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15"/>
  </p:notesMasterIdLst>
  <p:sldIdLst>
    <p:sldId id="279" r:id="rId2"/>
    <p:sldId id="280" r:id="rId3"/>
    <p:sldId id="282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86" r:id="rId13"/>
    <p:sldId id="287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9290" autoAdjust="0"/>
  </p:normalViewPr>
  <p:slideViewPr>
    <p:cSldViewPr>
      <p:cViewPr>
        <p:scale>
          <a:sx n="90" d="100"/>
          <a:sy n="90" d="100"/>
        </p:scale>
        <p:origin x="-1026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4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5392DF1-11B0-41A8-9A81-600CB1267181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1D7DFBB-4193-4150-BFFC-DBA43A4F61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8877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504C48B-277F-4E13-A5AF-B24633EDCF42}" type="slidenum">
              <a:rPr lang="cs-CZ" smtClean="0"/>
              <a:pPr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 b="0">
                  <a:latin typeface="Times New Roman" pitchFamily="18" charset="0"/>
                </a:endParaRPr>
              </a:p>
            </p:txBody>
          </p:sp>
        </p:grpSp>
      </p:grpSp>
      <p:sp>
        <p:nvSpPr>
          <p:cNvPr id="3688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688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179AB-4DC0-42D6-A76F-E66419A8DC3A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02C27-434D-4CBE-97A2-6958083A04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93D70-FB64-487B-A4D8-C61A10793D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5FBAD-A1E0-46AC-960F-B5BB8CEC2D3E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4126F-49B6-4D5C-9D6B-48D0103847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A7721-0879-4391-AF8D-7C1FA1EBD909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88EAE6-6621-4D05-92E4-7ACA2B7C68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04A1A7-1099-4AF6-BE46-9CA8FCC03238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B8268-AAB6-4DE2-8E60-AAC83C1FC1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288E6-989D-40DD-8B06-8CF9CCA688E6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53D76-90D9-4855-9270-76CCE8408C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3D144-B2C8-4546-8A13-5C251B09622B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86AF68-3129-45DD-95CA-CCF9C0F285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8F985-33A9-46DF-83DE-D715FB98DDD9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DE6A8-1631-43DE-9FC0-BE0092E869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DEF0E-A6C6-46B4-A184-1C317BE5E685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F885C2-3DDC-4930-8A48-54B3FB6156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707-67BA-4349-8629-012275EC99EC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687F8-D4D7-4AFF-BA80-8645BF1FBA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A5714-5C43-4982-8A28-F79AAC7D93AA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784AC0-EB34-48DF-914C-05894880ED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C9943-8451-44E6-ADE2-C61BA5888DFF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 Black" pitchFamily="34" charset="0"/>
              </a:defRPr>
            </a:lvl1pPr>
          </a:lstStyle>
          <a:p>
            <a:pPr>
              <a:defRPr/>
            </a:pPr>
            <a:fld id="{C752CA63-FBC5-481A-B4BF-EB92000785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584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4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4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4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4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  <p:sp>
          <p:nvSpPr>
            <p:cNvPr id="3585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hlink"/>
                </a:solidFill>
              </a:endParaRPr>
            </a:p>
          </p:txBody>
        </p:sp>
        <p:sp>
          <p:nvSpPr>
            <p:cNvPr id="3585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 b="0">
                <a:latin typeface="Times New Roman" pitchFamily="18" charset="0"/>
              </a:endParaRPr>
            </a:p>
          </p:txBody>
        </p:sp>
        <p:sp>
          <p:nvSpPr>
            <p:cNvPr id="3585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  <p:sp>
          <p:nvSpPr>
            <p:cNvPr id="3585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1800" b="0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585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fld id="{CA2EF78D-6429-4E51-8972-ABC6A1259900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8" r:id="rId2"/>
    <p:sldLayoutId id="2147483667" r:id="rId3"/>
    <p:sldLayoutId id="2147483666" r:id="rId4"/>
    <p:sldLayoutId id="2147483665" r:id="rId5"/>
    <p:sldLayoutId id="2147483664" r:id="rId6"/>
    <p:sldLayoutId id="2147483663" r:id="rId7"/>
    <p:sldLayoutId id="2147483662" r:id="rId8"/>
    <p:sldLayoutId id="2147483661" r:id="rId9"/>
    <p:sldLayoutId id="2147483660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800" b="0"/>
          </a:p>
        </p:txBody>
      </p:sp>
      <p:graphicFrame>
        <p:nvGraphicFramePr>
          <p:cNvPr id="14364" name="Group 28"/>
          <p:cNvGraphicFramePr>
            <a:graphicFrameLocks noGrp="1"/>
          </p:cNvGraphicFramePr>
          <p:nvPr/>
        </p:nvGraphicFramePr>
        <p:xfrm>
          <a:off x="1038225" y="1196975"/>
          <a:ext cx="7278688" cy="4298163"/>
        </p:xfrm>
        <a:graphic>
          <a:graphicData uri="http://schemas.openxmlformats.org/drawingml/2006/table">
            <a:tbl>
              <a:tblPr/>
              <a:tblGrid>
                <a:gridCol w="2344738"/>
                <a:gridCol w="4933950"/>
              </a:tblGrid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Pavel Skopal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4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Cibulnaté rostliny O - P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1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Pěstování cibulovin a hlíznatých rostlin (pro 1. ročník, obor Zahradník)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březen 2013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4361" name="Picture 30" descr="logolinkI_b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62" name="Text Box 43"/>
          <p:cNvSpPr txBox="1">
            <a:spLocks noChangeArrowheads="1"/>
          </p:cNvSpPr>
          <p:nvPr/>
        </p:nvSpPr>
        <p:spPr bwMode="auto">
          <a:xfrm>
            <a:off x="468313" y="5876925"/>
            <a:ext cx="83486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800" b="0" i="1"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z="4200" b="1" smtClean="0"/>
              <a:t>ANOTACE</a:t>
            </a:r>
          </a:p>
        </p:txBody>
      </p:sp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981200"/>
            <a:ext cx="8229600" cy="4471988"/>
          </a:xfrm>
        </p:spPr>
        <p:txBody>
          <a:bodyPr/>
          <a:lstStyle/>
          <a:p>
            <a:pPr eaLnBrk="1" hangingPunct="1"/>
            <a:r>
              <a:rPr lang="cs-CZ" sz="2400" smtClean="0"/>
              <a:t>Záměrem této sady výukových materiálů s názvem </a:t>
            </a:r>
            <a:r>
              <a:rPr lang="cs-CZ" sz="2400" b="1" smtClean="0"/>
              <a:t>Pěstování cibulnatých a hlíznatých rostlin </a:t>
            </a:r>
            <a:r>
              <a:rPr lang="cs-CZ" sz="2400" smtClean="0"/>
              <a:t>je seznámit žáky se základními druhy cibulovin a hlíznatých rostlin, které se nejběžněji pěstují nebo se kterými se žáci budou setkávat na odborném výcviku i ve své budoucí profesi</a:t>
            </a:r>
          </a:p>
          <a:p>
            <a:pPr eaLnBrk="1" hangingPunct="1"/>
            <a:r>
              <a:rPr lang="cs-CZ" sz="2400" smtClean="0"/>
              <a:t>Jednotlivé DUMy (prezentace) v této sadě popíší postupně druhy cibulovin a hlíznatých rostlin, které jsou probírány v předmětu Květinářství na naší SŠ</a:t>
            </a:r>
          </a:p>
          <a:p>
            <a:pPr eaLnBrk="1" hangingPunct="1"/>
            <a:r>
              <a:rPr lang="cs-CZ" sz="2400" smtClean="0"/>
              <a:t>Konkrétně je tato prezentace zaměřena na </a:t>
            </a:r>
            <a:r>
              <a:rPr lang="cs-CZ" sz="2400" b="1" smtClean="0"/>
              <a:t>Cibulnaté rostliny</a:t>
            </a:r>
            <a:r>
              <a:rPr lang="cs-CZ" sz="2400" smtClean="0"/>
              <a:t> (abecedně podle latinských názvů pod písmenem </a:t>
            </a:r>
            <a:r>
              <a:rPr lang="cs-CZ" sz="2400" b="1" smtClean="0"/>
              <a:t>O - P</a:t>
            </a:r>
            <a:r>
              <a:rPr lang="cs-CZ" sz="2400" smtClean="0"/>
              <a:t>).</a:t>
            </a:r>
          </a:p>
          <a:p>
            <a:pPr eaLnBrk="1" hangingPunct="1"/>
            <a:endParaRPr lang="cs-CZ" sz="24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684213" y="1052513"/>
            <a:ext cx="7834312" cy="5294312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7500" smtClean="0"/>
              <a:t>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sz="7500" b="1" smtClean="0"/>
              <a:t>CIBULNATÉ ROSTLINY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cs-CZ" sz="3400" smtClean="0"/>
              <a:t>(O– P)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b="1" i="1" smtClean="0"/>
              <a:t>ORNITHOGALUM</a:t>
            </a:r>
            <a:br>
              <a:rPr lang="cs-CZ" b="1" i="1" smtClean="0"/>
            </a:br>
            <a:r>
              <a:rPr lang="cs-CZ" b="1" i="1" smtClean="0"/>
              <a:t>SNĚDEK</a:t>
            </a:r>
            <a:endParaRPr lang="cs-CZ" sz="4000" smtClean="0"/>
          </a:p>
        </p:txBody>
      </p:sp>
      <p:sp>
        <p:nvSpPr>
          <p:cNvPr id="18434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ČELEĎ: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Hyacinthaceae - Hyacintovité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PŮVOD: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Evropa, Asie, Afrika</a:t>
            </a:r>
          </a:p>
        </p:txBody>
      </p:sp>
      <p:pic>
        <p:nvPicPr>
          <p:cNvPr id="18435" name="Picture 6" descr="10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t="23897" r="2940"/>
          <a:stretch>
            <a:fillRect/>
          </a:stretch>
        </p:blipFill>
        <p:spPr>
          <a:xfrm>
            <a:off x="4538663" y="1989138"/>
            <a:ext cx="4337050" cy="45339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229600" cy="1819275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>POPIS:</a:t>
            </a:r>
            <a:br>
              <a:rPr lang="cs-CZ" sz="2400" b="1" u="sng" smtClean="0"/>
            </a:br>
            <a:r>
              <a:rPr lang="cs-CZ" sz="2400" smtClean="0"/>
              <a:t>nízká drobná cibulovina, výška 10 – 30 (50) cm, listy čárkovité až kopinaté, s bílým středním pruhem, okvětí ze šesti okvětních lístků, v hroznech nebo chocholících, bílé oranžové, kvete IV – VI</a:t>
            </a:r>
          </a:p>
        </p:txBody>
      </p:sp>
      <p:pic>
        <p:nvPicPr>
          <p:cNvPr id="19458" name="Picture 7" descr="10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1768" r="5504"/>
          <a:stretch>
            <a:fillRect/>
          </a:stretch>
        </p:blipFill>
        <p:spPr>
          <a:xfrm>
            <a:off x="250825" y="2792413"/>
            <a:ext cx="4608513" cy="3776662"/>
          </a:xfrm>
        </p:spPr>
      </p:pic>
      <p:pic>
        <p:nvPicPr>
          <p:cNvPr id="19459" name="Picture 8" descr="105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t="7394" b="11070"/>
          <a:stretch>
            <a:fillRect/>
          </a:stretch>
        </p:blipFill>
        <p:spPr>
          <a:xfrm>
            <a:off x="5084763" y="2420938"/>
            <a:ext cx="3841750" cy="417671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229600" cy="1747838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>NÁROKY:</a:t>
            </a:r>
            <a:br>
              <a:rPr lang="cs-CZ" sz="2400" b="1" u="sng" smtClean="0"/>
            </a:br>
            <a:r>
              <a:rPr lang="cs-CZ" sz="2400" smtClean="0"/>
              <a:t>slunce až polostín, na půdu nenáročný, vhodná je propustná vlhčí půda</a:t>
            </a:r>
            <a:br>
              <a:rPr lang="cs-CZ" sz="2400" smtClean="0"/>
            </a:br>
            <a:r>
              <a:rPr lang="cs-CZ" sz="2400" b="1" u="sng" smtClean="0"/>
              <a:t>POUŽITÍ:</a:t>
            </a:r>
            <a:br>
              <a:rPr lang="cs-CZ" sz="2400" b="1" u="sng" smtClean="0"/>
            </a:br>
            <a:r>
              <a:rPr lang="cs-CZ" sz="2400" smtClean="0"/>
              <a:t>na záhony, skalky, porost stromů, do nádob, k řezu</a:t>
            </a:r>
            <a:endParaRPr lang="cs-CZ" sz="2400" b="1" u="sng" smtClean="0"/>
          </a:p>
        </p:txBody>
      </p:sp>
      <p:pic>
        <p:nvPicPr>
          <p:cNvPr id="20482" name="Picture 7" descr="10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5385" r="9041"/>
          <a:stretch>
            <a:fillRect/>
          </a:stretch>
        </p:blipFill>
        <p:spPr>
          <a:xfrm>
            <a:off x="4889500" y="2420938"/>
            <a:ext cx="4002088" cy="4217987"/>
          </a:xfrm>
        </p:spPr>
      </p:pic>
      <p:pic>
        <p:nvPicPr>
          <p:cNvPr id="20483" name="Picture 8" descr="10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23112" r="5621"/>
          <a:stretch>
            <a:fillRect/>
          </a:stretch>
        </p:blipFill>
        <p:spPr>
          <a:xfrm>
            <a:off x="250825" y="2435225"/>
            <a:ext cx="4465638" cy="4135438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33375"/>
            <a:ext cx="8229600" cy="719138"/>
          </a:xfrm>
        </p:spPr>
        <p:txBody>
          <a:bodyPr anchor="t"/>
          <a:lstStyle/>
          <a:p>
            <a:pPr eaLnBrk="1" hangingPunct="1"/>
            <a:r>
              <a:rPr lang="cs-CZ" sz="4200" b="1" smtClean="0"/>
              <a:t>ZDROJE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981075"/>
            <a:ext cx="8424862" cy="5472113"/>
          </a:xfrm>
        </p:spPr>
        <p:txBody>
          <a:bodyPr/>
          <a:lstStyle/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data.zemedelka.opava.cz</a:t>
            </a:r>
            <a:r>
              <a:rPr lang="cs-CZ" sz="2000" smtClean="0"/>
              <a:t> [online]. [cit. 1.5.2013]. Dostupný na WWW: http://data.zemedelka.opava.cz/environmentalni_vzdelavani/kereatrvalky/doba_kveteni/kveten/snedek%20.jpg 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paletegarden.cz</a:t>
            </a:r>
            <a:r>
              <a:rPr lang="cs-CZ" sz="2000" smtClean="0"/>
              <a:t> [online]. [cit. 1.5.2013]. Dostupný na WWW: http://www.paletegarden.cz/wp-content/uploads/Ornithogalum-umbellatum1.jpg 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i.ceskyinternet.cz</a:t>
            </a:r>
            <a:r>
              <a:rPr lang="cs-CZ" sz="2000" smtClean="0"/>
              <a:t> [online]. [cit. 1.5.2013]. Dostupný na WWW: http://i.ceskyinternet.cz/rostliny/1212408833_02.jpg 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garten.cz</a:t>
            </a:r>
            <a:r>
              <a:rPr lang="cs-CZ" sz="2000" smtClean="0"/>
              <a:t> [online]. [cit. 1.5.2013]. Dostupný na WWW:http://www.garten.cz/images_forum/gallery/12147/12835-dsc01780.jpg 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upload.wikimedia.org</a:t>
            </a:r>
            <a:r>
              <a:rPr lang="cs-CZ" sz="2000" smtClean="0"/>
              <a:t> [online]. [cit. 1.5.2013]. Dostupný na WWW: http://upload.wikimedia.org/wikipedia/commons/9/99/Ornithogalum_dubium_A.jpg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 idx="4294967295"/>
          </p:nvPr>
        </p:nvSpPr>
        <p:spPr>
          <a:xfrm>
            <a:off x="468313" y="620713"/>
            <a:ext cx="8229600" cy="1300162"/>
          </a:xfrm>
        </p:spPr>
        <p:txBody>
          <a:bodyPr/>
          <a:lstStyle/>
          <a:p>
            <a:r>
              <a:rPr lang="cs-CZ" b="1" i="1" smtClean="0"/>
              <a:t>PUSCHKINIA </a:t>
            </a:r>
            <a:br>
              <a:rPr lang="cs-CZ" b="1" i="1" smtClean="0"/>
            </a:br>
            <a:r>
              <a:rPr lang="cs-CZ" b="1" i="1" smtClean="0"/>
              <a:t>PUŠKINIE</a:t>
            </a:r>
            <a:r>
              <a:rPr lang="cs-CZ" sz="4000" smtClean="0"/>
              <a:t/>
            </a:r>
            <a:br>
              <a:rPr lang="cs-CZ" sz="4000" smtClean="0"/>
            </a:br>
            <a:endParaRPr lang="cs-CZ" sz="4000" smtClean="0"/>
          </a:p>
        </p:txBody>
      </p:sp>
      <p:sp>
        <p:nvSpPr>
          <p:cNvPr id="22530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3600" b="1" u="sng" smtClean="0"/>
              <a:t>ČELEĎ:</a:t>
            </a:r>
          </a:p>
          <a:p>
            <a:pPr mar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sz="3600" smtClean="0"/>
              <a:t>Hyacinthaceae - Hyacintovité </a:t>
            </a:r>
            <a:r>
              <a:rPr lang="cs-CZ" sz="3600" b="1" u="sng" smtClean="0"/>
              <a:t>PŮVOD: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smtClean="0"/>
              <a:t>Asie</a:t>
            </a:r>
          </a:p>
        </p:txBody>
      </p:sp>
      <p:pic>
        <p:nvPicPr>
          <p:cNvPr id="22531" name="Picture 6" descr="10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7115" r="7312"/>
          <a:stretch>
            <a:fillRect/>
          </a:stretch>
        </p:blipFill>
        <p:spPr>
          <a:xfrm>
            <a:off x="4067175" y="2236788"/>
            <a:ext cx="4897438" cy="42926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 idx="4294967295"/>
          </p:nvPr>
        </p:nvSpPr>
        <p:spPr>
          <a:xfrm>
            <a:off x="457200" y="549275"/>
            <a:ext cx="8229600" cy="1511300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>POPIS:</a:t>
            </a:r>
            <a:br>
              <a:rPr lang="cs-CZ" sz="2400" b="1" u="sng" smtClean="0"/>
            </a:br>
            <a:r>
              <a:rPr lang="cs-CZ" sz="2400" smtClean="0"/>
              <a:t>výška 15-20 cm, listy široce čárkovité, květy zvonkovité až nálevkovité, v hroznech po 6 – 20 kusech světle modré s tmavšími proužky, kvete IV-V (celkově se podobá hyacintu nebo ladoňce)</a:t>
            </a:r>
          </a:p>
        </p:txBody>
      </p:sp>
      <p:pic>
        <p:nvPicPr>
          <p:cNvPr id="23554" name="Picture 7" descr="11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14421" r="10559"/>
          <a:stretch>
            <a:fillRect/>
          </a:stretch>
        </p:blipFill>
        <p:spPr>
          <a:xfrm>
            <a:off x="250825" y="2205038"/>
            <a:ext cx="4391025" cy="4400550"/>
          </a:xfrm>
        </p:spPr>
      </p:pic>
      <p:pic>
        <p:nvPicPr>
          <p:cNvPr id="23555" name="Picture 8" descr="11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14268" r="16650"/>
          <a:stretch>
            <a:fillRect/>
          </a:stretch>
        </p:blipFill>
        <p:spPr>
          <a:xfrm>
            <a:off x="4856163" y="2205038"/>
            <a:ext cx="4108450" cy="4460875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 idx="4294967295"/>
          </p:nvPr>
        </p:nvSpPr>
        <p:spPr>
          <a:xfrm>
            <a:off x="457200" y="765175"/>
            <a:ext cx="8229600" cy="1584325"/>
          </a:xfrm>
        </p:spPr>
        <p:txBody>
          <a:bodyPr/>
          <a:lstStyle/>
          <a:p>
            <a:pPr eaLnBrk="1" hangingPunct="1"/>
            <a:r>
              <a:rPr lang="cs-CZ" sz="2400" b="1" u="sng" smtClean="0"/>
              <a:t>NÁROKY:</a:t>
            </a:r>
            <a:br>
              <a:rPr lang="cs-CZ" sz="2400" b="1" u="sng" smtClean="0"/>
            </a:br>
            <a:r>
              <a:rPr lang="cs-CZ" sz="2400" smtClean="0"/>
              <a:t>slunce až polostín, na půdu nenáročné, vhodné jsou však propustné a humózní, za vegetace náročnější na vláhu  </a:t>
            </a:r>
            <a:br>
              <a:rPr lang="cs-CZ" sz="2400" smtClean="0"/>
            </a:br>
            <a:r>
              <a:rPr lang="cs-CZ" sz="2400" b="1" u="sng" smtClean="0"/>
              <a:t>POUŽITÍ:</a:t>
            </a:r>
            <a:br>
              <a:rPr lang="cs-CZ" sz="2400" b="1" u="sng" smtClean="0"/>
            </a:br>
            <a:r>
              <a:rPr lang="cs-CZ" sz="2400" smtClean="0"/>
              <a:t>vlhčí záhony, na obruby, do skalek, podrost stromů a keřů, do trávníků (ke zplanění) </a:t>
            </a:r>
          </a:p>
        </p:txBody>
      </p:sp>
      <p:pic>
        <p:nvPicPr>
          <p:cNvPr id="24578" name="Picture 7" descr="11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16660"/>
          <a:stretch>
            <a:fillRect/>
          </a:stretch>
        </p:blipFill>
        <p:spPr>
          <a:xfrm>
            <a:off x="250825" y="2781300"/>
            <a:ext cx="4105275" cy="3836988"/>
          </a:xfrm>
        </p:spPr>
      </p:pic>
      <p:pic>
        <p:nvPicPr>
          <p:cNvPr id="24579" name="Picture 8" descr="10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7155" r="9041"/>
          <a:stretch>
            <a:fillRect/>
          </a:stretch>
        </p:blipFill>
        <p:spPr>
          <a:xfrm>
            <a:off x="4572000" y="2708275"/>
            <a:ext cx="4392613" cy="393065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33375"/>
            <a:ext cx="8229600" cy="719138"/>
          </a:xfrm>
        </p:spPr>
        <p:txBody>
          <a:bodyPr anchor="t"/>
          <a:lstStyle/>
          <a:p>
            <a:pPr eaLnBrk="1" hangingPunct="1"/>
            <a:r>
              <a:rPr lang="cs-CZ" sz="4200" b="1" smtClean="0"/>
              <a:t>ZDROJE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981075"/>
            <a:ext cx="8424862" cy="5472113"/>
          </a:xfrm>
        </p:spPr>
        <p:txBody>
          <a:bodyPr/>
          <a:lstStyle/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garten.cz</a:t>
            </a:r>
            <a:r>
              <a:rPr lang="cs-CZ" sz="2000" smtClean="0"/>
              <a:t> [online]. [cit. 1.5.2013]. Dostupný na WWW: http://www.garten.cz/images_enc/00676/0067601_.jpg</a:t>
            </a:r>
          </a:p>
          <a:p>
            <a:pPr eaLnBrk="1" hangingPunct="1"/>
            <a:r>
              <a:rPr lang="cs-CZ" sz="2000" smtClean="0"/>
              <a:t> „AUTOR NEUVEDEN“. </a:t>
            </a:r>
            <a:r>
              <a:rPr lang="cs-CZ" sz="2000" i="1" smtClean="0"/>
              <a:t>garten.cz</a:t>
            </a:r>
            <a:r>
              <a:rPr lang="cs-CZ" sz="2000" smtClean="0"/>
              <a:t> [online]. [cit. 1.5.2013]. Dostupný na WWW: http://www.garten.cz/images_data/3650-puschkinia-scilloides.jpg 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zahrada-sk.com</a:t>
            </a:r>
            <a:r>
              <a:rPr lang="cs-CZ" sz="2000" smtClean="0"/>
              <a:t> [online]. [cit. 1.5.2013]. Dostupný na WWW: http://www.zahrada-sk.com/images_forum/gallery/10667/2470-ladonka-1.jpg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biolib.cz</a:t>
            </a:r>
            <a:r>
              <a:rPr lang="cs-CZ" sz="2000" smtClean="0"/>
              <a:t> [online]. [cit. 1.5.2013]. Dostupný na WWW: http://www.biolib.cz/IMG/GAL/3246.jpg </a:t>
            </a:r>
          </a:p>
          <a:p>
            <a:pPr eaLnBrk="1" hangingPunct="1"/>
            <a:r>
              <a:rPr lang="cs-CZ" sz="2000" smtClean="0"/>
              <a:t>„AUTOR NEUVEDEN“. </a:t>
            </a:r>
            <a:r>
              <a:rPr lang="cs-CZ" sz="2000" i="1" smtClean="0"/>
              <a:t>garten.cz</a:t>
            </a:r>
            <a:r>
              <a:rPr lang="cs-CZ" sz="2000" smtClean="0"/>
              <a:t> [online]. [cit. 1.5.2013]. Dostupný na WWW: http://www.garten.cz/images_forum/gallery/12147/10670-puskinie-puschkinia-scilloides.jpg  </a:t>
            </a:r>
          </a:p>
          <a:p>
            <a:pPr eaLnBrk="1" hangingPunct="1">
              <a:buFont typeface="Wingdings" pitchFamily="2" charset="2"/>
              <a:buNone/>
            </a:pPr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Určete názvy cibulovin, které jsou na obrázcích</a:t>
            </a:r>
          </a:p>
        </p:txBody>
      </p:sp>
      <p:pic>
        <p:nvPicPr>
          <p:cNvPr id="26626" name="Picture 5" descr="10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4576" r="7582"/>
          <a:stretch>
            <a:fillRect/>
          </a:stretch>
        </p:blipFill>
        <p:spPr>
          <a:xfrm>
            <a:off x="179388" y="2735263"/>
            <a:ext cx="4248150" cy="3830637"/>
          </a:xfrm>
        </p:spPr>
      </p:pic>
      <p:pic>
        <p:nvPicPr>
          <p:cNvPr id="26627" name="Picture 8" descr="11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5484" r="14032"/>
          <a:stretch>
            <a:fillRect/>
          </a:stretch>
        </p:blipFill>
        <p:spPr>
          <a:xfrm>
            <a:off x="4716463" y="2703513"/>
            <a:ext cx="4176712" cy="39004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Určete názvy cibulovin, které jsou na obrázcích</a:t>
            </a:r>
          </a:p>
        </p:txBody>
      </p:sp>
      <p:pic>
        <p:nvPicPr>
          <p:cNvPr id="27650" name="Picture 5" descr="10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r="10307"/>
          <a:stretch>
            <a:fillRect/>
          </a:stretch>
        </p:blipFill>
        <p:spPr>
          <a:xfrm>
            <a:off x="179388" y="2816225"/>
            <a:ext cx="4608512" cy="3854450"/>
          </a:xfrm>
        </p:spPr>
      </p:pic>
      <p:pic>
        <p:nvPicPr>
          <p:cNvPr id="27651" name="Picture 6" descr="10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t="24101"/>
          <a:stretch>
            <a:fillRect/>
          </a:stretch>
        </p:blipFill>
        <p:spPr>
          <a:xfrm>
            <a:off x="5087938" y="2781300"/>
            <a:ext cx="3838575" cy="38846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0">
      <a:dk1>
        <a:srgbClr val="000000"/>
      </a:dk1>
      <a:lt1>
        <a:srgbClr val="FFFFFF"/>
      </a:lt1>
      <a:dk2>
        <a:srgbClr val="000000"/>
      </a:dk2>
      <a:lt2>
        <a:srgbClr val="FF9900"/>
      </a:lt2>
      <a:accent1>
        <a:srgbClr val="FFCC99"/>
      </a:accent1>
      <a:accent2>
        <a:srgbClr val="FBA313"/>
      </a:accent2>
      <a:accent3>
        <a:srgbClr val="FFFFFF"/>
      </a:accent3>
      <a:accent4>
        <a:srgbClr val="000000"/>
      </a:accent4>
      <a:accent5>
        <a:srgbClr val="FFE2CA"/>
      </a:accent5>
      <a:accent6>
        <a:srgbClr val="E39310"/>
      </a:accent6>
      <a:hlink>
        <a:srgbClr val="CC3300"/>
      </a:hlink>
      <a:folHlink>
        <a:srgbClr val="FCC66E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2093</TotalTime>
  <Words>420</Words>
  <Application>Microsoft Office PowerPoint</Application>
  <PresentationFormat>Předvádění na obrazovce (4:3)</PresentationFormat>
  <Paragraphs>48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Pixel</vt:lpstr>
      <vt:lpstr>Prezentace aplikace PowerPoint</vt:lpstr>
      <vt:lpstr>ANOTACE</vt:lpstr>
      <vt:lpstr>Prezentace aplikace PowerPoint</vt:lpstr>
      <vt:lpstr>ORNITHOGALUM SNĚDEK</vt:lpstr>
      <vt:lpstr>POPIS: nízká drobná cibulovina, výška 10 – 30 (50) cm, listy čárkovité až kopinaté, s bílým středním pruhem, okvětí ze šesti okvětních lístků, v hroznech nebo chocholících, bílé oranžové, kvete IV – VI</vt:lpstr>
      <vt:lpstr>NÁROKY: slunce až polostín, na půdu nenáročný, vhodná je propustná vlhčí půda POUŽITÍ: na záhony, skalky, porost stromů, do nádob, k řezu</vt:lpstr>
      <vt:lpstr>ZDROJE</vt:lpstr>
      <vt:lpstr>PUSCHKINIA  PUŠKINIE </vt:lpstr>
      <vt:lpstr>POPIS: výška 15-20 cm, listy široce čárkovité, květy zvonkovité až nálevkovité, v hroznech po 6 – 20 kusech světle modré s tmavšími proužky, kvete IV-V (celkově se podobá hyacintu nebo ladoňce)</vt:lpstr>
      <vt:lpstr>NÁROKY: slunce až polostín, na půdu nenáročné, vhodné jsou však propustné a humózní, za vegetace náročnější na vláhu   POUŽITÍ: vlhčí záhony, na obruby, do skalek, podrost stromů a keřů, do trávníků (ke zplanění) </vt:lpstr>
      <vt:lpstr>ZDROJE</vt:lpstr>
      <vt:lpstr>Určete názvy cibulovin, které jsou na obrázcích</vt:lpstr>
      <vt:lpstr>Určete názvy cibulovin, které jsou na obrázcích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AGERATUM HOUSTONIANUM NESTAŘEC MEXICKÝ</dc:title>
  <dc:creator>uzivatel</dc:creator>
  <cp:lastModifiedBy>reznickovakarla</cp:lastModifiedBy>
  <cp:revision>86</cp:revision>
  <dcterms:modified xsi:type="dcterms:W3CDTF">2013-06-25T07:06:39Z</dcterms:modified>
</cp:coreProperties>
</file>