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5"/>
  </p:notesMasterIdLst>
  <p:sldIdLst>
    <p:sldId id="279" r:id="rId2"/>
    <p:sldId id="280" r:id="rId3"/>
    <p:sldId id="282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86" r:id="rId13"/>
    <p:sldId id="28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9290" autoAdjust="0"/>
  </p:normalViewPr>
  <p:slideViewPr>
    <p:cSldViewPr>
      <p:cViewPr>
        <p:scale>
          <a:sx n="90" d="100"/>
          <a:sy n="90" d="100"/>
        </p:scale>
        <p:origin x="-1026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4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A2BFCA4-B4FF-49D0-8EA2-AD39FB39C444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B1A8009-B515-48B4-9E0D-872E0D1AD0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1472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BBDF762-AE6D-4693-A12C-628C0D9DA4D4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368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68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891EB-6547-401F-9D7C-529AEBB6185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CA0AF-1678-4D89-B097-A8DCBA33ED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E0435-2CD0-445C-898C-373DC78B48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34F69-5184-42EE-A415-4166DAB711B2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A9D6D-C60F-43F3-98DB-E0BE76E1EB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C88DA-72D9-4FAE-9813-6FE629575DAC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6949F-9BCD-499D-801F-555B71FEC4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3A274-335B-4177-9652-967D59BE84B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19DE5-0DDC-464A-8097-E9129D0F8E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F7E91-0F31-41F5-818F-371A8BFAC9B3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FADBA-EC89-47BC-A774-E89DCB3DD1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CB1F3-D3D8-4E8F-84C2-9C7F863FCED1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C3B51-83AC-4F7E-8BC0-DA7C1F5569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CCBB5-D564-4807-9B9A-6857C4513E6E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0C1CF-E2F6-4A70-A9CC-9416715911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81B08E-0E95-480C-A25F-6D4EA84126F8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F71E1-C490-4551-B8E1-F00BBD1D42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FAF11-717D-46E9-BAC3-27AF7909C020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8899B-2F69-45DE-BA12-9DFB0F3A61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16B4E-F22C-417A-BEAF-A90F949FBE9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F41C8-5742-4A4C-B1DA-C811F5905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2E8BD-2714-40B8-B807-534526FE4833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pPr>
              <a:defRPr/>
            </a:pPr>
            <a:fld id="{5329DD20-4227-4D1C-86A0-00C6DC14E6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584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5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585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fld id="{29A0E160-C891-4E91-86C9-0BE80C54A38F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67" r:id="rId3"/>
    <p:sldLayoutId id="2147483666" r:id="rId4"/>
    <p:sldLayoutId id="2147483665" r:id="rId5"/>
    <p:sldLayoutId id="2147483664" r:id="rId6"/>
    <p:sldLayoutId id="2147483663" r:id="rId7"/>
    <p:sldLayoutId id="2147483662" r:id="rId8"/>
    <p:sldLayoutId id="2147483661" r:id="rId9"/>
    <p:sldLayoutId id="2147483660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b="0"/>
          </a:p>
        </p:txBody>
      </p:sp>
      <p:graphicFrame>
        <p:nvGraphicFramePr>
          <p:cNvPr id="14364" name="Group 28"/>
          <p:cNvGraphicFramePr>
            <a:graphicFrameLocks noGrp="1"/>
          </p:cNvGraphicFramePr>
          <p:nvPr/>
        </p:nvGraphicFramePr>
        <p:xfrm>
          <a:off x="1038225" y="1196975"/>
          <a:ext cx="7278688" cy="4298163"/>
        </p:xfrm>
        <a:graphic>
          <a:graphicData uri="http://schemas.openxmlformats.org/drawingml/2006/table">
            <a:tbl>
              <a:tblPr/>
              <a:tblGrid>
                <a:gridCol w="2344738"/>
                <a:gridCol w="4933950"/>
              </a:tblGrid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Pavel Skopal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4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Cibulnaté rostliny S - T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1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Pěstování cibulovin a hlíznatých rostlin (pro 1. ročník, obor Zahradník)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březen 2013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361" name="Picture 30" descr="logolinkI_b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2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800" b="0" i="1"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4200" b="1" smtClean="0"/>
              <a:t>ANOTACE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981200"/>
            <a:ext cx="8229600" cy="4471988"/>
          </a:xfrm>
        </p:spPr>
        <p:txBody>
          <a:bodyPr/>
          <a:lstStyle/>
          <a:p>
            <a:pPr eaLnBrk="1" hangingPunct="1"/>
            <a:r>
              <a:rPr lang="cs-CZ" sz="2400" smtClean="0"/>
              <a:t>Záměrem této sady výukových materiálů s názvem </a:t>
            </a:r>
            <a:r>
              <a:rPr lang="cs-CZ" sz="2400" b="1" smtClean="0"/>
              <a:t>Pěstování cibulnatých a hlíznatých rostlin </a:t>
            </a:r>
            <a:r>
              <a:rPr lang="cs-CZ" sz="2400" smtClean="0"/>
              <a:t>je seznámit žáky se základními druhy cibulovin a hlíznatých rostlin, které se nejběžněji pěstují nebo se kterými se žáci budou setkávat na odborném výcviku i ve své budoucí profesi</a:t>
            </a:r>
          </a:p>
          <a:p>
            <a:pPr eaLnBrk="1" hangingPunct="1"/>
            <a:r>
              <a:rPr lang="cs-CZ" sz="2400" smtClean="0"/>
              <a:t>Jednotlivé DUMy (prezentace) v této sadě popíší postupně druhy cibulovin a hlíznatých rostlin, které jsou probírány v předmětu Květinářství na naší SŠ</a:t>
            </a:r>
          </a:p>
          <a:p>
            <a:pPr eaLnBrk="1" hangingPunct="1"/>
            <a:r>
              <a:rPr lang="cs-CZ" sz="2400" smtClean="0"/>
              <a:t>Konkrétně je tato prezentace zaměřena na </a:t>
            </a:r>
            <a:r>
              <a:rPr lang="cs-CZ" sz="2400" b="1" smtClean="0"/>
              <a:t>Cibulnaté rostliny</a:t>
            </a:r>
            <a:r>
              <a:rPr lang="cs-CZ" sz="2400" smtClean="0"/>
              <a:t> (abecedně podle latinských názvů pod písmenem </a:t>
            </a:r>
            <a:r>
              <a:rPr lang="cs-CZ" sz="2400" b="1" smtClean="0"/>
              <a:t>S - T</a:t>
            </a:r>
            <a:r>
              <a:rPr lang="cs-CZ" sz="2400" smtClean="0"/>
              <a:t>).</a:t>
            </a:r>
          </a:p>
          <a:p>
            <a:pPr eaLnBrk="1" hangingPunct="1"/>
            <a:endParaRPr lang="cs-CZ" sz="24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684213" y="1052513"/>
            <a:ext cx="7834312" cy="5294312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7500" smtClean="0"/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z="7500" b="1" smtClean="0"/>
              <a:t>CIBULNATÉ ROSTLINY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z="3400" smtClean="0"/>
              <a:t>(S– 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b="1" i="1" smtClean="0"/>
              <a:t>SCILLA</a:t>
            </a:r>
            <a:br>
              <a:rPr lang="cs-CZ" b="1" i="1" smtClean="0"/>
            </a:br>
            <a:r>
              <a:rPr lang="cs-CZ" b="1" i="1" smtClean="0"/>
              <a:t>LADOŇKA</a:t>
            </a:r>
            <a:endParaRPr lang="cs-CZ" sz="4000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Hyacinthaceae - Hyacintovité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Evropa, Asie, Afrika</a:t>
            </a:r>
          </a:p>
        </p:txBody>
      </p:sp>
      <p:pic>
        <p:nvPicPr>
          <p:cNvPr id="18435" name="Picture 8" descr="9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25438"/>
          <a:stretch>
            <a:fillRect/>
          </a:stretch>
        </p:blipFill>
        <p:spPr>
          <a:xfrm>
            <a:off x="4219575" y="1916113"/>
            <a:ext cx="4738688" cy="476726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br>
              <a:rPr lang="cs-CZ" sz="2400" b="1" u="sng" smtClean="0"/>
            </a:br>
            <a:r>
              <a:rPr lang="cs-CZ" sz="2400" smtClean="0"/>
              <a:t>nízká cibulovina, výška 10 – 20 cm, podlouhlé listy, čárkovité až kopinaté, květy zvonkovité až hvězdicovité, </a:t>
            </a:r>
            <a:br>
              <a:rPr lang="cs-CZ" sz="2400" smtClean="0"/>
            </a:br>
            <a:r>
              <a:rPr lang="cs-CZ" sz="2400" smtClean="0"/>
              <a:t>v hroznech, modré, růžové, bílé, kvetou III – IV</a:t>
            </a:r>
          </a:p>
        </p:txBody>
      </p:sp>
      <p:pic>
        <p:nvPicPr>
          <p:cNvPr id="19458" name="Picture 11" descr="9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16077" r="117"/>
          <a:stretch>
            <a:fillRect/>
          </a:stretch>
        </p:blipFill>
        <p:spPr>
          <a:xfrm>
            <a:off x="107950" y="2803525"/>
            <a:ext cx="4319588" cy="3865563"/>
          </a:xfrm>
        </p:spPr>
      </p:pic>
      <p:pic>
        <p:nvPicPr>
          <p:cNvPr id="19459" name="Picture 14" descr="11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3131" r="15755"/>
          <a:stretch>
            <a:fillRect/>
          </a:stretch>
        </p:blipFill>
        <p:spPr>
          <a:xfrm>
            <a:off x="4572000" y="2636838"/>
            <a:ext cx="4391025" cy="4059237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229600" cy="2035175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slunce až polostín, půda humózní, na jaře vlhčí, v létě a na podzim sušší 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do skalek, podrost stromů, na záhony, k rychlení</a:t>
            </a:r>
          </a:p>
        </p:txBody>
      </p:sp>
      <p:pic>
        <p:nvPicPr>
          <p:cNvPr id="20482" name="Picture 11" descr="9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r="14426"/>
          <a:stretch>
            <a:fillRect/>
          </a:stretch>
        </p:blipFill>
        <p:spPr>
          <a:xfrm>
            <a:off x="250825" y="3005138"/>
            <a:ext cx="4105275" cy="3597275"/>
          </a:xfrm>
        </p:spPr>
      </p:pic>
      <p:pic>
        <p:nvPicPr>
          <p:cNvPr id="20483" name="Picture 12" descr="11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15889" r="11888"/>
          <a:stretch>
            <a:fillRect/>
          </a:stretch>
        </p:blipFill>
        <p:spPr>
          <a:xfrm>
            <a:off x="4572000" y="2982913"/>
            <a:ext cx="4392613" cy="364966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3375"/>
            <a:ext cx="8229600" cy="719138"/>
          </a:xfrm>
        </p:spPr>
        <p:txBody>
          <a:bodyPr anchor="t"/>
          <a:lstStyle/>
          <a:p>
            <a:pPr eaLnBrk="1" hangingPunct="1"/>
            <a:r>
              <a:rPr lang="cs-CZ" sz="4200" b="1" smtClean="0"/>
              <a:t>ZDROJE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981075"/>
            <a:ext cx="8424862" cy="54721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sandfrauchen.de</a:t>
            </a:r>
            <a:r>
              <a:rPr lang="cs-CZ" sz="2000" smtClean="0"/>
              <a:t> [online]. [cit. 8.5.2013]. Dostupný na WWW: http://www.sandfrauchen.de/images/Vorgarten06/04/17apr06_ScillaA_400.jpg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AUTOR NEUVEDEN“. </a:t>
            </a:r>
            <a:r>
              <a:rPr lang="cs-CZ" sz="2000" i="1" smtClean="0"/>
              <a:t>zahrada.zjev.cz</a:t>
            </a:r>
            <a:r>
              <a:rPr lang="cs-CZ" sz="2000" smtClean="0"/>
              <a:t> [online]. [cit. 8.5.2013]. Dostupný na WWW: http://www.zahrada.zjev.cz/obr/kyticky/ladonka.jpg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zivotnistyl.cz</a:t>
            </a:r>
            <a:r>
              <a:rPr lang="cs-CZ" sz="2000" smtClean="0"/>
              <a:t> [online]. [cit. 8.5.2013]. Dostupný na WWW:http://www.zivotnistyl.cz/admin/articlefiles/570-024.jpg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scottarboretum.org</a:t>
            </a:r>
            <a:r>
              <a:rPr lang="cs-CZ" sz="2000" smtClean="0"/>
              <a:t> [online]. [cit. 8.5.2013]. Dostupný na WWW: http://www.scottarboretum.org/seasons/spring/08-big.jpg 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magazinzahrada.cz</a:t>
            </a:r>
            <a:r>
              <a:rPr lang="cs-CZ" sz="2000" smtClean="0"/>
              <a:t> [online]. [cit. 8.5.2013]. Dostupný na WWW: http://www.magazinzahrada.cz/uploads/gallery2/Unor-v-zahrad-co-d-lat-a-na-co-se-p-ipravit/4.jpg</a:t>
            </a:r>
            <a:r>
              <a:rPr lang="cs-CZ" sz="2400" smtClean="0"/>
              <a:t> </a:t>
            </a:r>
          </a:p>
          <a:p>
            <a:pPr eaLnBrk="1" hangingPunct="1">
              <a:lnSpc>
                <a:spcPct val="90000"/>
              </a:lnSpc>
            </a:pPr>
            <a:endParaRPr lang="cs-CZ" sz="2400" smtClean="0"/>
          </a:p>
          <a:p>
            <a:pPr eaLnBrk="1" hangingPunct="1">
              <a:lnSpc>
                <a:spcPct val="90000"/>
              </a:lnSpc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 idx="4294967295"/>
          </p:nvPr>
        </p:nvSpPr>
        <p:spPr>
          <a:xfrm>
            <a:off x="468313" y="620713"/>
            <a:ext cx="8229600" cy="1300162"/>
          </a:xfrm>
        </p:spPr>
        <p:txBody>
          <a:bodyPr/>
          <a:lstStyle/>
          <a:p>
            <a:r>
              <a:rPr lang="cs-CZ" b="1" i="1" smtClean="0"/>
              <a:t>TULIPA</a:t>
            </a:r>
            <a:br>
              <a:rPr lang="cs-CZ" b="1" i="1" smtClean="0"/>
            </a:br>
            <a:r>
              <a:rPr lang="cs-CZ" b="1" i="1" smtClean="0"/>
              <a:t>TULIPÁN</a:t>
            </a:r>
            <a:endParaRPr lang="cs-CZ" sz="4000" smtClean="0"/>
          </a:p>
        </p:txBody>
      </p:sp>
      <p:sp>
        <p:nvSpPr>
          <p:cNvPr id="2253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Liliaceae –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Liliovité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Asie</a:t>
            </a:r>
          </a:p>
        </p:txBody>
      </p:sp>
      <p:pic>
        <p:nvPicPr>
          <p:cNvPr id="22531" name="Picture 10" descr="10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676775" y="1484313"/>
            <a:ext cx="4122738" cy="49784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 idx="4294967295"/>
          </p:nvPr>
        </p:nvSpPr>
        <p:spPr>
          <a:xfrm>
            <a:off x="457200" y="476250"/>
            <a:ext cx="8229600" cy="2089150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br>
              <a:rPr lang="cs-CZ" sz="2400" b="1" u="sng" smtClean="0"/>
            </a:br>
            <a:r>
              <a:rPr lang="cs-CZ" sz="2400" smtClean="0"/>
              <a:t>má cibuli hruškovitého až vejčitého tvaru, výška 15 – 50 cm, listy čárkovité až podlouhle oválné, květy nálevkovité, zvonkovité, mnoho kultivarů i s plnými, třepenitými i pestrými květy (11 skupin), všechny barvy, nejpěstovanější cibulovina, nejvíce prošlechtěna</a:t>
            </a:r>
          </a:p>
        </p:txBody>
      </p:sp>
      <p:pic>
        <p:nvPicPr>
          <p:cNvPr id="23554" name="Picture 11" descr="9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20023"/>
          <a:stretch>
            <a:fillRect/>
          </a:stretch>
        </p:blipFill>
        <p:spPr>
          <a:xfrm>
            <a:off x="250825" y="2720975"/>
            <a:ext cx="4249738" cy="3916363"/>
          </a:xfrm>
        </p:spPr>
      </p:pic>
      <p:pic>
        <p:nvPicPr>
          <p:cNvPr id="23555" name="Picture 12" descr="9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6563" r="22209"/>
          <a:stretch>
            <a:fillRect/>
          </a:stretch>
        </p:blipFill>
        <p:spPr>
          <a:xfrm>
            <a:off x="4716463" y="2708275"/>
            <a:ext cx="4176712" cy="39878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 idx="4294967295"/>
          </p:nvPr>
        </p:nvSpPr>
        <p:spPr>
          <a:xfrm>
            <a:off x="323850" y="765175"/>
            <a:ext cx="8712200" cy="1584325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plné slunce, hlinitopísčité půdy, živné, humózní, mimo botanické se každoročně vysazují (pro kvalitní květy) IX -X, za vegetace náročné na vláhu a živiny, trpí chorobami a škůdci 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 na záhony, do skupin, k rychlení a řezu, nízké do skalek</a:t>
            </a:r>
          </a:p>
        </p:txBody>
      </p:sp>
      <p:pic>
        <p:nvPicPr>
          <p:cNvPr id="24578" name="Picture 11" descr="9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21400" r="11792"/>
          <a:stretch>
            <a:fillRect/>
          </a:stretch>
        </p:blipFill>
        <p:spPr>
          <a:xfrm>
            <a:off x="179388" y="2701925"/>
            <a:ext cx="4105275" cy="3949700"/>
          </a:xfrm>
        </p:spPr>
      </p:pic>
      <p:pic>
        <p:nvPicPr>
          <p:cNvPr id="24579" name="Picture 12" descr="9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10732" r="9041"/>
          <a:stretch>
            <a:fillRect/>
          </a:stretch>
        </p:blipFill>
        <p:spPr>
          <a:xfrm>
            <a:off x="4716463" y="2700338"/>
            <a:ext cx="4248150" cy="39751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3375"/>
            <a:ext cx="8229600" cy="719138"/>
          </a:xfrm>
        </p:spPr>
        <p:txBody>
          <a:bodyPr anchor="t"/>
          <a:lstStyle/>
          <a:p>
            <a:pPr eaLnBrk="1" hangingPunct="1"/>
            <a:r>
              <a:rPr lang="cs-CZ" sz="4200" b="1" smtClean="0"/>
              <a:t>ZDROJE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981075"/>
            <a:ext cx="8424862" cy="54721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images.detske-hry.com</a:t>
            </a:r>
            <a:r>
              <a:rPr lang="cs-CZ" sz="2000" smtClean="0"/>
              <a:t> [online]. [cit. 8.5.2013]. Dostupný na WWW: http://images.detske-hry.com/images/data/3/63/2010/02/16/12117/1.jpg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 „AUTOR NEUVEDEN“. </a:t>
            </a:r>
            <a:r>
              <a:rPr lang="cs-CZ" sz="2000" i="1" smtClean="0"/>
              <a:t>garten.cz</a:t>
            </a:r>
            <a:r>
              <a:rPr lang="cs-CZ" sz="2000" smtClean="0"/>
              <a:t> [online]. [cit. 8.5.2013]. Dostupný na WWW: http://www.garten.cz/images_data/7795-vysadba-tulipanu-1.jpg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dendrologickazahrada.cz</a:t>
            </a:r>
            <a:r>
              <a:rPr lang="cs-CZ" sz="2000" smtClean="0"/>
              <a:t> [online]. [cit. 8.5.2013]. Dostupný na WWW: http://www.dendrologickazahrada.cz/upload/Image/2012/Vystava%20Tulipany%20v%20Pruhonicich/7Tulipany1200.jpg  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„AUTOR NEUVEDEN“. </a:t>
            </a:r>
            <a:r>
              <a:rPr lang="cs-CZ" sz="2000" i="1" smtClean="0"/>
              <a:t>tapety-na-plochu.luksoft.cz</a:t>
            </a:r>
            <a:r>
              <a:rPr lang="cs-CZ" sz="2000" smtClean="0"/>
              <a:t> [online]. [cit. 8.5.2013]. Dostupný na WWW: http://tapety-na-plochu.luksoft.cz/1280x800/tulipany.jpg</a:t>
            </a:r>
          </a:p>
          <a:p>
            <a:pPr eaLnBrk="1" hangingPunct="1">
              <a:lnSpc>
                <a:spcPct val="90000"/>
              </a:lnSpc>
            </a:pPr>
            <a:r>
              <a:rPr lang="cs-CZ" sz="2000" smtClean="0"/>
              <a:t> „AUTOR NEUVEDEN“. </a:t>
            </a:r>
            <a:r>
              <a:rPr lang="cs-CZ" sz="2000" i="1" smtClean="0"/>
              <a:t>kgardens.org</a:t>
            </a:r>
            <a:r>
              <a:rPr lang="cs-CZ" sz="2000" smtClean="0"/>
              <a:t> [online]. [cit. 8.5.2013]. Dostupný na WWW: http://www.kgardens.org/images/Tulip%C3%A1ny%20celk.pohled_750.jpg </a:t>
            </a:r>
          </a:p>
          <a:p>
            <a:pPr eaLnBrk="1" hangingPunct="1">
              <a:lnSpc>
                <a:spcPct val="90000"/>
              </a:lnSpc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cibulovin, které jsou na obrázcích</a:t>
            </a:r>
          </a:p>
        </p:txBody>
      </p:sp>
      <p:pic>
        <p:nvPicPr>
          <p:cNvPr id="26626" name="Picture 5" descr="9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28537"/>
          <a:stretch>
            <a:fillRect/>
          </a:stretch>
        </p:blipFill>
        <p:spPr>
          <a:xfrm>
            <a:off x="250825" y="2420938"/>
            <a:ext cx="3984625" cy="4181475"/>
          </a:xfrm>
        </p:spPr>
      </p:pic>
      <p:pic>
        <p:nvPicPr>
          <p:cNvPr id="26627" name="Picture 6" descr="9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21423"/>
          <a:stretch>
            <a:fillRect/>
          </a:stretch>
        </p:blipFill>
        <p:spPr>
          <a:xfrm>
            <a:off x="4500563" y="2403475"/>
            <a:ext cx="4397375" cy="4202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cibulovin, které jsou na obrázcích</a:t>
            </a:r>
          </a:p>
        </p:txBody>
      </p:sp>
      <p:pic>
        <p:nvPicPr>
          <p:cNvPr id="27650" name="Picture 5" descr="9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5757" r="9779"/>
          <a:stretch>
            <a:fillRect/>
          </a:stretch>
        </p:blipFill>
        <p:spPr>
          <a:xfrm>
            <a:off x="179388" y="2738438"/>
            <a:ext cx="4464050" cy="3871912"/>
          </a:xfrm>
        </p:spPr>
      </p:pic>
      <p:pic>
        <p:nvPicPr>
          <p:cNvPr id="27651" name="Picture 6" descr="11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r="19850"/>
          <a:stretch>
            <a:fillRect/>
          </a:stretch>
        </p:blipFill>
        <p:spPr>
          <a:xfrm>
            <a:off x="4716463" y="2705100"/>
            <a:ext cx="4244975" cy="3971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0">
      <a:dk1>
        <a:srgbClr val="000000"/>
      </a:dk1>
      <a:lt1>
        <a:srgbClr val="FFFFFF"/>
      </a:lt1>
      <a:dk2>
        <a:srgbClr val="000000"/>
      </a:dk2>
      <a:lt2>
        <a:srgbClr val="FF9900"/>
      </a:lt2>
      <a:accent1>
        <a:srgbClr val="FFCC99"/>
      </a:accent1>
      <a:accent2>
        <a:srgbClr val="FBA313"/>
      </a:accent2>
      <a:accent3>
        <a:srgbClr val="FFFFFF"/>
      </a:accent3>
      <a:accent4>
        <a:srgbClr val="000000"/>
      </a:accent4>
      <a:accent5>
        <a:srgbClr val="FFE2CA"/>
      </a:accent5>
      <a:accent6>
        <a:srgbClr val="E39310"/>
      </a:accent6>
      <a:hlink>
        <a:srgbClr val="CC3300"/>
      </a:hlink>
      <a:folHlink>
        <a:srgbClr val="FCC66E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2180</TotalTime>
  <Words>418</Words>
  <Application>Microsoft Office PowerPoint</Application>
  <PresentationFormat>Předvádění na obrazovce (4:3)</PresentationFormat>
  <Paragraphs>50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Pixel</vt:lpstr>
      <vt:lpstr>Prezentace aplikace PowerPoint</vt:lpstr>
      <vt:lpstr>ANOTACE</vt:lpstr>
      <vt:lpstr>Prezentace aplikace PowerPoint</vt:lpstr>
      <vt:lpstr>SCILLA LADOŇKA</vt:lpstr>
      <vt:lpstr>POPIS: nízká cibulovina, výška 10 – 20 cm, podlouhlé listy, čárkovité až kopinaté, květy zvonkovité až hvězdicovité,  v hroznech, modré, růžové, bílé, kvetou III – IV</vt:lpstr>
      <vt:lpstr>NÁROKY: slunce až polostín, půda humózní, na jaře vlhčí, v létě a na podzim sušší  POUŽITÍ: do skalek, podrost stromů, na záhony, k rychlení</vt:lpstr>
      <vt:lpstr>ZDROJE</vt:lpstr>
      <vt:lpstr>TULIPA TULIPÁN</vt:lpstr>
      <vt:lpstr>POPIS: má cibuli hruškovitého až vejčitého tvaru, výška 15 – 50 cm, listy čárkovité až podlouhle oválné, květy nálevkovité, zvonkovité, mnoho kultivarů i s plnými, třepenitými i pestrými květy (11 skupin), všechny barvy, nejpěstovanější cibulovina, nejvíce prošlechtěna</vt:lpstr>
      <vt:lpstr>NÁROKY: plné slunce, hlinitopísčité půdy, živné, humózní, mimo botanické se každoročně vysazují (pro kvalitní květy) IX -X, za vegetace náročné na vláhu a živiny, trpí chorobami a škůdci  POUŽITÍ:  na záhony, do skupin, k rychlení a řezu, nízké do skalek</vt:lpstr>
      <vt:lpstr>ZDROJE</vt:lpstr>
      <vt:lpstr>Určete názvy cibulovin, které jsou na obrázcích</vt:lpstr>
      <vt:lpstr>Určete názvy cibulovin, které jsou na obrázcích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AGERATUM HOUSTONIANUM NESTAŘEC MEXICKÝ</dc:title>
  <dc:creator>uzivatel</dc:creator>
  <cp:lastModifiedBy>reznickovakarla</cp:lastModifiedBy>
  <cp:revision>84</cp:revision>
  <dcterms:modified xsi:type="dcterms:W3CDTF">2013-06-25T07:07:02Z</dcterms:modified>
</cp:coreProperties>
</file>