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7" r:id="rId5"/>
    <p:sldId id="263" r:id="rId6"/>
    <p:sldId id="268" r:id="rId7"/>
    <p:sldId id="264" r:id="rId8"/>
    <p:sldId id="265" r:id="rId9"/>
    <p:sldId id="266" r:id="rId10"/>
    <p:sldId id="269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43" autoAdjust="0"/>
    <p:restoredTop sz="94660"/>
  </p:normalViewPr>
  <p:slideViewPr>
    <p:cSldViewPr>
      <p:cViewPr varScale="1">
        <p:scale>
          <a:sx n="88" d="100"/>
          <a:sy n="88" d="100"/>
        </p:scale>
        <p:origin x="-9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46844437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Konstrukce akumulátoru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443664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materiálů je poskytnout žákům informace o zdrojích elektrické energie používaných v motorových vozidlech, jejich principech, konstrukci, provozu, údržbě a závadách a opravách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konstrukci olověného akumulátoru.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Olověný akumulátor - konstrukce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28800"/>
            <a:ext cx="8122114" cy="4824536"/>
          </a:xfrm>
        </p:spPr>
      </p:pic>
      <p:sp>
        <p:nvSpPr>
          <p:cNvPr id="7" name="TextovéPole 6"/>
          <p:cNvSpPr txBox="1"/>
          <p:nvPr/>
        </p:nvSpPr>
        <p:spPr>
          <a:xfrm>
            <a:off x="5004048" y="6153913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 olověný akumulátor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705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3600" dirty="0" smtClean="0"/>
              <a:t>Olověný akumulátor - konstrukce</a:t>
            </a:r>
          </a:p>
        </p:txBody>
      </p:sp>
      <p:sp>
        <p:nvSpPr>
          <p:cNvPr id="614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Plastový obal</a:t>
            </a:r>
          </a:p>
          <a:p>
            <a:pPr lvl="1" eaLnBrk="1" hangingPunct="1"/>
            <a:r>
              <a:rPr lang="cs-CZ" dirty="0" smtClean="0"/>
              <a:t>tvarem uzpůsobený k uchycení</a:t>
            </a:r>
          </a:p>
          <a:p>
            <a:pPr lvl="1" eaLnBrk="1" hangingPunct="1"/>
            <a:r>
              <a:rPr lang="cs-CZ" dirty="0" smtClean="0"/>
              <a:t>rozděluje baterku na články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Víko</a:t>
            </a:r>
          </a:p>
          <a:p>
            <a:pPr lvl="1" eaLnBrk="1" hangingPunct="1"/>
            <a:r>
              <a:rPr lang="cs-CZ" dirty="0" smtClean="0"/>
              <a:t>uzavírá články baterky</a:t>
            </a:r>
          </a:p>
          <a:p>
            <a:pPr lvl="1" eaLnBrk="1" hangingPunct="1"/>
            <a:r>
              <a:rPr lang="cs-CZ" dirty="0" smtClean="0"/>
              <a:t>má dolévací a kontrolní zátky</a:t>
            </a:r>
          </a:p>
          <a:p>
            <a:pPr lvl="1" eaLnBrk="1" hangingPunct="1"/>
            <a:r>
              <a:rPr lang="cs-CZ" dirty="0" smtClean="0"/>
              <a:t>má rukojeť</a:t>
            </a:r>
          </a:p>
          <a:p>
            <a:pPr lvl="1" eaLnBrk="1" hangingPunct="1"/>
            <a:r>
              <a:rPr lang="cs-CZ" dirty="0" smtClean="0"/>
              <a:t>má odvětrání</a:t>
            </a:r>
          </a:p>
          <a:p>
            <a:pPr lvl="1" eaLnBrk="1" hangingPunct="1"/>
            <a:r>
              <a:rPr lang="cs-CZ" dirty="0" smtClean="0"/>
              <a:t>u bezúdržbových baterek kanálky na srážení páry</a:t>
            </a:r>
          </a:p>
          <a:p>
            <a:pPr lvl="1" eaLnBrk="1" hangingPunct="1"/>
            <a:r>
              <a:rPr lang="cs-CZ" dirty="0" smtClean="0"/>
              <a:t>může mít „magické oko“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9745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Olověný akumulátor - konstrukce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80764" y="6320432"/>
            <a:ext cx="36912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2. olověný akumulátor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764" y="1556792"/>
            <a:ext cx="3017526" cy="450800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211960" y="1538513"/>
            <a:ext cx="45365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Akumulátor je složen z šesti </a:t>
            </a:r>
            <a:r>
              <a:rPr lang="cs-CZ" sz="2400" dirty="0" err="1" smtClean="0"/>
              <a:t>dvouvoltových</a:t>
            </a:r>
            <a:r>
              <a:rPr lang="cs-CZ" sz="2400" dirty="0" smtClean="0"/>
              <a:t> článků zapojených sériově.</a:t>
            </a:r>
          </a:p>
          <a:p>
            <a:endParaRPr lang="cs-CZ" sz="2400" dirty="0"/>
          </a:p>
          <a:p>
            <a:r>
              <a:rPr lang="cs-CZ" sz="2400" dirty="0" smtClean="0"/>
              <a:t>Články se skládají z několika paralelně spojených desek: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kladné – oxid </a:t>
            </a:r>
            <a:r>
              <a:rPr lang="cs-CZ" sz="2400" dirty="0" err="1" smtClean="0"/>
              <a:t>olovičitý</a:t>
            </a: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záporné – houbovité olovo</a:t>
            </a:r>
          </a:p>
          <a:p>
            <a:endParaRPr lang="cs-CZ" sz="2400" dirty="0"/>
          </a:p>
          <a:p>
            <a:r>
              <a:rPr lang="cs-CZ" sz="2400" dirty="0" smtClean="0"/>
              <a:t>Desky jsou ponořené do elektrolytu – roztok kyseliny sírové s vodou.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22354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3600" dirty="0" smtClean="0"/>
              <a:t>Olověný akumulátor - konstrukce</a:t>
            </a:r>
          </a:p>
        </p:txBody>
      </p:sp>
      <p:sp>
        <p:nvSpPr>
          <p:cNvPr id="717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Články</a:t>
            </a:r>
          </a:p>
          <a:p>
            <a:pPr lvl="1"/>
            <a:r>
              <a:rPr lang="cs-CZ" dirty="0" smtClean="0"/>
              <a:t>jsou zapojeny sériově</a:t>
            </a:r>
          </a:p>
          <a:p>
            <a:pPr lvl="1"/>
            <a:r>
              <a:rPr lang="cs-CZ" dirty="0" smtClean="0"/>
              <a:t>jmenovité napětí jednoho článku je 2V</a:t>
            </a: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Olověné desky</a:t>
            </a:r>
          </a:p>
          <a:p>
            <a:pPr lvl="1"/>
            <a:r>
              <a:rPr lang="cs-CZ" dirty="0" smtClean="0"/>
              <a:t>kladné a záporné</a:t>
            </a: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Separátory = oddělovače elektrod</a:t>
            </a:r>
          </a:p>
          <a:p>
            <a:pPr lvl="1"/>
            <a:r>
              <a:rPr lang="cs-CZ" dirty="0" smtClean="0"/>
              <a:t>oddělují desky, brání jejich dotyku a zkratu</a:t>
            </a:r>
          </a:p>
          <a:p>
            <a:pPr lvl="1"/>
            <a:r>
              <a:rPr lang="cs-CZ" dirty="0" smtClean="0"/>
              <a:t>umožňují chemickou reakci mezi deskami</a:t>
            </a: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Propojovací můstky</a:t>
            </a:r>
          </a:p>
          <a:p>
            <a:pPr lvl="1"/>
            <a:r>
              <a:rPr lang="cs-CZ" dirty="0" smtClean="0"/>
              <a:t>spojují desky a články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26131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3600" dirty="0" smtClean="0"/>
              <a:t>Olověný akumulátor - konstrukce</a:t>
            </a:r>
          </a:p>
        </p:txBody>
      </p:sp>
      <p:sp>
        <p:nvSpPr>
          <p:cNvPr id="921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Elektrolyt</a:t>
            </a:r>
          </a:p>
          <a:p>
            <a:pPr lvl="1"/>
            <a:r>
              <a:rPr lang="cs-CZ" dirty="0" smtClean="0"/>
              <a:t>roztok kyseliny sírové s destilovanou vodou</a:t>
            </a:r>
          </a:p>
          <a:p>
            <a:pPr lvl="1"/>
            <a:r>
              <a:rPr lang="cs-CZ" dirty="0" smtClean="0"/>
              <a:t>naředěný na hustotu 1,28g/cm</a:t>
            </a:r>
            <a:r>
              <a:rPr lang="cs-CZ" baseline="30000" dirty="0" smtClean="0"/>
              <a:t>3</a:t>
            </a:r>
            <a:endParaRPr lang="cs-CZ" dirty="0" smtClean="0"/>
          </a:p>
          <a:p>
            <a:pPr lvl="1"/>
            <a:r>
              <a:rPr lang="cs-CZ" dirty="0" smtClean="0"/>
              <a:t>vybíjením se síra váže na olověné desky a </a:t>
            </a:r>
            <a:r>
              <a:rPr lang="cs-CZ" u="sng" dirty="0" smtClean="0"/>
              <a:t>klesá hustota elektrolytu !!!</a:t>
            </a:r>
          </a:p>
          <a:p>
            <a:pPr eaLnBrk="1" hangingPunct="1">
              <a:buFont typeface="Wingdings" pitchFamily="2" charset="2"/>
              <a:buNone/>
            </a:pPr>
            <a:endParaRPr lang="cs-CZ" sz="1000" u="sng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Pólové vývody</a:t>
            </a:r>
          </a:p>
          <a:p>
            <a:pPr lvl="1"/>
            <a:r>
              <a:rPr lang="cs-CZ" dirty="0" smtClean="0"/>
              <a:t>slouží k připojení baterky</a:t>
            </a:r>
          </a:p>
          <a:p>
            <a:pPr lvl="1"/>
            <a:r>
              <a:rPr lang="cs-CZ" dirty="0" smtClean="0"/>
              <a:t>vyvedeny nad víko</a:t>
            </a:r>
          </a:p>
          <a:p>
            <a:pPr lvl="1"/>
            <a:r>
              <a:rPr lang="cs-CZ" dirty="0" smtClean="0"/>
              <a:t>kuželové</a:t>
            </a:r>
          </a:p>
          <a:p>
            <a:pPr lvl="1"/>
            <a:r>
              <a:rPr lang="cs-CZ" dirty="0" smtClean="0"/>
              <a:t>kladný pól má větší průměr</a:t>
            </a:r>
          </a:p>
        </p:txBody>
      </p:sp>
    </p:spTree>
    <p:extLst>
      <p:ext uri="{BB962C8B-B14F-4D97-AF65-F5344CB8AC3E}">
        <p14:creationId xmlns:p14="http://schemas.microsoft.com/office/powerpoint/2010/main" val="58665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bezúdržbovÝ</a:t>
            </a:r>
            <a:r>
              <a:rPr lang="cs-CZ" dirty="0"/>
              <a:t> </a:t>
            </a:r>
            <a:r>
              <a:rPr lang="cs-CZ" sz="3600" dirty="0" err="1" smtClean="0"/>
              <a:t>OlověnÝ</a:t>
            </a:r>
            <a:r>
              <a:rPr lang="cs-CZ" sz="3600" dirty="0" smtClean="0"/>
              <a:t> akumulátor</a:t>
            </a:r>
          </a:p>
        </p:txBody>
      </p:sp>
      <p:sp>
        <p:nvSpPr>
          <p:cNvPr id="1024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marL="457200" indent="-457200" eaLnBrk="1" hangingPunct="1">
              <a:buFont typeface="Wingdings" pitchFamily="2" charset="2"/>
              <a:buNone/>
            </a:pPr>
            <a:r>
              <a:rPr lang="cs-CZ" dirty="0" smtClean="0"/>
              <a:t>Konstrukční prvky bezúdržbových akumulátorů</a:t>
            </a:r>
          </a:p>
          <a:p>
            <a:pPr marL="876300" lvl="1" indent="-419100" eaLnBrk="1" hangingPunct="1"/>
            <a:r>
              <a:rPr lang="cs-CZ" dirty="0" smtClean="0"/>
              <a:t>chemické přísady v olověných deskách (např. vápník)</a:t>
            </a:r>
          </a:p>
          <a:p>
            <a:pPr marL="876300" lvl="1" indent="-419100" eaLnBrk="1" hangingPunct="1"/>
            <a:r>
              <a:rPr lang="cs-CZ" dirty="0" smtClean="0"/>
              <a:t>separátory provedeny jako kapsy nasunuté zespodu na deskách - materiál, který odpadne z desky zůstává v obálce a nemůže způsobit zkrat</a:t>
            </a:r>
          </a:p>
          <a:p>
            <a:pPr marL="876300" lvl="1" indent="-419100" eaLnBrk="1" hangingPunct="1"/>
            <a:r>
              <a:rPr lang="cs-CZ" dirty="0" smtClean="0"/>
              <a:t>kondenzační kanálky nebo labyrinty - umožňují kondenzaci páry a vracení vody zpět do elektrolytu</a:t>
            </a:r>
          </a:p>
          <a:p>
            <a:pPr marL="457200" indent="-457200" eaLnBrk="1" hangingPunct="1">
              <a:buFont typeface="Wingdings" pitchFamily="2" charset="2"/>
              <a:buNone/>
            </a:pPr>
            <a:endParaRPr lang="cs-CZ" sz="1000" dirty="0" smtClean="0"/>
          </a:p>
          <a:p>
            <a:pPr marL="457200" indent="-457200" eaLnBrk="1" hangingPunct="1">
              <a:buFont typeface="Wingdings" pitchFamily="2" charset="2"/>
              <a:buNone/>
            </a:pPr>
            <a:r>
              <a:rPr lang="cs-CZ" dirty="0" smtClean="0"/>
              <a:t>Vlastnosti bezúdržbových akumulátorů</a:t>
            </a:r>
          </a:p>
          <a:p>
            <a:pPr marL="876300" lvl="1" indent="-419100" eaLnBrk="1" hangingPunct="1"/>
            <a:r>
              <a:rPr lang="cs-CZ" dirty="0" smtClean="0"/>
              <a:t>musí se udržovat !!!</a:t>
            </a:r>
          </a:p>
          <a:p>
            <a:pPr marL="876300" lvl="1" indent="-419100" eaLnBrk="1" hangingPunct="1"/>
            <a:r>
              <a:rPr lang="cs-CZ" dirty="0" smtClean="0"/>
              <a:t>dlouhé intervaly dolévání - rok i více</a:t>
            </a:r>
          </a:p>
          <a:p>
            <a:pPr marL="876300" lvl="1" indent="-419100" eaLnBrk="1" hangingPunct="1"/>
            <a:r>
              <a:rPr lang="cs-CZ" dirty="0" smtClean="0"/>
              <a:t>dlouhá životnost</a:t>
            </a:r>
          </a:p>
          <a:p>
            <a:pPr marL="876300" lvl="1" indent="-419100" eaLnBrk="1" hangingPunct="1"/>
            <a:r>
              <a:rPr lang="cs-CZ" dirty="0" smtClean="0"/>
              <a:t>malé samovybíjení</a:t>
            </a:r>
          </a:p>
        </p:txBody>
      </p:sp>
    </p:spTree>
    <p:extLst>
      <p:ext uri="{BB962C8B-B14F-4D97-AF65-F5344CB8AC3E}">
        <p14:creationId xmlns:p14="http://schemas.microsoft.com/office/powerpoint/2010/main" val="87168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4162"/>
            <a:ext cx="8524056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Z jakých dílů je složen olověný akumulátor?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Jaká je funkce víka olověného akumulátoru?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jsou v akumulátoru zapojeny desky a články?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je to separátor v akumulátoru?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víte o elektrolytu?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víte o pólových </a:t>
            </a:r>
            <a:r>
              <a:rPr lang="cs-CZ" sz="2400" smtClean="0"/>
              <a:t>vývodech akumulátoru?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liší bezúdržbový akumulátor od běžného?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161545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indent="0">
              <a:buNone/>
            </a:pPr>
            <a:endParaRPr lang="cs-CZ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/>
              <a:t>Seznam obrázků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 smtClean="0"/>
              <a:t>AUTOR </a:t>
            </a:r>
            <a:r>
              <a:rPr lang="cs-CZ" sz="1600" dirty="0"/>
              <a:t>NEUVEDEN. </a:t>
            </a:r>
            <a:r>
              <a:rPr lang="cs-CZ" sz="1600" i="1" dirty="0" err="1"/>
              <a:t>lead</a:t>
            </a:r>
            <a:r>
              <a:rPr lang="cs-CZ" sz="1600" i="1" dirty="0"/>
              <a:t> acid </a:t>
            </a:r>
            <a:r>
              <a:rPr lang="cs-CZ" sz="1600" i="1" dirty="0" err="1"/>
              <a:t>battery</a:t>
            </a:r>
            <a:r>
              <a:rPr lang="cs-CZ" sz="1600" dirty="0"/>
              <a:t> [online]. [cit. </a:t>
            </a:r>
            <a:r>
              <a:rPr lang="cs-CZ" sz="1600" smtClean="0"/>
              <a:t>30.10.2012]. </a:t>
            </a:r>
            <a:r>
              <a:rPr lang="cs-CZ" sz="1600" dirty="0"/>
              <a:t>Dostupný na WWW: http://</a:t>
            </a:r>
            <a:r>
              <a:rPr lang="cs-CZ" sz="1600" dirty="0" smtClean="0"/>
              <a:t>www.daviddarling.info/images/lead-acid_battery.jpg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 smtClean="0"/>
              <a:t>tvorba autora</a:t>
            </a:r>
          </a:p>
          <a:p>
            <a:pPr marL="514350" lvl="0" indent="-514350">
              <a:buClr>
                <a:srgbClr val="6F89F7"/>
              </a:buClr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235</TotalTime>
  <Words>519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Cesta</vt:lpstr>
      <vt:lpstr>1_Cesta</vt:lpstr>
      <vt:lpstr>Prezentace aplikace PowerPoint</vt:lpstr>
      <vt:lpstr>ANOTACE</vt:lpstr>
      <vt:lpstr>Olověný akumulátor - konstrukce</vt:lpstr>
      <vt:lpstr>Olověný akumulátor - konstrukce</vt:lpstr>
      <vt:lpstr>Olověný akumulátor - konstrukce</vt:lpstr>
      <vt:lpstr>Olověný akumulátor - konstrukce</vt:lpstr>
      <vt:lpstr>Olověný akumulátor - konstrukce</vt:lpstr>
      <vt:lpstr>bezúdržbovÝ OlověnÝ akumulátor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20</cp:revision>
  <dcterms:created xsi:type="dcterms:W3CDTF">2013-03-31T09:50:13Z</dcterms:created>
  <dcterms:modified xsi:type="dcterms:W3CDTF">2013-04-29T02:08:42Z</dcterms:modified>
</cp:coreProperties>
</file>