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87126683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Parametry akumulátorů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základní parametry uváděné na olověných akumulátorech.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dirty="0" smtClean="0"/>
              <a:t>PARAMETRY OLOVĚNÝCH AKUMULÁTORŮ</a:t>
            </a:r>
          </a:p>
        </p:txBody>
      </p:sp>
      <p:sp>
        <p:nvSpPr>
          <p:cNvPr id="614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251520" y="1412776"/>
            <a:ext cx="8686800" cy="4104456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90000"/>
              </a:lnSpc>
              <a:buFont typeface="+mj-lt"/>
              <a:buAutoNum type="arabicPeriod"/>
            </a:pPr>
            <a:r>
              <a:rPr lang="cs-CZ" dirty="0"/>
              <a:t>Jmenovité napětí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napětí charakteristické pro baterku, napsané na štítku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ve </a:t>
            </a:r>
            <a:r>
              <a:rPr lang="cs-CZ" dirty="0" smtClean="0"/>
              <a:t>voltech, bývá 6 nebo 12 V</a:t>
            </a:r>
            <a:endParaRPr lang="cs-CZ" dirty="0"/>
          </a:p>
          <a:p>
            <a:pPr>
              <a:lnSpc>
                <a:spcPct val="90000"/>
              </a:lnSpc>
              <a:buNone/>
            </a:pPr>
            <a:endParaRPr lang="cs-CZ" sz="1000" dirty="0"/>
          </a:p>
          <a:p>
            <a:pPr marL="514350" indent="-514350">
              <a:lnSpc>
                <a:spcPct val="90000"/>
              </a:lnSpc>
              <a:buFont typeface="+mj-lt"/>
              <a:buAutoNum type="arabicPeriod" startAt="2"/>
            </a:pPr>
            <a:r>
              <a:rPr lang="cs-CZ" dirty="0" smtClean="0"/>
              <a:t>Jmenovitá kapacita</a:t>
            </a:r>
            <a:endParaRPr lang="cs-CZ" dirty="0"/>
          </a:p>
          <a:p>
            <a:pPr lvl="1">
              <a:lnSpc>
                <a:spcPct val="90000"/>
              </a:lnSpc>
            </a:pPr>
            <a:r>
              <a:rPr lang="cs-CZ" dirty="0"/>
              <a:t>udává kolik energie je </a:t>
            </a:r>
            <a:r>
              <a:rPr lang="cs-CZ" dirty="0" smtClean="0"/>
              <a:t>nabitý akumulátor při běžné teplotě schopen dodat až do poklesu na 10,5 V</a:t>
            </a:r>
            <a:endParaRPr lang="cs-CZ" dirty="0"/>
          </a:p>
          <a:p>
            <a:pPr lvl="1">
              <a:lnSpc>
                <a:spcPct val="90000"/>
              </a:lnSpc>
            </a:pPr>
            <a:r>
              <a:rPr lang="cs-CZ" dirty="0"/>
              <a:t>součin vybíjecího proudu a doby vybíjení do </a:t>
            </a:r>
            <a:r>
              <a:rPr lang="cs-CZ" dirty="0" smtClean="0"/>
              <a:t>vybití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v ampérhodinách</a:t>
            </a:r>
            <a:endParaRPr lang="cs-CZ" dirty="0"/>
          </a:p>
          <a:p>
            <a:pPr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  <a:buNone/>
            </a:pPr>
            <a:endParaRPr lang="cs-CZ" dirty="0"/>
          </a:p>
          <a:p>
            <a:pPr>
              <a:lnSpc>
                <a:spcPct val="90000"/>
              </a:lnSpc>
              <a:buNone/>
            </a:pPr>
            <a:endParaRPr lang="cs-CZ" dirty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7756469"/>
              </p:ext>
            </p:extLst>
          </p:nvPr>
        </p:nvGraphicFramePr>
        <p:xfrm>
          <a:off x="1331640" y="5589240"/>
          <a:ext cx="6524625" cy="1039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Equation" r:id="rId3" imgW="3263900" imgH="520700" progId="Equation.DSMT4">
                  <p:embed/>
                </p:oleObj>
              </mc:Choice>
              <mc:Fallback>
                <p:oleObj name="Equation" r:id="rId3" imgW="3263900" imgH="520700" progId="Equation.DSMT4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5589240"/>
                        <a:ext cx="6524625" cy="1039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9745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PARAMETRY OLOVĚNÝCH AKUMULÁTORŮ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lnSpc>
                <a:spcPct val="90000"/>
              </a:lnSpc>
              <a:buFont typeface="+mj-lt"/>
              <a:buAutoNum type="arabicPeriod" startAt="3"/>
            </a:pPr>
            <a:r>
              <a:rPr lang="cs-CZ" dirty="0" smtClean="0"/>
              <a:t>Maximální vybíjecí proud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nebo také proud nakrátko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v </a:t>
            </a:r>
            <a:r>
              <a:rPr lang="cs-CZ" dirty="0" smtClean="0"/>
              <a:t>ampérech</a:t>
            </a:r>
          </a:p>
          <a:p>
            <a:pPr lvl="1">
              <a:lnSpc>
                <a:spcPct val="90000"/>
              </a:lnSpc>
            </a:pPr>
            <a:r>
              <a:rPr lang="cs-CZ" dirty="0" smtClean="0"/>
              <a:t>dosahuje </a:t>
            </a:r>
            <a:r>
              <a:rPr lang="cs-CZ" dirty="0"/>
              <a:t>stovek </a:t>
            </a:r>
            <a:r>
              <a:rPr lang="cs-CZ" dirty="0" smtClean="0"/>
              <a:t>ampér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 označení dle DIN:</a:t>
            </a:r>
          </a:p>
          <a:p>
            <a:pPr marL="0" indent="0" algn="ctr">
              <a:buNone/>
            </a:pPr>
            <a:r>
              <a:rPr lang="cs-CZ" dirty="0" smtClean="0"/>
              <a:t>12V   60Ah   540A</a:t>
            </a:r>
          </a:p>
        </p:txBody>
      </p:sp>
    </p:spTree>
    <p:extLst>
      <p:ext uri="{BB962C8B-B14F-4D97-AF65-F5344CB8AC3E}">
        <p14:creationId xmlns:p14="http://schemas.microsoft.com/office/powerpoint/2010/main" val="126814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Napětí naprázdno</a:t>
            </a:r>
          </a:p>
          <a:p>
            <a:pPr lvl="1"/>
            <a:r>
              <a:rPr lang="cs-CZ" dirty="0" smtClean="0"/>
              <a:t>mezi póly nezatíženého akumulátoru</a:t>
            </a:r>
          </a:p>
          <a:p>
            <a:pPr lvl="1"/>
            <a:r>
              <a:rPr lang="cs-CZ" dirty="0" smtClean="0"/>
              <a:t>nabitý, 12 voltový, při 25 °C má 12,5 V až 12,8 V</a:t>
            </a:r>
          </a:p>
          <a:p>
            <a:pPr marL="57150" indent="0">
              <a:buNone/>
            </a:pPr>
            <a:r>
              <a:rPr lang="cs-CZ" dirty="0" smtClean="0"/>
              <a:t>Nabíjecí napětí</a:t>
            </a:r>
          </a:p>
          <a:p>
            <a:pPr marL="914400" lvl="1" indent="-457200"/>
            <a:r>
              <a:rPr lang="cs-CZ" dirty="0" smtClean="0"/>
              <a:t>mezi póly akumulátoru při nabíjení z auta nebo generátoru</a:t>
            </a:r>
          </a:p>
          <a:p>
            <a:pPr marL="914400" lvl="1" indent="-457200"/>
            <a:r>
              <a:rPr lang="cs-CZ" dirty="0" smtClean="0"/>
              <a:t>12,8 V až 14,4 V</a:t>
            </a:r>
          </a:p>
        </p:txBody>
      </p:sp>
    </p:spTree>
    <p:extLst>
      <p:ext uri="{BB962C8B-B14F-4D97-AF65-F5344CB8AC3E}">
        <p14:creationId xmlns:p14="http://schemas.microsoft.com/office/powerpoint/2010/main" val="3211986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pPr marL="57150" indent="0">
              <a:buNone/>
            </a:pPr>
            <a:r>
              <a:rPr lang="cs-CZ" dirty="0" smtClean="0"/>
              <a:t>Plynovací napětí</a:t>
            </a:r>
          </a:p>
          <a:p>
            <a:pPr marL="914400" lvl="1" indent="-457200"/>
            <a:r>
              <a:rPr lang="cs-CZ" dirty="0" smtClean="0"/>
              <a:t>přes </a:t>
            </a:r>
            <a:r>
              <a:rPr lang="cs-CZ" dirty="0"/>
              <a:t>14,4 </a:t>
            </a:r>
            <a:r>
              <a:rPr lang="cs-CZ" dirty="0" smtClean="0"/>
              <a:t>V (závisí </a:t>
            </a:r>
            <a:r>
              <a:rPr lang="cs-CZ" dirty="0"/>
              <a:t>t</a:t>
            </a:r>
            <a:r>
              <a:rPr lang="cs-CZ" dirty="0" smtClean="0"/>
              <a:t>aké na teplotě)</a:t>
            </a:r>
          </a:p>
          <a:p>
            <a:pPr marL="914400" lvl="1" indent="-457200"/>
            <a:r>
              <a:rPr lang="cs-CZ" dirty="0" smtClean="0"/>
              <a:t>nastává </a:t>
            </a:r>
            <a:r>
              <a:rPr lang="cs-CZ" dirty="0"/>
              <a:t>elektrolýza, </a:t>
            </a:r>
            <a:r>
              <a:rPr lang="cs-CZ" dirty="0" smtClean="0"/>
              <a:t>akumulátor plynuje (tzv. vaří), ubývá voda, tvoří se kyslík a vodík, smrdí, poškozuje se</a:t>
            </a:r>
          </a:p>
          <a:p>
            <a:pPr marL="57150" indent="0">
              <a:buNone/>
            </a:pPr>
            <a:r>
              <a:rPr lang="cs-CZ" dirty="0" smtClean="0"/>
              <a:t>Samovybíjení</a:t>
            </a:r>
          </a:p>
          <a:p>
            <a:pPr marL="914400" lvl="1" indent="-457200"/>
            <a:r>
              <a:rPr lang="cs-CZ" dirty="0" smtClean="0"/>
              <a:t>probíhá uvnitř akumulátoru</a:t>
            </a:r>
          </a:p>
          <a:p>
            <a:pPr marL="914400" lvl="1" indent="-457200"/>
            <a:r>
              <a:rPr lang="cs-CZ" dirty="0" smtClean="0"/>
              <a:t>ztrácí se přibližně 1% kapacity denně</a:t>
            </a:r>
          </a:p>
          <a:p>
            <a:pPr marL="5715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86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ROZMĚRY, UMÍSTĚNÍ PÓLŮ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9471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Standardní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76872"/>
            <a:ext cx="3168352" cy="14333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200" y="1412776"/>
            <a:ext cx="1887990" cy="2376264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90972" y="4077072"/>
            <a:ext cx="8542784" cy="79471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Ø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Arial" pitchFamily="34" charset="0"/>
              <a:buChar char="•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</a:pPr>
            <a:r>
              <a:rPr lang="cs-CZ" dirty="0" smtClean="0"/>
              <a:t>Nestandardní, atypické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390972" y="4077072"/>
            <a:ext cx="82854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725144"/>
            <a:ext cx="3168352" cy="143330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725144"/>
            <a:ext cx="3168352" cy="1433302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390972" y="6328496"/>
            <a:ext cx="2383434" cy="39735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" pitchFamily="2" charset="2"/>
              <a:buChar char="Ø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Arial" pitchFamily="34" charset="0"/>
              <a:buChar char="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Arial" pitchFamily="34" charset="0"/>
              <a:buChar char="•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</a:pPr>
            <a:r>
              <a:rPr lang="cs-CZ" sz="1600" dirty="0" smtClean="0"/>
              <a:t>Obrázky 1. až 4.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20230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4162"/>
            <a:ext cx="8452048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znamená slovo „jmenovité“?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základní parametry akumulátorů?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jsou běžná jmenovitá napětí akumulátorů?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Vysvětlete pojem „jmenovitá kapacita“ akumulátoru.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„proud nakrátko“?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„napětí naprázdno“?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„plynovací napětí“?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Nakreslete umístění pólů </a:t>
            </a:r>
            <a:r>
              <a:rPr lang="cs-CZ" sz="2400" smtClean="0"/>
              <a:t>běžného akumulátoru.</a:t>
            </a: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9083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1. až 4. tvorba autora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336</TotalTime>
  <Words>428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Cesta</vt:lpstr>
      <vt:lpstr>1_Cesta</vt:lpstr>
      <vt:lpstr>Equation</vt:lpstr>
      <vt:lpstr>Prezentace aplikace PowerPoint</vt:lpstr>
      <vt:lpstr>ANOTACE</vt:lpstr>
      <vt:lpstr>PARAMETRY OLOVĚNÝCH AKUMULÁTORŮ</vt:lpstr>
      <vt:lpstr>PARAMETRY OLOVĚNÝCH AKUMULÁTORŮ</vt:lpstr>
      <vt:lpstr>DALŠÍ PARAMETRY</vt:lpstr>
      <vt:lpstr>DALŠÍ PARAMETRY</vt:lpstr>
      <vt:lpstr>ROZMĚRY, UMÍSTĚNÍ PÓLŮ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23</cp:revision>
  <dcterms:created xsi:type="dcterms:W3CDTF">2013-03-31T09:50:13Z</dcterms:created>
  <dcterms:modified xsi:type="dcterms:W3CDTF">2013-04-29T02:04:42Z</dcterms:modified>
</cp:coreProperties>
</file>