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8" r:id="rId5"/>
    <p:sldId id="269" r:id="rId6"/>
    <p:sldId id="270" r:id="rId7"/>
    <p:sldId id="267" r:id="rId8"/>
    <p:sldId id="271" r:id="rId9"/>
    <p:sldId id="272" r:id="rId10"/>
    <p:sldId id="27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6949600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Údržba akumulátorů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základy údržby olověných akumulátorů.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ÚDRŽBA </a:t>
            </a:r>
            <a:r>
              <a:rPr lang="cs-CZ" dirty="0" smtClean="0"/>
              <a:t>olověných AKUMULÁTORŮ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0271" y="2132856"/>
            <a:ext cx="8686800" cy="650701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Vždy respektujeme pokyny výrobce akumulátoru!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56992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Kontrola hladiny elektrolytu:</a:t>
            </a:r>
          </a:p>
          <a:p>
            <a:pPr marL="457200" indent="-457200">
              <a:buClr>
                <a:srgbClr val="FF9900"/>
              </a:buClr>
              <a:buSzPct val="70000"/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nejdůležitější z údržby akumulátoru!</a:t>
            </a:r>
          </a:p>
          <a:p>
            <a:pPr marL="457200" indent="-457200">
              <a:buClr>
                <a:srgbClr val="FF9900"/>
              </a:buClr>
              <a:buSzPct val="70000"/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při pravidelných servisních prohlídkách</a:t>
            </a:r>
          </a:p>
          <a:p>
            <a:pPr lvl="1" indent="-457200">
              <a:buClr>
                <a:srgbClr val="FF9900"/>
              </a:buClr>
              <a:buSzPct val="70000"/>
              <a:buFont typeface="Wingdings" pitchFamily="2" charset="2"/>
              <a:buChar char="Ø"/>
            </a:pPr>
            <a:r>
              <a:rPr lang="cs-CZ" sz="3200" dirty="0">
                <a:solidFill>
                  <a:schemeClr val="tx2"/>
                </a:solidFill>
              </a:rPr>
              <a:t>v nestandardních podmínkách </a:t>
            </a:r>
            <a:r>
              <a:rPr lang="cs-CZ" sz="3200" dirty="0" smtClean="0">
                <a:solidFill>
                  <a:schemeClr val="tx2"/>
                </a:solidFill>
              </a:rPr>
              <a:t>častěji</a:t>
            </a:r>
          </a:p>
          <a:p>
            <a:pPr lvl="1" indent="-457200">
              <a:buClr>
                <a:srgbClr val="FF9900"/>
              </a:buClr>
              <a:buSzPct val="70000"/>
              <a:buFont typeface="Wingdings" pitchFamily="2" charset="2"/>
              <a:buChar char="Ø"/>
            </a:pPr>
            <a:r>
              <a:rPr lang="cs-CZ" sz="3200" dirty="0"/>
              <a:t>před a po dobíjení</a:t>
            </a:r>
          </a:p>
          <a:p>
            <a:pPr marL="0" lvl="1">
              <a:buClr>
                <a:srgbClr val="FF9900"/>
              </a:buClr>
              <a:buSzPct val="70000"/>
            </a:pPr>
            <a:endParaRPr lang="cs-CZ" sz="3200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13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ÚDRŽBA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768" y="1916832"/>
            <a:ext cx="8659688" cy="3531022"/>
          </a:xfrm>
        </p:spPr>
        <p:txBody>
          <a:bodyPr/>
          <a:lstStyle/>
          <a:p>
            <a:pPr indent="-457200">
              <a:buClr>
                <a:srgbClr val="FF9900"/>
              </a:buClr>
            </a:pPr>
            <a:r>
              <a:rPr lang="cs-CZ" dirty="0" smtClean="0"/>
              <a:t>Správná hladina:</a:t>
            </a:r>
          </a:p>
          <a:p>
            <a:pPr marL="914400" lvl="1" indent="-457200">
              <a:buClr>
                <a:srgbClr val="FF9900"/>
              </a:buClr>
            </a:pPr>
            <a:r>
              <a:rPr lang="cs-CZ" dirty="0" smtClean="0"/>
              <a:t>mezi </a:t>
            </a:r>
            <a:r>
              <a:rPr lang="cs-CZ" dirty="0"/>
              <a:t>ryskami min a </a:t>
            </a:r>
            <a:r>
              <a:rPr lang="cs-CZ" dirty="0" err="1"/>
              <a:t>max</a:t>
            </a:r>
            <a:endParaRPr lang="cs-CZ" dirty="0"/>
          </a:p>
          <a:p>
            <a:pPr marL="914400" lvl="1" indent="-457200">
              <a:buClr>
                <a:srgbClr val="FF9900"/>
              </a:buClr>
            </a:pPr>
            <a:r>
              <a:rPr lang="cs-CZ" dirty="0"/>
              <a:t>10 až 15 mm nad desky</a:t>
            </a:r>
          </a:p>
          <a:p>
            <a:pPr marL="914400" lvl="1" indent="-457200">
              <a:buClr>
                <a:srgbClr val="FF9900"/>
              </a:buClr>
            </a:pPr>
            <a:r>
              <a:rPr lang="cs-CZ" dirty="0"/>
              <a:t>nad kontrolní plošku</a:t>
            </a:r>
          </a:p>
          <a:p>
            <a:pPr marL="914400" lvl="1" indent="-457200">
              <a:buClr>
                <a:srgbClr val="FF9900"/>
              </a:buClr>
            </a:pPr>
            <a:r>
              <a:rPr lang="cs-CZ" dirty="0"/>
              <a:t>kontrolní trubičkou</a:t>
            </a:r>
            <a:endParaRPr lang="cs-CZ" sz="32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545" y="1916832"/>
            <a:ext cx="3579911" cy="43204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88941" y="58679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86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ÚDRŽBA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572327"/>
            <a:ext cx="8686800" cy="46085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Dolití destilované </a:t>
            </a:r>
            <a:r>
              <a:rPr lang="cs-CZ" dirty="0" smtClean="0"/>
              <a:t>vody:</a:t>
            </a:r>
            <a:endParaRPr lang="cs-CZ" dirty="0"/>
          </a:p>
          <a:p>
            <a:r>
              <a:rPr lang="cs-CZ" sz="2800" dirty="0"/>
              <a:t>zásadně se dolévá pouze destilovaná voda!</a:t>
            </a:r>
          </a:p>
          <a:p>
            <a:r>
              <a:rPr lang="cs-CZ" sz="2800" dirty="0"/>
              <a:t>tím se do elektrolytu vrací jen to, co se z něj odpařilo</a:t>
            </a:r>
          </a:p>
          <a:p>
            <a:r>
              <a:rPr lang="cs-CZ" sz="2800" dirty="0" smtClean="0"/>
              <a:t>doléváme vždy</a:t>
            </a:r>
            <a:r>
              <a:rPr lang="cs-CZ" sz="2800" dirty="0"/>
              <a:t>, když zjistíme úbytek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Další údržba:</a:t>
            </a:r>
          </a:p>
          <a:p>
            <a:r>
              <a:rPr lang="cs-CZ" sz="2800" dirty="0" smtClean="0"/>
              <a:t>akumulátor udržovat čistý</a:t>
            </a:r>
          </a:p>
          <a:p>
            <a:r>
              <a:rPr lang="cs-CZ" sz="2800" dirty="0" smtClean="0"/>
              <a:t>očištění, namazání kontaktů</a:t>
            </a:r>
          </a:p>
          <a:p>
            <a:r>
              <a:rPr lang="cs-CZ" sz="2800" dirty="0" smtClean="0"/>
              <a:t>nedopustit hluboké vybití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876584"/>
            <a:ext cx="3851920" cy="393543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835696" y="6320432"/>
            <a:ext cx="3698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2. zanedbaný akumulátor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51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ÚDRŽBA </a:t>
            </a:r>
            <a:r>
              <a:rPr lang="cs-CZ" dirty="0"/>
              <a:t>olověných AKUMULÁTORŮ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Četnost údržby se u akumulátorů liší podle typu: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vyžadující údržbu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bezúdržbové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absolutně bezúdržbové</a:t>
            </a:r>
          </a:p>
          <a:p>
            <a:pPr marL="514350" indent="-514350">
              <a:buFont typeface="+mj-lt"/>
              <a:buAutoNum type="arabicPeriod"/>
            </a:pPr>
            <a:endParaRPr lang="cs-CZ" sz="1600" dirty="0"/>
          </a:p>
          <a:p>
            <a:pPr marL="0" indent="0">
              <a:buNone/>
            </a:pPr>
            <a:r>
              <a:rPr lang="cs-CZ" u="sng" dirty="0" smtClean="0"/>
              <a:t>Akumulátory vyžadující údržbu</a:t>
            </a:r>
          </a:p>
          <a:p>
            <a:pPr lvl="1"/>
            <a:r>
              <a:rPr lang="cs-CZ" dirty="0" smtClean="0"/>
              <a:t>již se nepoužívají</a:t>
            </a:r>
          </a:p>
          <a:p>
            <a:pPr lvl="1"/>
            <a:r>
              <a:rPr lang="cs-CZ" dirty="0" smtClean="0"/>
              <a:t>údržba 2x ročně, nebo každých 5.000 km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30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ÚDRŽBA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Bezúdržbové akumulátory</a:t>
            </a:r>
          </a:p>
          <a:p>
            <a:pPr lvl="1"/>
            <a:r>
              <a:rPr lang="cs-CZ" dirty="0" smtClean="0"/>
              <a:t>musí se udržovat!!!</a:t>
            </a:r>
          </a:p>
          <a:p>
            <a:pPr lvl="1"/>
            <a:r>
              <a:rPr lang="cs-CZ" dirty="0" smtClean="0"/>
              <a:t>nevyžadují údržbu spotřebitelem, řidičem</a:t>
            </a:r>
          </a:p>
          <a:p>
            <a:pPr lvl="1"/>
            <a:r>
              <a:rPr lang="cs-CZ" dirty="0" smtClean="0"/>
              <a:t>úbytek elektrolytu mají tak malý, aby nemusel být aspoň 2 roky doplňován (při běžném provozu)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Čím se liší:</a:t>
            </a:r>
          </a:p>
          <a:p>
            <a:pPr lvl="1"/>
            <a:r>
              <a:rPr lang="cs-CZ" dirty="0" smtClean="0"/>
              <a:t>ve víku jsou kondenzační kanálky – pára kondenzuje a zkapává zpět do elektrolytu</a:t>
            </a:r>
          </a:p>
          <a:p>
            <a:pPr lvl="1"/>
            <a:r>
              <a:rPr lang="cs-CZ" dirty="0" smtClean="0"/>
              <a:t>delší životnost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2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ÚDRŽBA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Absolutně bezúdržbové</a:t>
            </a:r>
          </a:p>
          <a:p>
            <a:pPr lvl="1"/>
            <a:r>
              <a:rPr lang="cs-CZ" dirty="0" smtClean="0"/>
              <a:t>jsou těsně uzavřeny</a:t>
            </a:r>
          </a:p>
          <a:p>
            <a:pPr lvl="1"/>
            <a:r>
              <a:rPr lang="cs-CZ" dirty="0" smtClean="0"/>
              <a:t>mají odplyňovací otvory s labyrintem</a:t>
            </a:r>
          </a:p>
          <a:p>
            <a:pPr lvl="1"/>
            <a:r>
              <a:rPr lang="cs-CZ" dirty="0" smtClean="0"/>
              <a:t>nevyžadují doplňování elektrolytu</a:t>
            </a:r>
          </a:p>
          <a:p>
            <a:pPr lvl="1"/>
            <a:r>
              <a:rPr lang="cs-CZ" dirty="0" smtClean="0"/>
              <a:t>nemají kontrolní a </a:t>
            </a:r>
            <a:r>
              <a:rPr lang="cs-CZ" dirty="0" err="1" smtClean="0"/>
              <a:t>dolévací</a:t>
            </a:r>
            <a:r>
              <a:rPr lang="cs-CZ" dirty="0" smtClean="0"/>
              <a:t> zátky</a:t>
            </a:r>
          </a:p>
          <a:p>
            <a:pPr lvl="1"/>
            <a:r>
              <a:rPr lang="cs-CZ" dirty="0" smtClean="0"/>
              <a:t>desky obsahují vápník, který omezuje rozklad vody</a:t>
            </a:r>
          </a:p>
          <a:p>
            <a:pPr lvl="1"/>
            <a:r>
              <a:rPr lang="cs-CZ" dirty="0" smtClean="0"/>
              <a:t>nejdou kontrolovat hustoměrem, proto mívají ukazatel stavu nabití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91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Jaká údržba se provádí u olověných akumulátorů?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Rozdělení akumulátorů podle četnosti údržby.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kontroluje hladina elektrolytu?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se dolévá do akumulátorů?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Musí se bezúdržbový akumulátor udržovat?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často se má provádět údržba akumulátoru?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Co je to absolutně bezúdržbová baterka? Jak se liší </a:t>
            </a:r>
            <a:r>
              <a:rPr lang="cs-CZ" sz="2400" smtClean="0"/>
              <a:t>od bezúdržbové?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85836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tvorba autora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pl-PL" sz="1600" dirty="0"/>
              <a:t>MARCONI. </a:t>
            </a:r>
            <a:r>
              <a:rPr lang="pl-PL" sz="1600" i="1" dirty="0"/>
              <a:t>Akumulatory</a:t>
            </a:r>
            <a:r>
              <a:rPr lang="pl-PL" sz="1600" dirty="0"/>
              <a:t>: Obrázek 30. [online]. [cit. </a:t>
            </a:r>
            <a:r>
              <a:rPr lang="pl-PL" sz="1600" smtClean="0"/>
              <a:t>1.11.2012]. </a:t>
            </a:r>
            <a:r>
              <a:rPr lang="pl-PL" sz="1600" dirty="0"/>
              <a:t>Dostupný na WWW: http://www.cezeta487.ic.cz/Documents/akumulatory.pdf </a:t>
            </a:r>
            <a:endParaRPr lang="pl-PL" sz="1600" dirty="0" smtClean="0"/>
          </a:p>
          <a:p>
            <a:pPr lvl="0">
              <a:buClr>
                <a:srgbClr val="6F89F7"/>
              </a:buClr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751</TotalTime>
  <Words>495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1_Cesta</vt:lpstr>
      <vt:lpstr>Prezentace aplikace PowerPoint</vt:lpstr>
      <vt:lpstr>ANOTACE</vt:lpstr>
      <vt:lpstr>ÚDRŽBA olověných AKUMULÁTORŮ</vt:lpstr>
      <vt:lpstr>ÚDRŽBA olověných AKUMULÁTORŮ</vt:lpstr>
      <vt:lpstr>ÚDRŽBA olověných AKUMULÁTORŮ</vt:lpstr>
      <vt:lpstr>ÚDRŽBA olověných AKUMULÁTORŮ</vt:lpstr>
      <vt:lpstr>ÚDRŽBA olověných AKUMULÁTORŮ</vt:lpstr>
      <vt:lpstr>ÚDRŽBA olověných AKUMULÁTORŮ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37</cp:revision>
  <dcterms:created xsi:type="dcterms:W3CDTF">2013-03-31T09:50:13Z</dcterms:created>
  <dcterms:modified xsi:type="dcterms:W3CDTF">2013-04-29T02:08:23Z</dcterms:modified>
</cp:coreProperties>
</file>