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  <p:sldMasterId id="2147484548" r:id="rId2"/>
  </p:sldMasterIdLst>
  <p:sldIdLst>
    <p:sldId id="258" r:id="rId3"/>
    <p:sldId id="259" r:id="rId4"/>
    <p:sldId id="263" r:id="rId5"/>
    <p:sldId id="264" r:id="rId6"/>
    <p:sldId id="265" r:id="rId7"/>
    <p:sldId id="266" r:id="rId8"/>
    <p:sldId id="267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3" autoAdjust="0"/>
    <p:restoredTop sz="94660"/>
  </p:normalViewPr>
  <p:slideViewPr>
    <p:cSldViewPr>
      <p:cViewPr varScale="1">
        <p:scale>
          <a:sx n="88" d="100"/>
          <a:sy n="88" d="100"/>
        </p:scale>
        <p:origin x="-9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Ø"/>
              <a:defRPr/>
            </a:lvl1pPr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Arial" pitchFamily="34" charset="0"/>
              <a:buChar char="•"/>
              <a:defRPr/>
            </a:lvl3pPr>
            <a:lvl4pPr marL="1600200" indent="-228600">
              <a:buFont typeface="Arial" pitchFamily="34" charset="0"/>
              <a:buChar char="•"/>
              <a:defRPr/>
            </a:lvl4pPr>
            <a:lvl5pPr marL="2057400" indent="-228600">
              <a:buFont typeface="Arial" pitchFamily="34" charset="0"/>
              <a:buChar char="•"/>
              <a:defRPr/>
            </a:lvl5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6FBD6-3420-4B3D-A5A9-D9E7F66129F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3BC09F-69A4-499B-9584-51460F4667A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5A531-5003-426C-99A3-9E4800BF5149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C4C2-53B3-43F1-9F77-FD51DF76D2F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4B5A3-201B-43E7-B103-E6D91FB8790B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72CB9-F90B-4CDA-A41D-30CAA3EE29D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9A30B-5097-4B6C-BB5C-41163D97160D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8B24-4AE1-425D-9E83-B82143A7BD2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1F238-2997-440D-B546-D298CB8E20A5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238E-94E9-482E-A7CC-3DB0146EEA7A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687B6-47E8-4964-9CC6-7115D43BFBF7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172767"/>
              </p:ext>
            </p:extLst>
          </p:nvPr>
        </p:nvGraphicFramePr>
        <p:xfrm>
          <a:off x="468313" y="1516011"/>
          <a:ext cx="8348662" cy="4045092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6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Nestandardní akumulátory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Zdroje elektrické energie motorových vozidel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kern="0" dirty="0">
                <a:solidFill>
                  <a:sysClr val="windowText" lastClr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046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Záměrem této sady výukových materiálů je poskytnout žákům informace o zdrojích elektrické energie používaných v motorových vozidlech, jejich principech, konstrukci, provozu, údržbě a závadách a opravách.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Jednotlivé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Elektronika. 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nestandardní akumulátory motorových vozidel.</a:t>
            </a:r>
            <a:endParaRPr lang="cs-CZ" sz="2800" u="sng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1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zvláštní typy akumulátorů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/>
              <a:t>GELOVÉ</a:t>
            </a:r>
          </a:p>
          <a:p>
            <a:r>
              <a:rPr lang="cs-CZ" sz="2800" dirty="0" smtClean="0"/>
              <a:t>jsou </a:t>
            </a:r>
            <a:r>
              <a:rPr lang="cs-CZ" sz="2800" dirty="0"/>
              <a:t>také olověné</a:t>
            </a:r>
          </a:p>
          <a:p>
            <a:r>
              <a:rPr lang="cs-CZ" sz="2800" dirty="0"/>
              <a:t>elektrolyt je zahuštěný do gelu</a:t>
            </a:r>
          </a:p>
          <a:p>
            <a:r>
              <a:rPr lang="cs-CZ" sz="2800" dirty="0"/>
              <a:t>pracuje v jakékoli poloze, gel nevyteče</a:t>
            </a:r>
          </a:p>
          <a:p>
            <a:r>
              <a:rPr lang="cs-CZ" sz="2800" dirty="0"/>
              <a:t>používají se v motorkách, letadlech</a:t>
            </a:r>
          </a:p>
          <a:p>
            <a:r>
              <a:rPr lang="cs-CZ" sz="2800" dirty="0"/>
              <a:t>v autech se používají proto, že mají menší samovybíjení</a:t>
            </a:r>
          </a:p>
          <a:p>
            <a:r>
              <a:rPr lang="cs-CZ" sz="2800" dirty="0" smtClean="0"/>
              <a:t>jsou uzavřené, absolutně bezúdržbové, nedolévají se</a:t>
            </a:r>
          </a:p>
          <a:p>
            <a:r>
              <a:rPr lang="cs-CZ" sz="2800" dirty="0" smtClean="0"/>
              <a:t>smí se nabíjet pouze nabíječkami určenými na gelové baterky !!!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0132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zvláštní typy akumulátorů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1628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GELOVÉ (dle wikipedia.org)</a:t>
            </a:r>
          </a:p>
          <a:p>
            <a:pPr marL="0" indent="0" algn="just">
              <a:buNone/>
            </a:pPr>
            <a:r>
              <a:rPr lang="cs-CZ" sz="2400" dirty="0" smtClean="0"/>
              <a:t>Kyselina </a:t>
            </a:r>
            <a:r>
              <a:rPr lang="cs-CZ" sz="2400" dirty="0"/>
              <a:t>sírová je smíchána s velmi jemným skelným práškem s částicemi asi setiny velikosti cementového prachu, což způsobí zgelovatění </a:t>
            </a:r>
            <a:r>
              <a:rPr lang="cs-CZ" sz="2400" dirty="0" smtClean="0"/>
              <a:t>elektrolytu.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693884"/>
            <a:ext cx="6012160" cy="316411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99592" y="594928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 Gelový</a:t>
            </a:r>
          </a:p>
          <a:p>
            <a:r>
              <a:rPr lang="cs-CZ" dirty="0" smtClean="0"/>
              <a:t>akumulátor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14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zvláštní typy akumulátorů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AGM </a:t>
            </a:r>
            <a:r>
              <a:rPr lang="cs-CZ" b="1" dirty="0"/>
              <a:t>(</a:t>
            </a:r>
            <a:r>
              <a:rPr lang="cs-CZ" b="1" dirty="0" err="1"/>
              <a:t>Active</a:t>
            </a:r>
            <a:r>
              <a:rPr lang="cs-CZ" b="1" dirty="0"/>
              <a:t> </a:t>
            </a:r>
            <a:r>
              <a:rPr lang="cs-CZ" b="1" dirty="0" err="1"/>
              <a:t>Glass</a:t>
            </a:r>
            <a:r>
              <a:rPr lang="cs-CZ" b="1" dirty="0"/>
              <a:t> Mat</a:t>
            </a:r>
            <a:r>
              <a:rPr lang="cs-CZ" b="1" dirty="0" smtClean="0"/>
              <a:t>)</a:t>
            </a:r>
          </a:p>
          <a:p>
            <a:r>
              <a:rPr lang="cs-CZ" sz="2800" dirty="0" smtClean="0"/>
              <a:t>nejnovější </a:t>
            </a:r>
            <a:r>
              <a:rPr lang="cs-CZ" sz="2800" dirty="0"/>
              <a:t>technologie </a:t>
            </a:r>
            <a:r>
              <a:rPr lang="cs-CZ" sz="2800" dirty="0" smtClean="0"/>
              <a:t>autobaterií</a:t>
            </a:r>
          </a:p>
          <a:p>
            <a:r>
              <a:rPr lang="cs-CZ" sz="2800" dirty="0"/>
              <a:t>elektrolyt je vsáknutý ve skelné vatě, která od sebe odděluje jednotlivé </a:t>
            </a:r>
            <a:r>
              <a:rPr lang="cs-CZ" sz="2800" dirty="0" smtClean="0"/>
              <a:t>desky</a:t>
            </a:r>
          </a:p>
          <a:p>
            <a:r>
              <a:rPr lang="cs-CZ" sz="2800" dirty="0"/>
              <a:t>při stejném rozměru mnohem vyšší </a:t>
            </a:r>
            <a:r>
              <a:rPr lang="cs-CZ" sz="2800" dirty="0" smtClean="0"/>
              <a:t>kapacita </a:t>
            </a:r>
            <a:r>
              <a:rPr lang="cs-CZ" sz="2800" dirty="0"/>
              <a:t>i </a:t>
            </a:r>
            <a:r>
              <a:rPr lang="cs-CZ" sz="2800" dirty="0" smtClean="0"/>
              <a:t>startovací proud</a:t>
            </a:r>
          </a:p>
          <a:p>
            <a:r>
              <a:rPr lang="cs-CZ" sz="2800" dirty="0" smtClean="0"/>
              <a:t>asi 2,5 krát delší životnost</a:t>
            </a:r>
          </a:p>
          <a:p>
            <a:r>
              <a:rPr lang="cs-CZ" sz="2800" dirty="0" smtClean="0"/>
              <a:t>skelná </a:t>
            </a:r>
            <a:r>
              <a:rPr lang="cs-CZ" sz="2800" dirty="0"/>
              <a:t>vata </a:t>
            </a:r>
            <a:r>
              <a:rPr lang="cs-CZ" sz="2800" dirty="0" smtClean="0"/>
              <a:t>zabraňuje </a:t>
            </a:r>
            <a:r>
              <a:rPr lang="cs-CZ" sz="2800" dirty="0"/>
              <a:t>vypadávání aktivní hmoty z </a:t>
            </a:r>
            <a:r>
              <a:rPr lang="cs-CZ" sz="2800" dirty="0" smtClean="0"/>
              <a:t>desek</a:t>
            </a:r>
          </a:p>
          <a:p>
            <a:r>
              <a:rPr lang="pl-PL" sz="2800" dirty="0"/>
              <a:t>při nárazu z nich nevyteče elektrolyt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5589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zvláštní typy akumulátorů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9"/>
            <a:ext cx="7795592" cy="38884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OPTIMA</a:t>
            </a:r>
          </a:p>
          <a:p>
            <a:r>
              <a:rPr lang="cs-CZ" dirty="0"/>
              <a:t>ze dvou, do svitků </a:t>
            </a:r>
            <a:r>
              <a:rPr lang="cs-CZ" dirty="0" smtClean="0"/>
              <a:t>stočených elektrod, </a:t>
            </a:r>
            <a:r>
              <a:rPr lang="cs-CZ" dirty="0"/>
              <a:t>oddělených </a:t>
            </a:r>
            <a:r>
              <a:rPr lang="cs-CZ" dirty="0" smtClean="0"/>
              <a:t>separátorem</a:t>
            </a:r>
          </a:p>
          <a:p>
            <a:r>
              <a:rPr lang="cs-CZ" dirty="0" smtClean="0"/>
              <a:t>používá technologii AGM – elektrolyt nemůže vytéct</a:t>
            </a:r>
          </a:p>
          <a:p>
            <a:r>
              <a:rPr lang="cs-CZ" dirty="0" smtClean="0"/>
              <a:t>rychlejší </a:t>
            </a:r>
            <a:r>
              <a:rPr lang="cs-CZ" dirty="0"/>
              <a:t>nabíjení, snáze přijímá a vydává </a:t>
            </a:r>
            <a:r>
              <a:rPr lang="cs-CZ" dirty="0" smtClean="0"/>
              <a:t>energii</a:t>
            </a:r>
          </a:p>
          <a:p>
            <a:r>
              <a:rPr lang="cs-CZ" dirty="0"/>
              <a:t>vysoká </a:t>
            </a:r>
            <a:r>
              <a:rPr lang="cs-CZ" dirty="0" err="1"/>
              <a:t>otřesuvzdornost</a:t>
            </a:r>
            <a:endParaRPr lang="cs-CZ" dirty="0"/>
          </a:p>
          <a:p>
            <a:r>
              <a:rPr lang="cs-CZ" dirty="0"/>
              <a:t>výrazně delší </a:t>
            </a:r>
            <a:r>
              <a:rPr lang="cs-CZ" dirty="0" smtClean="0"/>
              <a:t>životnost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797130"/>
            <a:ext cx="4131543" cy="303480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979712" y="6165304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 Akumulátor optima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29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kontrolní 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Jaké znáte akumulátory, mimo olověných?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Jaká je konstrukce gelové baterky?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Jaké má gelová baterka výhody / nevýhody?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Co je to akumulátor AGM?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/>
              <a:t>Co je to </a:t>
            </a:r>
            <a:r>
              <a:rPr lang="cs-CZ" sz="2400" smtClean="0"/>
              <a:t>akumulátor Optima?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3162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 smtClean="0"/>
              <a:t>Ing. ZDENĚK, Jan; Ing. ŽDÁNSKÝ</a:t>
            </a:r>
            <a:r>
              <a:rPr lang="cs-CZ" sz="1600" dirty="0"/>
              <a:t>, Bronislav; </a:t>
            </a:r>
            <a:r>
              <a:rPr lang="cs-CZ" sz="1600" dirty="0" smtClean="0"/>
              <a:t>Ing. KUBÁT</a:t>
            </a:r>
            <a:r>
              <a:rPr lang="cs-CZ" sz="1600" dirty="0"/>
              <a:t>, Jindřich. </a:t>
            </a:r>
            <a:r>
              <a:rPr lang="cs-CZ" sz="1600" i="1" dirty="0"/>
              <a:t>Elektronika </a:t>
            </a:r>
            <a:r>
              <a:rPr lang="cs-CZ" sz="1600" i="1" dirty="0" smtClean="0"/>
              <a:t>motorových vozidel I.</a:t>
            </a:r>
            <a:r>
              <a:rPr lang="cs-CZ" sz="1600" dirty="0"/>
              <a:t> </a:t>
            </a:r>
            <a:r>
              <a:rPr lang="cs-CZ" sz="1600" dirty="0" smtClean="0"/>
              <a:t>Brno</a:t>
            </a:r>
            <a:r>
              <a:rPr lang="cs-CZ" sz="1600" dirty="0"/>
              <a:t>: Avid, spol. s r.o., </a:t>
            </a:r>
            <a:r>
              <a:rPr lang="cs-CZ" sz="1600" dirty="0" smtClean="0"/>
              <a:t>2009, </a:t>
            </a:r>
            <a:r>
              <a:rPr lang="cs-CZ" sz="1600" dirty="0"/>
              <a:t>ISBN </a:t>
            </a:r>
            <a:r>
              <a:rPr lang="cs-CZ" sz="1600" dirty="0" smtClean="0"/>
              <a:t>978-80-87143-13-1.</a:t>
            </a:r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  <a:p>
            <a:pPr marL="0" lvl="0" indent="0">
              <a:buClr>
                <a:srgbClr val="6F89F7"/>
              </a:buClr>
              <a:buNone/>
            </a:pPr>
            <a:r>
              <a:rPr lang="cs-CZ" dirty="0" smtClean="0"/>
              <a:t>Seznam obrázků</a:t>
            </a:r>
          </a:p>
          <a:p>
            <a:pPr marL="514350" lvl="0" indent="-514350">
              <a:buClr>
                <a:srgbClr val="6F89F7"/>
              </a:buClr>
              <a:buFont typeface="+mj-lt"/>
              <a:buAutoNum type="arabicPeriod"/>
            </a:pPr>
            <a:r>
              <a:rPr lang="cs-CZ" sz="1600" dirty="0"/>
              <a:t>AUTOR NEUVEDEN. </a:t>
            </a:r>
            <a:r>
              <a:rPr lang="cs-CZ" sz="1600" i="1" dirty="0"/>
              <a:t>104Ah </a:t>
            </a:r>
            <a:r>
              <a:rPr lang="cs-CZ" sz="1600" i="1" dirty="0" err="1"/>
              <a:t>Sealed</a:t>
            </a:r>
            <a:r>
              <a:rPr lang="cs-CZ" sz="1600" i="1" dirty="0"/>
              <a:t> </a:t>
            </a:r>
            <a:r>
              <a:rPr lang="cs-CZ" sz="1600" i="1" dirty="0" err="1"/>
              <a:t>Deep</a:t>
            </a:r>
            <a:r>
              <a:rPr lang="cs-CZ" sz="1600" i="1" dirty="0"/>
              <a:t> </a:t>
            </a:r>
            <a:r>
              <a:rPr lang="cs-CZ" sz="1600" i="1" dirty="0" err="1"/>
              <a:t>Cycle</a:t>
            </a:r>
            <a:r>
              <a:rPr lang="cs-CZ" sz="1600" i="1" dirty="0"/>
              <a:t> </a:t>
            </a:r>
            <a:r>
              <a:rPr lang="cs-CZ" sz="1600" i="1" dirty="0" err="1"/>
              <a:t>Gell</a:t>
            </a:r>
            <a:r>
              <a:rPr lang="cs-CZ" sz="1600" i="1" dirty="0"/>
              <a:t> Solar </a:t>
            </a:r>
            <a:r>
              <a:rPr lang="cs-CZ" sz="1600" i="1" dirty="0" err="1"/>
              <a:t>Battery</a:t>
            </a:r>
            <a:r>
              <a:rPr lang="cs-CZ" sz="1600" dirty="0"/>
              <a:t> [online]. [cit. </a:t>
            </a:r>
            <a:r>
              <a:rPr lang="cs-CZ" sz="1600" dirty="0" smtClean="0"/>
              <a:t>7.11.2012]. </a:t>
            </a:r>
            <a:r>
              <a:rPr lang="cs-CZ" sz="1600" dirty="0"/>
              <a:t>Dostupný na WWW: http://www.greenthinking.eu/files/ecomproducts-image-67.jpg </a:t>
            </a:r>
            <a:endParaRPr lang="cs-CZ" sz="1600" dirty="0" smtClean="0"/>
          </a:p>
          <a:p>
            <a:pPr marL="514350" lvl="0" indent="-514350">
              <a:buClr>
                <a:srgbClr val="6F89F7"/>
              </a:buClr>
              <a:buFont typeface="+mj-lt"/>
              <a:buAutoNum type="arabicPeriod"/>
            </a:pPr>
            <a:r>
              <a:rPr lang="cs-CZ" sz="1600" dirty="0" smtClean="0"/>
              <a:t>MULAČ</a:t>
            </a:r>
            <a:r>
              <a:rPr lang="cs-CZ" sz="1600" dirty="0"/>
              <a:t>. </a:t>
            </a:r>
            <a:r>
              <a:rPr lang="cs-CZ" sz="1600" i="1" dirty="0"/>
              <a:t>Autobaterie OPTIMA</a:t>
            </a:r>
            <a:r>
              <a:rPr lang="cs-CZ" sz="1600" dirty="0"/>
              <a:t> [online]. [cit. </a:t>
            </a:r>
            <a:r>
              <a:rPr lang="cs-CZ" sz="1600" smtClean="0"/>
              <a:t>7.11.2012</a:t>
            </a:r>
            <a:r>
              <a:rPr lang="cs-CZ" sz="1600" dirty="0" smtClean="0"/>
              <a:t>]. </a:t>
            </a:r>
            <a:r>
              <a:rPr lang="cs-CZ" sz="1600" dirty="0"/>
              <a:t>Dostupný na WWW: http://www.offroadcz.cz/fotky8391/fotos/_vyr_862akumulator-Optima-Red-50AH.jpg 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250953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982</TotalTime>
  <Words>451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Cesta</vt:lpstr>
      <vt:lpstr>1_Cesta</vt:lpstr>
      <vt:lpstr>Prezentace aplikace PowerPoint</vt:lpstr>
      <vt:lpstr>ANOTACE</vt:lpstr>
      <vt:lpstr>zvláštní typy akumulátorů</vt:lpstr>
      <vt:lpstr>zvláštní typy akumulátorů</vt:lpstr>
      <vt:lpstr>zvláštní typy akumulátorů</vt:lpstr>
      <vt:lpstr>zvláštní typy akumulátorů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53</cp:revision>
  <dcterms:created xsi:type="dcterms:W3CDTF">2013-03-31T09:50:13Z</dcterms:created>
  <dcterms:modified xsi:type="dcterms:W3CDTF">2013-04-29T02:09:51Z</dcterms:modified>
</cp:coreProperties>
</file>