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  <p:sldMasterId id="2147484548" r:id="rId2"/>
  </p:sldMasterIdLst>
  <p:sldIdLst>
    <p:sldId id="258" r:id="rId3"/>
    <p:sldId id="259" r:id="rId4"/>
    <p:sldId id="263" r:id="rId5"/>
    <p:sldId id="264" r:id="rId6"/>
    <p:sldId id="265" r:id="rId7"/>
    <p:sldId id="266" r:id="rId8"/>
    <p:sldId id="267" r:id="rId9"/>
    <p:sldId id="268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3" autoAdjust="0"/>
    <p:restoredTop sz="94660"/>
  </p:normalViewPr>
  <p:slideViewPr>
    <p:cSldViewPr>
      <p:cViewPr varScale="1">
        <p:scale>
          <a:sx n="88" d="100"/>
          <a:sy n="88" d="100"/>
        </p:scale>
        <p:origin x="-9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Ø"/>
              <a:defRPr/>
            </a:lvl1pPr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Arial" pitchFamily="34" charset="0"/>
              <a:buChar char="•"/>
              <a:defRPr/>
            </a:lvl3pPr>
            <a:lvl4pPr marL="1600200" indent="-228600">
              <a:buFont typeface="Arial" pitchFamily="34" charset="0"/>
              <a:buChar char="•"/>
              <a:defRPr/>
            </a:lvl4pPr>
            <a:lvl5pPr marL="2057400" indent="-228600">
              <a:buFont typeface="Arial" pitchFamily="34" charset="0"/>
              <a:buChar char="•"/>
              <a:defRPr/>
            </a:lvl5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6FBD6-3420-4B3D-A5A9-D9E7F66129F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3BC09F-69A4-499B-9584-51460F4667A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5A531-5003-426C-99A3-9E4800BF5149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C4C2-53B3-43F1-9F77-FD51DF76D2F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4B5A3-201B-43E7-B103-E6D91FB8790B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72CB9-F90B-4CDA-A41D-30CAA3EE29D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9A30B-5097-4B6C-BB5C-41163D97160D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8B24-4AE1-425D-9E83-B82143A7BD2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1F238-2997-440D-B546-D298CB8E20A5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238E-94E9-482E-A7CC-3DB0146EEA7A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687B6-47E8-4964-9CC6-7115D43BFBF7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6671461"/>
              </p:ext>
            </p:extLst>
          </p:nvPr>
        </p:nvGraphicFramePr>
        <p:xfrm>
          <a:off x="468313" y="1516011"/>
          <a:ext cx="8348662" cy="4045092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6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Usměrňovač alternátoru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Zdroje elektrické energie motorových vozidel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kern="0" dirty="0">
                <a:solidFill>
                  <a:sysClr val="windowText" lastClr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046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Záměrem této sady výukových materiálů je poskytnout žákům informace o zdrojích elektrické energie používaných v motorových vozidlech, jejich principech, konstrukci, provozu, údržbě a závadách a opravách.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Jednotlivé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Elektronika. 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vysvětlení usměrňování napětí alternátoru.</a:t>
            </a:r>
            <a:r>
              <a:rPr lang="cs-CZ" sz="2800" u="sng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endParaRPr lang="cs-CZ" sz="2800" u="sng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1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usměrňovač alternátoru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cs-CZ" sz="2400" dirty="0"/>
              <a:t>Alternátor vyrábí v pracovním vinutí statoru střídavý proud. Proto musí být automobilový alternátor vybaven usměrňovačem.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cs-CZ" sz="2400" dirty="0"/>
              <a:t>Ten je součást alternátoru, takže ze </a:t>
            </a:r>
            <a:r>
              <a:rPr lang="cs-CZ" sz="2400" dirty="0" err="1"/>
              <a:t>svorrek</a:t>
            </a:r>
            <a:r>
              <a:rPr lang="cs-CZ" sz="2400" dirty="0"/>
              <a:t> alternátoru je odebírán proud stejnosměrný.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cs-CZ" sz="2400" dirty="0"/>
              <a:t>K usměrnění se používají křemíkové diody.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2400" dirty="0"/>
              <a:t>Typy usměrňovačů: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jednocestný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můstkový jednofázový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můstkový třífázový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132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usměrňovač alternátoru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7889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2400" u="sng" dirty="0"/>
              <a:t>Jednocestný usměrňovač</a:t>
            </a:r>
          </a:p>
          <a:p>
            <a:pPr>
              <a:lnSpc>
                <a:spcPct val="120000"/>
              </a:lnSpc>
            </a:pPr>
            <a:r>
              <a:rPr lang="cs-CZ" sz="2400" dirty="0"/>
              <a:t>propouští pouze jednu půlvlnu vstupního napětí</a:t>
            </a:r>
          </a:p>
          <a:p>
            <a:pPr>
              <a:lnSpc>
                <a:spcPct val="120000"/>
              </a:lnSpc>
            </a:pPr>
            <a:r>
              <a:rPr lang="cs-CZ" sz="2400" dirty="0"/>
              <a:t>má pouze poloviční účinnost</a:t>
            </a:r>
          </a:p>
          <a:p>
            <a:pPr>
              <a:lnSpc>
                <a:spcPct val="120000"/>
              </a:lnSpc>
            </a:pPr>
            <a:r>
              <a:rPr lang="cs-CZ" sz="2400" dirty="0"/>
              <a:t>má špatný průběh výstupního </a:t>
            </a:r>
            <a:r>
              <a:rPr lang="cs-CZ" sz="2400" dirty="0" smtClean="0"/>
              <a:t>napětí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365105"/>
            <a:ext cx="7409056" cy="161764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331640" y="6309320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 Jednocestný usměrňovač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946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usměrňovač alternátoru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7889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2400" u="sng" dirty="0"/>
              <a:t>Můstkový usměrňovač jednofázový</a:t>
            </a:r>
          </a:p>
          <a:p>
            <a:pPr>
              <a:lnSpc>
                <a:spcPct val="120000"/>
              </a:lnSpc>
            </a:pPr>
            <a:r>
              <a:rPr lang="cs-CZ" sz="2400" dirty="0"/>
              <a:t>nejpoužívanější typ usměrňovače</a:t>
            </a:r>
          </a:p>
          <a:p>
            <a:pPr>
              <a:lnSpc>
                <a:spcPct val="120000"/>
              </a:lnSpc>
            </a:pPr>
            <a:r>
              <a:rPr lang="cs-CZ" sz="2400" dirty="0"/>
              <a:t>využívá čtyři diody</a:t>
            </a:r>
          </a:p>
          <a:p>
            <a:pPr>
              <a:lnSpc>
                <a:spcPct val="120000"/>
              </a:lnSpc>
            </a:pPr>
            <a:r>
              <a:rPr lang="cs-CZ" sz="2400" dirty="0"/>
              <a:t>má lepší účinnost a průběh výstupního napětí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33056"/>
            <a:ext cx="8100392" cy="178208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331640" y="6309320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 Můstkový jednofázový usměrňovač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189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usměrňovač alternátoru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788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u="sng" dirty="0"/>
              <a:t>Můstkový usměrňovač třífázový</a:t>
            </a:r>
          </a:p>
          <a:p>
            <a:r>
              <a:rPr lang="cs-CZ" sz="2400" dirty="0"/>
              <a:t>používá se v alternátorech!</a:t>
            </a:r>
          </a:p>
          <a:p>
            <a:r>
              <a:rPr lang="cs-CZ" sz="2400" dirty="0"/>
              <a:t>usměrňovač má 6 diod</a:t>
            </a:r>
          </a:p>
          <a:p>
            <a:r>
              <a:rPr lang="cs-CZ" sz="2400" dirty="0"/>
              <a:t>alternátor může mít další pomocné diody</a:t>
            </a:r>
          </a:p>
          <a:p>
            <a:r>
              <a:rPr lang="cs-CZ" sz="2400" dirty="0"/>
              <a:t>výstupní napětí lze vyfiltrovat = vyhladit kondenzátorem, v autě jeho funkci nahrazuje akumulátor</a:t>
            </a:r>
          </a:p>
          <a:p>
            <a:pPr marL="0" indent="0">
              <a:lnSpc>
                <a:spcPct val="120000"/>
              </a:lnSpc>
              <a:buNone/>
            </a:pPr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77072"/>
            <a:ext cx="3267542" cy="212407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212779"/>
            <a:ext cx="4464496" cy="2205809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331640" y="6309320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 Můstkový třífázový usměrňovač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692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usměrňovač alternátoru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7889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2400" u="sng" dirty="0"/>
              <a:t>Můstkový usměrňovač alternátoru</a:t>
            </a:r>
          </a:p>
          <a:p>
            <a:pPr>
              <a:lnSpc>
                <a:spcPct val="120000"/>
              </a:lnSpc>
            </a:pPr>
            <a:r>
              <a:rPr lang="cs-CZ" sz="2400" dirty="0"/>
              <a:t>diody jsou umístěny h hliníkových držácích, které je propojují a odvádí teplo</a:t>
            </a:r>
          </a:p>
          <a:p>
            <a:pPr marL="0" indent="0">
              <a:lnSpc>
                <a:spcPct val="120000"/>
              </a:lnSpc>
              <a:buNone/>
            </a:pPr>
            <a:endParaRPr lang="cs-CZ" sz="24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390900"/>
            <a:ext cx="47625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4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Co dělá usměrňovač?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Jaký je nejjednodušší usměrňovač? Nakreslete jeho zapojení a průběh výstupního napětí.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/>
              <a:t>Nakreslete jeho zapojení a průběh výstupního </a:t>
            </a:r>
            <a:r>
              <a:rPr lang="cs-CZ" sz="2400" dirty="0" smtClean="0"/>
              <a:t>napětí jednofázového můstkového usměrňovače.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Porovnejte výhody / nevýhody obou usměrňovačů.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Nakreslete třífázový můstkový usměrňovač.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Jaký je význam kondenzátoru na </a:t>
            </a:r>
            <a:r>
              <a:rPr lang="cs-CZ" sz="2400" smtClean="0"/>
              <a:t>výstupu usměrňovače?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76859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 smtClean="0"/>
              <a:t>Ing. ZDENĚK, Jan; Ing. ŽDÁNSKÝ</a:t>
            </a:r>
            <a:r>
              <a:rPr lang="cs-CZ" sz="1600" dirty="0"/>
              <a:t>, Bronislav; </a:t>
            </a:r>
            <a:r>
              <a:rPr lang="cs-CZ" sz="1600" dirty="0" smtClean="0"/>
              <a:t>Ing. KUBÁT</a:t>
            </a:r>
            <a:r>
              <a:rPr lang="cs-CZ" sz="1600" dirty="0"/>
              <a:t>, Jindřich. </a:t>
            </a:r>
            <a:r>
              <a:rPr lang="cs-CZ" sz="1600" i="1" dirty="0"/>
              <a:t>Elektronika </a:t>
            </a:r>
            <a:r>
              <a:rPr lang="cs-CZ" sz="1600" i="1" dirty="0" smtClean="0"/>
              <a:t>motorových vozidel I.</a:t>
            </a:r>
            <a:r>
              <a:rPr lang="cs-CZ" sz="1600" dirty="0"/>
              <a:t> </a:t>
            </a:r>
            <a:r>
              <a:rPr lang="cs-CZ" sz="1600" dirty="0" smtClean="0"/>
              <a:t>Brno</a:t>
            </a:r>
            <a:r>
              <a:rPr lang="cs-CZ" sz="1600" dirty="0"/>
              <a:t>: Avid, spol. s r.o., </a:t>
            </a:r>
            <a:r>
              <a:rPr lang="cs-CZ" sz="1600" dirty="0" smtClean="0"/>
              <a:t>2009, </a:t>
            </a:r>
            <a:r>
              <a:rPr lang="cs-CZ" sz="1600" dirty="0"/>
              <a:t>ISBN </a:t>
            </a:r>
            <a:r>
              <a:rPr lang="cs-CZ" sz="1600" dirty="0" smtClean="0"/>
              <a:t>978-80-87143-13-1.</a:t>
            </a:r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  <a:p>
            <a:pPr marL="0" lvl="0" indent="0">
              <a:buClr>
                <a:srgbClr val="6F89F7"/>
              </a:buClr>
              <a:buNone/>
            </a:pPr>
            <a:r>
              <a:rPr lang="cs-CZ" dirty="0" smtClean="0"/>
              <a:t>Seznam obrázků</a:t>
            </a:r>
          </a:p>
          <a:p>
            <a:pPr lvl="0">
              <a:buClr>
                <a:srgbClr val="6F89F7"/>
              </a:buClr>
              <a:buAutoNum type="arabicPeriod"/>
            </a:pPr>
            <a:r>
              <a:rPr lang="cs-CZ" sz="1600" dirty="0"/>
              <a:t>AUTOR NEUVEDEN. Usměrňovač </a:t>
            </a:r>
            <a:r>
              <a:rPr lang="cs-CZ" sz="1600" dirty="0" err="1"/>
              <a:t>wikipedia</a:t>
            </a:r>
            <a:r>
              <a:rPr lang="cs-CZ" sz="1600" dirty="0"/>
              <a:t> [online]. [cit. </a:t>
            </a:r>
            <a:r>
              <a:rPr lang="cs-CZ" sz="1600" dirty="0" smtClean="0"/>
              <a:t>23.11.2012]. </a:t>
            </a:r>
            <a:r>
              <a:rPr lang="cs-CZ" sz="1600" dirty="0"/>
              <a:t>Dostupný na WWW: http://cs.wikipedia.org/wiki/Soubor:Halfwave.rectifier.png</a:t>
            </a:r>
          </a:p>
          <a:p>
            <a:pPr lvl="0">
              <a:buClr>
                <a:srgbClr val="6F89F7"/>
              </a:buClr>
              <a:buAutoNum type="arabicPeriod"/>
            </a:pPr>
            <a:r>
              <a:rPr lang="cs-CZ" sz="1600" dirty="0"/>
              <a:t>AUTOR NEUVEDEN. Usměrňovač </a:t>
            </a:r>
            <a:r>
              <a:rPr lang="cs-CZ" sz="1600" dirty="0" err="1"/>
              <a:t>wikipedia</a:t>
            </a:r>
            <a:r>
              <a:rPr lang="cs-CZ" sz="1600" dirty="0"/>
              <a:t> [online]. [cit. </a:t>
            </a:r>
            <a:r>
              <a:rPr lang="cs-CZ" sz="1600" dirty="0" smtClean="0"/>
              <a:t>23.11.2012]. </a:t>
            </a:r>
            <a:r>
              <a:rPr lang="cs-CZ" sz="1600" dirty="0"/>
              <a:t>Dostupný na WWW: http://cs.wikipedia.org/wiki/Soubor:Gratz.rectifier.png</a:t>
            </a:r>
          </a:p>
          <a:p>
            <a:pPr lvl="0">
              <a:buClr>
                <a:srgbClr val="6F89F7"/>
              </a:buClr>
              <a:buAutoNum type="arabicPeriod"/>
            </a:pPr>
            <a:r>
              <a:rPr lang="cs-CZ" sz="1600" dirty="0" smtClean="0"/>
              <a:t>Tvorba autora</a:t>
            </a:r>
            <a:endParaRPr lang="cs-CZ" sz="1600" dirty="0"/>
          </a:p>
          <a:p>
            <a:pPr lvl="0">
              <a:buClr>
                <a:srgbClr val="6F89F7"/>
              </a:buClr>
              <a:buAutoNum type="arabicPeriod"/>
            </a:pPr>
            <a:r>
              <a:rPr lang="cs-CZ" sz="1600" dirty="0"/>
              <a:t>AUTOR NEUVEDEN. </a:t>
            </a:r>
            <a:r>
              <a:rPr lang="cs-CZ" sz="1600" dirty="0" err="1"/>
              <a:t>Automotive</a:t>
            </a:r>
            <a:r>
              <a:rPr lang="cs-CZ" sz="1600" dirty="0"/>
              <a:t> </a:t>
            </a:r>
            <a:r>
              <a:rPr lang="cs-CZ" sz="1600" dirty="0" err="1"/>
              <a:t>alternator</a:t>
            </a:r>
            <a:r>
              <a:rPr lang="cs-CZ" sz="1600" dirty="0"/>
              <a:t> [online]. [cit. </a:t>
            </a:r>
            <a:r>
              <a:rPr lang="cs-CZ" sz="1600" smtClean="0"/>
              <a:t>23.11.2012]. </a:t>
            </a:r>
            <a:r>
              <a:rPr lang="cs-CZ" sz="1600" dirty="0"/>
              <a:t>Dostupný na WWW: http://s3.electronics-cooling.com/legacy_images/2002/05/2002_may_a3_figure4.jpg</a:t>
            </a:r>
          </a:p>
        </p:txBody>
      </p:sp>
    </p:spTree>
    <p:extLst>
      <p:ext uri="{BB962C8B-B14F-4D97-AF65-F5344CB8AC3E}">
        <p14:creationId xmlns:p14="http://schemas.microsoft.com/office/powerpoint/2010/main" val="250953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953</TotalTime>
  <Words>397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Cesta</vt:lpstr>
      <vt:lpstr>1_Cesta</vt:lpstr>
      <vt:lpstr>Prezentace aplikace PowerPoint</vt:lpstr>
      <vt:lpstr>ANOTACE</vt:lpstr>
      <vt:lpstr>usměrňovač alternátoru</vt:lpstr>
      <vt:lpstr>usměrňovač alternátoru</vt:lpstr>
      <vt:lpstr>usměrňovač alternátoru</vt:lpstr>
      <vt:lpstr>usměrňovač alternátoru</vt:lpstr>
      <vt:lpstr>usměrňovač alternátoru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50</cp:revision>
  <dcterms:created xsi:type="dcterms:W3CDTF">2013-03-31T09:50:13Z</dcterms:created>
  <dcterms:modified xsi:type="dcterms:W3CDTF">2013-04-29T02:14:40Z</dcterms:modified>
</cp:coreProperties>
</file>