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524" r:id="rId1"/>
    <p:sldMasterId id="2147484548" r:id="rId2"/>
  </p:sldMasterIdLst>
  <p:sldIdLst>
    <p:sldId id="258" r:id="rId3"/>
    <p:sldId id="259" r:id="rId4"/>
    <p:sldId id="263" r:id="rId5"/>
    <p:sldId id="264" r:id="rId6"/>
    <p:sldId id="265" r:id="rId7"/>
    <p:sldId id="266" r:id="rId8"/>
    <p:sldId id="267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043" autoAdjust="0"/>
    <p:restoredTop sz="94660"/>
  </p:normalViewPr>
  <p:slideViewPr>
    <p:cSldViewPr>
      <p:cViewPr varScale="1">
        <p:scale>
          <a:sx n="88" d="100"/>
          <a:sy n="88" d="100"/>
        </p:scale>
        <p:origin x="-912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342900" indent="-342900">
              <a:buFont typeface="Wingdings" pitchFamily="2" charset="2"/>
              <a:buChar char="Ø"/>
              <a:defRPr/>
            </a:lvl1pPr>
            <a:lvl2pPr marL="742950" indent="-285750">
              <a:buFont typeface="Arial" pitchFamily="34" charset="0"/>
              <a:buChar char="•"/>
              <a:defRPr/>
            </a:lvl2pPr>
            <a:lvl3pPr marL="1143000" indent="-228600">
              <a:buFont typeface="Arial" pitchFamily="34" charset="0"/>
              <a:buChar char="•"/>
              <a:defRPr/>
            </a:lvl3pPr>
            <a:lvl4pPr marL="1600200" indent="-228600">
              <a:buFont typeface="Arial" pitchFamily="34" charset="0"/>
              <a:buChar char="•"/>
              <a:defRPr/>
            </a:lvl4pPr>
            <a:lvl5pPr marL="2057400" indent="-228600">
              <a:buFont typeface="Arial" pitchFamily="34" charset="0"/>
              <a:buChar char="•"/>
              <a:defRPr/>
            </a:lvl5pPr>
          </a:lstStyle>
          <a:p>
            <a:pPr lvl="0" eaLnBrk="1" latinLnBrk="0" hangingPunct="1"/>
            <a:r>
              <a:rPr lang="cs-CZ" dirty="0" smtClean="0"/>
              <a:t>Kliknutím lze upravit styly předlohy textu.</a:t>
            </a:r>
          </a:p>
          <a:p>
            <a:pPr lvl="1" eaLnBrk="1" latinLnBrk="0" hangingPunct="1"/>
            <a:r>
              <a:rPr lang="cs-CZ" dirty="0" smtClean="0"/>
              <a:t>Druhá úroveň</a:t>
            </a:r>
          </a:p>
          <a:p>
            <a:pPr lvl="2" eaLnBrk="1" latinLnBrk="0" hangingPunct="1"/>
            <a:r>
              <a:rPr lang="cs-CZ" dirty="0" smtClean="0"/>
              <a:t>Třetí úroveň</a:t>
            </a:r>
          </a:p>
          <a:p>
            <a:pPr lvl="3" eaLnBrk="1" latinLnBrk="0" hangingPunct="1"/>
            <a:r>
              <a:rPr lang="cs-CZ" dirty="0" smtClean="0"/>
              <a:t>Čtvrtá úroveň</a:t>
            </a:r>
          </a:p>
          <a:p>
            <a:pPr lvl="4" eaLnBrk="1" latinLnBrk="0" hangingPunct="1"/>
            <a:r>
              <a:rPr lang="cs-CZ" dirty="0" smtClean="0"/>
              <a:t>Pátá úroveň</a:t>
            </a:r>
            <a:endParaRPr kumimoji="0" lang="en-US" dirty="0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906FBD6-3420-4B3D-A5A9-D9E7F66129F0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F93BC09F-69A4-499B-9584-51460F4667A1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15A531-5003-426C-99A3-9E4800BF5149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37C4C2-53B3-43F1-9F77-FD51DF76D2F1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99E4B5A3-201B-43E7-B103-E6D91FB8790B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72CB9-F90B-4CDA-A41D-30CAA3EE29D1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B9A30B-5097-4B6C-BB5C-41163D97160D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E8B24-4AE1-425D-9E83-B82143A7BD20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B1F238-2997-440D-B546-D298CB8E20A5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4F238E-94E9-482E-A7CC-3DB0146EEA7A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6687B6-47E8-4964-9CC6-7115D43BFBF7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525" r:id="rId1"/>
    <p:sldLayoutId id="2147484526" r:id="rId2"/>
    <p:sldLayoutId id="2147484527" r:id="rId3"/>
    <p:sldLayoutId id="2147484528" r:id="rId4"/>
    <p:sldLayoutId id="2147484529" r:id="rId5"/>
    <p:sldLayoutId id="2147484530" r:id="rId6"/>
    <p:sldLayoutId id="2147484531" r:id="rId7"/>
    <p:sldLayoutId id="2147484532" r:id="rId8"/>
    <p:sldLayoutId id="2147484533" r:id="rId9"/>
    <p:sldLayoutId id="2147484534" r:id="rId10"/>
    <p:sldLayoutId id="214748453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549" r:id="rId1"/>
    <p:sldLayoutId id="2147484550" r:id="rId2"/>
    <p:sldLayoutId id="2147484551" r:id="rId3"/>
    <p:sldLayoutId id="2147484552" r:id="rId4"/>
    <p:sldLayoutId id="2147484553" r:id="rId5"/>
    <p:sldLayoutId id="2147484554" r:id="rId6"/>
    <p:sldLayoutId id="2147484555" r:id="rId7"/>
    <p:sldLayoutId id="2147484556" r:id="rId8"/>
    <p:sldLayoutId id="2147484557" r:id="rId9"/>
    <p:sldLayoutId id="2147484558" r:id="rId10"/>
    <p:sldLayoutId id="2147484559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0" y="0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cs-CZ" sz="2400" dirty="0">
              <a:solidFill>
                <a:srgbClr val="FFFFFF"/>
              </a:solidFill>
            </a:endParaRPr>
          </a:p>
        </p:txBody>
      </p:sp>
      <p:pic>
        <p:nvPicPr>
          <p:cNvPr id="5" name="Picture 30" descr="logolinkI_ba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544" y="125412"/>
            <a:ext cx="3744912" cy="107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7" name="Group 30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470234503"/>
              </p:ext>
            </p:extLst>
          </p:nvPr>
        </p:nvGraphicFramePr>
        <p:xfrm>
          <a:off x="468313" y="1516011"/>
          <a:ext cx="8348662" cy="4045092"/>
        </p:xfrm>
        <a:graphic>
          <a:graphicData uri="http://schemas.openxmlformats.org/drawingml/2006/table">
            <a:tbl>
              <a:tblPr/>
              <a:tblGrid>
                <a:gridCol w="2855607"/>
                <a:gridCol w="5493055"/>
              </a:tblGrid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SOU Uherský Brod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Ing. Jan Weiser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93669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prezentace (DUMu):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Alternátor – závady, zkoušení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78216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Tematická oblast: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Zdroje elektrické energie motorových vozidel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2.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CZ.1.07/1.5.00/34.0369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vzniku: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listopad 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2012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9" name="Text Box 43"/>
          <p:cNvSpPr txBox="1">
            <a:spLocks noChangeArrowheads="1"/>
          </p:cNvSpPr>
          <p:nvPr/>
        </p:nvSpPr>
        <p:spPr bwMode="auto">
          <a:xfrm>
            <a:off x="468313" y="5877272"/>
            <a:ext cx="8348662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defRPr/>
            </a:pPr>
            <a:r>
              <a:rPr lang="cs-CZ" i="1" kern="0" dirty="0">
                <a:solidFill>
                  <a:sysClr val="windowText" lastClr="000000"/>
                </a:solidFill>
              </a:rPr>
              <a:t>Uvedení autoři, není-li uvedeno jinak, jsou autory tohoto výukového materiálu a všech jeho částí. Tento projekt je spolufinancován ESF a státním rozpočtem ČR.</a:t>
            </a:r>
          </a:p>
        </p:txBody>
      </p:sp>
    </p:spTree>
    <p:extLst>
      <p:ext uri="{BB962C8B-B14F-4D97-AF65-F5344CB8AC3E}">
        <p14:creationId xmlns:p14="http://schemas.microsoft.com/office/powerpoint/2010/main" val="2046321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chemeClr val="tx1"/>
                </a:solidFill>
              </a:rPr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515672" cy="4525963"/>
          </a:xfrm>
        </p:spPr>
        <p:txBody>
          <a:bodyPr>
            <a:normAutofit/>
          </a:bodyPr>
          <a:lstStyle/>
          <a:p>
            <a:pPr algn="just">
              <a:lnSpc>
                <a:spcPct val="90000"/>
              </a:lnSpc>
            </a:pP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Záměrem této sady výukových materiálů je poskytnout žákům informace o zdrojích elektrické energie používaných v motorových vozidlech, jejich principech, konstrukci, provozu, údržbě a závadách a opravách.</a:t>
            </a:r>
          </a:p>
          <a:p>
            <a:pPr algn="just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Jednotlivé </a:t>
            </a: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DUMy (prezentace) v této sadě popíší postupně tematické oblasti, které jsou probírány v předmětu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Elektronika. </a:t>
            </a:r>
            <a:endParaRPr lang="cs-CZ" sz="2800" dirty="0">
              <a:solidFill>
                <a:schemeClr val="tx1"/>
              </a:solidFill>
              <a:latin typeface="Calibri" pitchFamily="34" charset="0"/>
              <a:cs typeface="Arial" charset="0"/>
            </a:endParaRPr>
          </a:p>
          <a:p>
            <a:pPr algn="just">
              <a:lnSpc>
                <a:spcPct val="90000"/>
              </a:lnSpc>
            </a:pP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Konkrétně tato prezentace je zaměřena na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závady, opravy a zkoušení alternátoru.</a:t>
            </a:r>
            <a:r>
              <a:rPr lang="cs-CZ" sz="2800" u="sng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 </a:t>
            </a:r>
            <a:endParaRPr lang="cs-CZ" sz="2800" u="sng" dirty="0">
              <a:solidFill>
                <a:schemeClr val="tx1"/>
              </a:solidFill>
              <a:latin typeface="Calibri" pitchFamily="34" charset="0"/>
              <a:cs typeface="Arial" charset="0"/>
            </a:endParaRPr>
          </a:p>
          <a:p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9139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závady alternátoru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587680" cy="4971182"/>
          </a:xfrm>
        </p:spPr>
        <p:txBody>
          <a:bodyPr>
            <a:normAutofit/>
          </a:bodyPr>
          <a:lstStyle/>
          <a:p>
            <a:r>
              <a:rPr lang="cs-CZ" sz="2400" dirty="0"/>
              <a:t>r</a:t>
            </a:r>
            <a:r>
              <a:rPr lang="cs-CZ" sz="2400" dirty="0" smtClean="0"/>
              <a:t>ozdělení závad je stejné jako u dynam</a:t>
            </a:r>
            <a:br>
              <a:rPr lang="cs-CZ" sz="2400" dirty="0" smtClean="0"/>
            </a:br>
            <a:r>
              <a:rPr lang="cs-CZ" sz="2400" dirty="0" smtClean="0"/>
              <a:t>	(bylo vysvětleno v DUM č. 13 této sady)</a:t>
            </a:r>
            <a:br>
              <a:rPr lang="cs-CZ" sz="2400" dirty="0" smtClean="0"/>
            </a:br>
            <a:endParaRPr lang="cs-CZ" sz="2400" dirty="0" smtClean="0"/>
          </a:p>
          <a:p>
            <a:r>
              <a:rPr lang="cs-CZ" sz="2400" dirty="0"/>
              <a:t>u</a:t>
            </a:r>
            <a:r>
              <a:rPr lang="cs-CZ" sz="2400" dirty="0" smtClean="0"/>
              <a:t>vedeme jen odlišnosti závad alternátorů:</a:t>
            </a:r>
          </a:p>
          <a:p>
            <a:pPr lvl="1"/>
            <a:r>
              <a:rPr lang="cs-CZ" sz="2400" dirty="0" smtClean="0"/>
              <a:t>nemá komutátor, alternátor nepotřebuje pravidelnou údržbu</a:t>
            </a:r>
          </a:p>
          <a:p>
            <a:pPr lvl="1"/>
            <a:r>
              <a:rPr lang="cs-CZ" sz="2400" dirty="0" smtClean="0"/>
              <a:t>sběrné kroužky rotoru – vydřené, nerovné – oprava srovnáním na soustruhu, nebo výměna</a:t>
            </a:r>
          </a:p>
          <a:p>
            <a:pPr lvl="1"/>
            <a:r>
              <a:rPr lang="cs-CZ" sz="2400" dirty="0" smtClean="0"/>
              <a:t>vinutí rotoru – na sběrných kroužcích kontrola na přerušení, zkrat na kostru, zkrat ve vinutí</a:t>
            </a:r>
          </a:p>
          <a:p>
            <a:pPr lvl="1"/>
            <a:r>
              <a:rPr lang="cs-CZ" sz="2400" dirty="0" smtClean="0"/>
              <a:t>uhlíky – obroušené, zkrácené, zlomené – výměna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9013248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závady alternátoru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587680" cy="4971182"/>
          </a:xfrm>
        </p:spPr>
        <p:txBody>
          <a:bodyPr>
            <a:normAutofit/>
          </a:bodyPr>
          <a:lstStyle/>
          <a:p>
            <a:r>
              <a:rPr lang="cs-CZ" sz="2400" dirty="0" smtClean="0"/>
              <a:t>diodový usměrňovač – každá dioda může být:</a:t>
            </a:r>
          </a:p>
          <a:p>
            <a:pPr lvl="1"/>
            <a:r>
              <a:rPr lang="cs-CZ" sz="2000" dirty="0" smtClean="0"/>
              <a:t>přerušená – nepropouští</a:t>
            </a:r>
          </a:p>
          <a:p>
            <a:pPr lvl="1"/>
            <a:r>
              <a:rPr lang="cs-CZ" sz="2000" dirty="0" smtClean="0"/>
              <a:t>proražená – propouští v obou směrech</a:t>
            </a:r>
          </a:p>
          <a:p>
            <a:pPr marL="57150" indent="0">
              <a:buNone/>
            </a:pPr>
            <a:endParaRPr lang="cs-CZ" sz="2400" dirty="0"/>
          </a:p>
          <a:p>
            <a:pPr marL="57150" indent="0">
              <a:buNone/>
            </a:pPr>
            <a:r>
              <a:rPr lang="cs-CZ" sz="2400" dirty="0" smtClean="0"/>
              <a:t>Proměření usměrňovače</a:t>
            </a:r>
          </a:p>
          <a:p>
            <a:pPr marL="400050"/>
            <a:r>
              <a:rPr lang="cs-CZ" sz="2400" dirty="0" smtClean="0"/>
              <a:t>musí být odpojen od statoru</a:t>
            </a:r>
          </a:p>
          <a:p>
            <a:pPr marL="400050"/>
            <a:r>
              <a:rPr lang="cs-CZ" sz="2400" dirty="0" smtClean="0"/>
              <a:t>pomocí žárovkové zkoušečky se proměřuje propouštění každé diody v obou směrech</a:t>
            </a:r>
          </a:p>
          <a:p>
            <a:pPr marL="57150" indent="0">
              <a:buNone/>
            </a:pPr>
            <a:endParaRPr lang="cs-CZ" sz="2400" dirty="0"/>
          </a:p>
          <a:p>
            <a:pPr marL="57150" indent="0">
              <a:buNone/>
            </a:pPr>
            <a:r>
              <a:rPr lang="cs-CZ" sz="2400" dirty="0" smtClean="0"/>
              <a:t>Při závadě některé diody se mění celý usměrňovač.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2144439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zkoušení alternátoru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587680" cy="4971182"/>
          </a:xfrm>
        </p:spPr>
        <p:txBody>
          <a:bodyPr>
            <a:normAutofit/>
          </a:bodyPr>
          <a:lstStyle/>
          <a:p>
            <a:r>
              <a:rPr lang="cs-CZ" sz="2400" dirty="0" smtClean="0"/>
              <a:t>Správná funkce alternátoru a dobíjení se kontroluje měřením napětí za chodu motoru.</a:t>
            </a:r>
          </a:p>
          <a:p>
            <a:r>
              <a:rPr lang="cs-CZ" sz="2400" dirty="0" smtClean="0"/>
              <a:t>Napětí měříme </a:t>
            </a:r>
            <a:r>
              <a:rPr lang="cs-CZ" sz="2400" dirty="0"/>
              <a:t>mezi kostrou </a:t>
            </a:r>
            <a:r>
              <a:rPr lang="cs-CZ" sz="2400" dirty="0" smtClean="0"/>
              <a:t>a svorkou </a:t>
            </a:r>
            <a:r>
              <a:rPr lang="en-US" sz="2400" dirty="0" smtClean="0"/>
              <a:t>+</a:t>
            </a:r>
            <a:r>
              <a:rPr lang="cs-CZ" sz="2400" dirty="0" smtClean="0"/>
              <a:t>. Můžeme měřit na B</a:t>
            </a:r>
            <a:r>
              <a:rPr lang="en-US" sz="2400" dirty="0" smtClean="0"/>
              <a:t>+</a:t>
            </a:r>
            <a:r>
              <a:rPr lang="cs-CZ" sz="2400" dirty="0" smtClean="0"/>
              <a:t> alternátoru, nebo </a:t>
            </a:r>
            <a:r>
              <a:rPr lang="en-US" sz="2400" dirty="0" smtClean="0"/>
              <a:t>+</a:t>
            </a:r>
            <a:r>
              <a:rPr lang="cs-CZ" sz="2400" dirty="0" smtClean="0"/>
              <a:t> pólu akumulátoru.</a:t>
            </a:r>
          </a:p>
          <a:p>
            <a:r>
              <a:rPr lang="cs-CZ" sz="2400" dirty="0" smtClean="0"/>
              <a:t>Napětí má být 13,8 až 14,5 V, v závislosti na otáčkách, odběru a stavu akumulátoru.</a:t>
            </a:r>
          </a:p>
          <a:p>
            <a:r>
              <a:rPr lang="cs-CZ" sz="2400" dirty="0" smtClean="0"/>
              <a:t>Při měření osciloskopem lze posoudit i správnou funkci diod.</a:t>
            </a:r>
          </a:p>
          <a:p>
            <a:r>
              <a:rPr lang="cs-CZ" sz="2400" dirty="0" smtClean="0"/>
              <a:t>Méně časté je měření proudu z alternátoru do akumulátoru. Měří se velké proudy, proto lze měřit pouze klešťovým ampérmetrem, nebo zapojením ampérmetru s bočníkem.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270777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zkoušení alternátoru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484784"/>
            <a:ext cx="3979168" cy="50405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Měření mimo auto</a:t>
            </a:r>
          </a:p>
          <a:p>
            <a:r>
              <a:rPr lang="cs-CZ" sz="2400" dirty="0" smtClean="0"/>
              <a:t>musí se simulovat stejné podmínky jako v autě</a:t>
            </a:r>
          </a:p>
          <a:p>
            <a:r>
              <a:rPr lang="cs-CZ" sz="2400" dirty="0" smtClean="0"/>
              <a:t>stejné zapojení</a:t>
            </a:r>
          </a:p>
          <a:p>
            <a:r>
              <a:rPr lang="cs-CZ" sz="2400" dirty="0" smtClean="0"/>
              <a:t>mechanicky roztočit</a:t>
            </a:r>
          </a:p>
          <a:p>
            <a:r>
              <a:rPr lang="cs-CZ" sz="2400" dirty="0" smtClean="0"/>
              <a:t>speciální zkušební stolice</a:t>
            </a:r>
          </a:p>
          <a:p>
            <a:r>
              <a:rPr lang="cs-CZ" sz="2400" dirty="0" smtClean="0"/>
              <a:t>provizorně svěrák a vrtačka</a:t>
            </a:r>
          </a:p>
          <a:p>
            <a:r>
              <a:rPr lang="cs-CZ" sz="2400" dirty="0" smtClean="0"/>
              <a:t>pozor na bezpečnost!</a:t>
            </a:r>
            <a:endParaRPr lang="cs-CZ" sz="24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40167" y="1628800"/>
            <a:ext cx="4912407" cy="447479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4427984" y="6239906"/>
            <a:ext cx="23943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 Zkušební stolice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59615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kontrolní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Zopakujte rozdělení možných závad.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Srovnejte poruchovost dynam a alternátorů.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Jaká mechanická závada se může vyskytnout na rotoru? jak se opravuje?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Jaká závada </a:t>
            </a:r>
            <a:r>
              <a:rPr lang="cs-CZ" sz="2400" dirty="0"/>
              <a:t>se může vyskytnout </a:t>
            </a:r>
            <a:r>
              <a:rPr lang="cs-CZ" sz="2400" dirty="0" smtClean="0"/>
              <a:t>na usměrňovači?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Jak lze proměřit usměrňovač?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Jak se opravuje usměrňovač?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Jak se nejčastěji měří dobíjení?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Kde a jak lze změřit </a:t>
            </a:r>
            <a:r>
              <a:rPr lang="cs-CZ" sz="2400" smtClean="0"/>
              <a:t>dobíjení alternátoru?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9299335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002060"/>
                </a:solidFill>
              </a:rPr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11519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600" dirty="0"/>
              <a:t>GSCHEIDLE, Rolf a kol. </a:t>
            </a:r>
            <a:r>
              <a:rPr lang="cs-CZ" sz="1600" i="1" dirty="0"/>
              <a:t>Příručka pro automechanika</a:t>
            </a:r>
            <a:r>
              <a:rPr lang="cs-CZ" sz="1600" dirty="0"/>
              <a:t>. Praha: Sobotáles CZ, 2007, ISBN 978-80-86706-17-7</a:t>
            </a:r>
            <a:r>
              <a:rPr lang="cs-CZ" sz="1600" dirty="0" smtClean="0"/>
              <a:t>.</a:t>
            </a:r>
          </a:p>
          <a:p>
            <a:pPr marL="0" indent="0">
              <a:buNone/>
            </a:pPr>
            <a:r>
              <a:rPr lang="cs-CZ" sz="1600" dirty="0" smtClean="0"/>
              <a:t>Ing. ZDENĚK, Jan; Ing. ŽDÁNSKÝ</a:t>
            </a:r>
            <a:r>
              <a:rPr lang="cs-CZ" sz="1600" dirty="0"/>
              <a:t>, Bronislav; </a:t>
            </a:r>
            <a:r>
              <a:rPr lang="cs-CZ" sz="1600" dirty="0" smtClean="0"/>
              <a:t>Ing. KUBÁT</a:t>
            </a:r>
            <a:r>
              <a:rPr lang="cs-CZ" sz="1600" dirty="0"/>
              <a:t>, Jindřich. </a:t>
            </a:r>
            <a:r>
              <a:rPr lang="cs-CZ" sz="1600" i="1" dirty="0"/>
              <a:t>Elektronika </a:t>
            </a:r>
            <a:r>
              <a:rPr lang="cs-CZ" sz="1600" i="1" dirty="0" smtClean="0"/>
              <a:t>motorových vozidel I.</a:t>
            </a:r>
            <a:r>
              <a:rPr lang="cs-CZ" sz="1600" dirty="0"/>
              <a:t> </a:t>
            </a:r>
            <a:r>
              <a:rPr lang="cs-CZ" sz="1600" dirty="0" smtClean="0"/>
              <a:t>Brno</a:t>
            </a:r>
            <a:r>
              <a:rPr lang="cs-CZ" sz="1600" dirty="0"/>
              <a:t>: Avid, spol. s r.o., </a:t>
            </a:r>
            <a:r>
              <a:rPr lang="cs-CZ" sz="1600" dirty="0" smtClean="0"/>
              <a:t>2009, </a:t>
            </a:r>
            <a:r>
              <a:rPr lang="cs-CZ" sz="1600" dirty="0"/>
              <a:t>ISBN </a:t>
            </a:r>
            <a:r>
              <a:rPr lang="cs-CZ" sz="1600" dirty="0" smtClean="0"/>
              <a:t>978-80-87143-13-1.</a:t>
            </a:r>
          </a:p>
          <a:p>
            <a:pPr marL="0" lvl="0" indent="0">
              <a:buClr>
                <a:srgbClr val="6F89F7"/>
              </a:buClr>
              <a:buNone/>
            </a:pPr>
            <a:endParaRPr lang="cs-CZ" sz="1200" dirty="0" smtClean="0"/>
          </a:p>
          <a:p>
            <a:pPr marL="0" lvl="0" indent="0">
              <a:buClr>
                <a:srgbClr val="6F89F7"/>
              </a:buClr>
              <a:buNone/>
            </a:pPr>
            <a:r>
              <a:rPr lang="cs-CZ" dirty="0" smtClean="0"/>
              <a:t>Seznam obrázků</a:t>
            </a:r>
          </a:p>
          <a:p>
            <a:pPr lvl="0">
              <a:buClr>
                <a:srgbClr val="6F89F7"/>
              </a:buClr>
              <a:buAutoNum type="arabicPeriod"/>
            </a:pPr>
            <a:r>
              <a:rPr lang="cs-CZ" sz="1600" dirty="0" smtClean="0"/>
              <a:t>NENÍ </a:t>
            </a:r>
            <a:r>
              <a:rPr lang="cs-CZ" sz="1600" dirty="0"/>
              <a:t>UVEDEN. </a:t>
            </a:r>
            <a:r>
              <a:rPr lang="cs-CZ" sz="1600" i="1" dirty="0" err="1" smtClean="0"/>
              <a:t>Testovacia</a:t>
            </a:r>
            <a:r>
              <a:rPr lang="cs-CZ" sz="1600" i="1" dirty="0" smtClean="0"/>
              <a:t> </a:t>
            </a:r>
            <a:r>
              <a:rPr lang="cs-CZ" sz="1600" i="1" dirty="0" err="1" smtClean="0"/>
              <a:t>stolica</a:t>
            </a:r>
            <a:r>
              <a:rPr lang="cs-CZ" sz="1600" dirty="0" smtClean="0"/>
              <a:t> </a:t>
            </a:r>
            <a:r>
              <a:rPr lang="cs-CZ" sz="1600" dirty="0"/>
              <a:t>[online]. [cit. </a:t>
            </a:r>
            <a:r>
              <a:rPr lang="cs-CZ" sz="1600" dirty="0" smtClean="0"/>
              <a:t>27.11.2012]. </a:t>
            </a:r>
            <a:r>
              <a:rPr lang="cs-CZ" sz="1600" dirty="0"/>
              <a:t>Dostupný na WWW: http://</a:t>
            </a:r>
            <a:r>
              <a:rPr lang="cs-CZ" sz="1600" dirty="0" smtClean="0"/>
              <a:t>www.vybaveniedielni.sk/data/produkty/large/595.jpg</a:t>
            </a:r>
          </a:p>
        </p:txBody>
      </p:sp>
    </p:spTree>
    <p:extLst>
      <p:ext uri="{BB962C8B-B14F-4D97-AF65-F5344CB8AC3E}">
        <p14:creationId xmlns:p14="http://schemas.microsoft.com/office/powerpoint/2010/main" val="25095354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Vlastní 1">
      <a:dk1>
        <a:sysClr val="windowText" lastClr="000000"/>
      </a:dk1>
      <a:lt1>
        <a:sysClr val="window" lastClr="FFFFFF"/>
      </a:lt1>
      <a:dk2>
        <a:srgbClr val="00000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1063</TotalTime>
  <Words>452</Words>
  <Application>Microsoft Office PowerPoint</Application>
  <PresentationFormat>Předvádění na obrazovce (4:3)</PresentationFormat>
  <Paragraphs>66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Cesta</vt:lpstr>
      <vt:lpstr>1_Cesta</vt:lpstr>
      <vt:lpstr>Prezentace aplikace PowerPoint</vt:lpstr>
      <vt:lpstr>ANOTACE</vt:lpstr>
      <vt:lpstr>závady alternátoru</vt:lpstr>
      <vt:lpstr>závady alternátoru</vt:lpstr>
      <vt:lpstr>zkoušení alternátoru</vt:lpstr>
      <vt:lpstr>zkoušení alternátoru</vt:lpstr>
      <vt:lpstr>kontrolní otázky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jw</dc:creator>
  <cp:lastModifiedBy>JW</cp:lastModifiedBy>
  <cp:revision>57</cp:revision>
  <dcterms:created xsi:type="dcterms:W3CDTF">2013-03-31T09:50:13Z</dcterms:created>
  <dcterms:modified xsi:type="dcterms:W3CDTF">2013-04-29T02:16:56Z</dcterms:modified>
</cp:coreProperties>
</file>