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7" r:id="rId6"/>
    <p:sldId id="266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43" autoAdjust="0"/>
    <p:restoredTop sz="94660"/>
  </p:normalViewPr>
  <p:slideViewPr>
    <p:cSldViewPr>
      <p:cViewPr varScale="1">
        <p:scale>
          <a:sx n="84" d="100"/>
          <a:sy n="84" d="100"/>
        </p:scale>
        <p:origin x="-91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23.6.2013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8166196"/>
              </p:ext>
            </p:extLst>
          </p:nvPr>
        </p:nvGraphicFramePr>
        <p:xfrm>
          <a:off x="468313" y="1516011"/>
          <a:ext cx="8348662" cy="4004387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Úvod do zapalování, rozdělení, pojmy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Zapalování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materiálů je poskytnout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žákům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informace o zdrojích elektrické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energie používaných v motorových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vozidlech,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jejich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principech, konstrukci, provozu, údržbě a závadách a opravách.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úvodní informace o zapalování.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Zapalování -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cs-CZ" sz="2400" dirty="0"/>
              <a:t>Účel </a:t>
            </a:r>
            <a:r>
              <a:rPr lang="cs-CZ" sz="2400" dirty="0" smtClean="0"/>
              <a:t>zapalování</a:t>
            </a:r>
            <a:endParaRPr lang="cs-CZ" sz="2400" dirty="0"/>
          </a:p>
          <a:p>
            <a:pPr marL="609600" indent="-609600">
              <a:buSzTx/>
            </a:pPr>
            <a:r>
              <a:rPr lang="cs-CZ" sz="2400" dirty="0"/>
              <a:t>zapálení směsi paliva se vzduchem ve spalovacím prostoru</a:t>
            </a:r>
          </a:p>
          <a:p>
            <a:pPr marL="990600" lvl="1" indent="-533400">
              <a:buSzTx/>
              <a:buFont typeface="Wingdings" pitchFamily="2" charset="2"/>
              <a:buAutoNum type="arabicPeriod"/>
            </a:pPr>
            <a:r>
              <a:rPr lang="cs-CZ" sz="2400" dirty="0"/>
              <a:t>kvalitně</a:t>
            </a:r>
          </a:p>
          <a:p>
            <a:pPr marL="990600" lvl="1" indent="-533400">
              <a:buSzTx/>
              <a:buFont typeface="Wingdings" pitchFamily="2" charset="2"/>
              <a:buAutoNum type="arabicPeriod"/>
            </a:pPr>
            <a:r>
              <a:rPr lang="cs-CZ" sz="2400" dirty="0"/>
              <a:t>ve správný okamžik, v závislosti na otáčkách, zatížení, …</a:t>
            </a:r>
          </a:p>
          <a:p>
            <a:pPr marL="0" indent="0" algn="just">
              <a:spcBef>
                <a:spcPts val="1200"/>
              </a:spcBef>
              <a:buNone/>
            </a:pPr>
            <a:r>
              <a:rPr lang="cs-CZ" sz="2400" dirty="0" smtClean="0"/>
              <a:t>Zapalování je soustava elektrických zařízení</a:t>
            </a:r>
            <a:r>
              <a:rPr lang="cs-CZ" sz="2400" dirty="0"/>
              <a:t>, které podle </a:t>
            </a:r>
            <a:r>
              <a:rPr lang="cs-CZ" sz="2400" dirty="0" smtClean="0"/>
              <a:t>provozního stavu motoru elektrickým výbojem na svíčce co nejlépe a nejpřesněji zapálí směs vznětového motoru.</a:t>
            </a:r>
          </a:p>
          <a:p>
            <a:pPr marL="0" indent="0" algn="just">
              <a:spcBef>
                <a:spcPts val="1200"/>
              </a:spcBef>
              <a:buNone/>
            </a:pPr>
            <a:r>
              <a:rPr lang="cs-CZ" sz="2400" dirty="0" smtClean="0"/>
              <a:t>Další požadavky:</a:t>
            </a:r>
          </a:p>
          <a:p>
            <a:pPr algn="just">
              <a:spcBef>
                <a:spcPts val="1200"/>
              </a:spcBef>
            </a:pPr>
            <a:r>
              <a:rPr lang="cs-CZ" sz="2400" dirty="0" smtClean="0"/>
              <a:t>spolehlivé, bezporuchové, jednoduché, bezúdržbové, </a:t>
            </a:r>
            <a:r>
              <a:rPr lang="cs-CZ" sz="2400" dirty="0" err="1" smtClean="0"/>
              <a:t>diagnostikovatelné</a:t>
            </a:r>
            <a:r>
              <a:rPr lang="cs-CZ" sz="2400" dirty="0" smtClean="0"/>
              <a:t>, snadno opravitelné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Zapalování </a:t>
            </a:r>
            <a:r>
              <a:rPr lang="cs-CZ" dirty="0" smtClean="0"/>
              <a:t>- rozdělení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4162"/>
            <a:ext cx="8380040" cy="511519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Podle zdroje energie: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magnetové – zdrojem je indukovaná elektrická energie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bateriové </a:t>
            </a:r>
            <a:r>
              <a:rPr lang="cs-CZ" sz="2400" dirty="0"/>
              <a:t>–</a:t>
            </a:r>
            <a:r>
              <a:rPr lang="cs-CZ" sz="2400" dirty="0" smtClean="0"/>
              <a:t> akumulátor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piezoelektrické – piezoelektrické krystaly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/>
              <a:t>Podle akumulace energie: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indukční </a:t>
            </a:r>
            <a:r>
              <a:rPr lang="cs-CZ" sz="2400" dirty="0"/>
              <a:t>–</a:t>
            </a:r>
            <a:r>
              <a:rPr lang="cs-CZ" sz="2400" dirty="0" smtClean="0"/>
              <a:t> pomocí indukční cívky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kapacitní </a:t>
            </a:r>
            <a:r>
              <a:rPr lang="cs-CZ" sz="2400" dirty="0"/>
              <a:t>–</a:t>
            </a:r>
            <a:r>
              <a:rPr lang="cs-CZ" sz="2400" dirty="0" smtClean="0"/>
              <a:t> pomocí kondenzátoru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b="1" dirty="0" smtClean="0"/>
              <a:t>Podle konstrukce: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klasické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bezkontaktní</a:t>
            </a:r>
          </a:p>
          <a:p>
            <a:pPr lvl="1">
              <a:spcBef>
                <a:spcPts val="0"/>
              </a:spcBef>
            </a:pPr>
            <a:r>
              <a:rPr lang="cs-CZ" sz="2000" dirty="0" smtClean="0"/>
              <a:t>tranzistorové</a:t>
            </a:r>
          </a:p>
          <a:p>
            <a:pPr lvl="1">
              <a:spcBef>
                <a:spcPts val="0"/>
              </a:spcBef>
            </a:pPr>
            <a:r>
              <a:rPr lang="cs-CZ" sz="2000" dirty="0" smtClean="0"/>
              <a:t>elektronické</a:t>
            </a:r>
          </a:p>
          <a:p>
            <a:pPr lvl="1">
              <a:spcBef>
                <a:spcPts val="0"/>
              </a:spcBef>
            </a:pPr>
            <a:r>
              <a:rPr lang="cs-CZ" sz="2000" dirty="0" smtClean="0"/>
              <a:t>plně elektronické</a:t>
            </a: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8391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Zapalování - předstih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4843264" cy="5043190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None/>
            </a:pPr>
            <a:r>
              <a:rPr lang="cs-CZ" sz="2400" dirty="0"/>
              <a:t>Okamžik zapálení udává </a:t>
            </a:r>
            <a:r>
              <a:rPr lang="cs-CZ" sz="2400" u="sng" dirty="0"/>
              <a:t>předstih zážehu:</a:t>
            </a:r>
          </a:p>
          <a:p>
            <a:pPr marL="609600" indent="-609600">
              <a:lnSpc>
                <a:spcPct val="90000"/>
              </a:lnSpc>
            </a:pPr>
            <a:r>
              <a:rPr lang="cs-CZ" sz="2400" dirty="0"/>
              <a:t>předstih zážehu je úhel otočení klikové hřídele mezi bodem zapálením a horní úvratí  nebo</a:t>
            </a:r>
          </a:p>
          <a:p>
            <a:pPr marL="609600" indent="-609600">
              <a:lnSpc>
                <a:spcPct val="90000"/>
              </a:lnSpc>
            </a:pPr>
            <a:r>
              <a:rPr lang="cs-CZ" sz="2400" dirty="0"/>
              <a:t>vzdálenost pístu mezi bodem zapálení a horní úvratí</a:t>
            </a:r>
          </a:p>
          <a:p>
            <a:pPr marL="180000" indent="0">
              <a:lnSpc>
                <a:spcPct val="90000"/>
              </a:lnSpc>
              <a:spcBef>
                <a:spcPts val="2400"/>
              </a:spcBef>
              <a:buNone/>
            </a:pPr>
            <a:r>
              <a:rPr lang="cs-CZ" sz="2400" dirty="0"/>
              <a:t>Předstih bývá cca 10° před horní </a:t>
            </a:r>
            <a:r>
              <a:rPr lang="cs-CZ" sz="2400" dirty="0" smtClean="0"/>
              <a:t>úvratí.</a:t>
            </a:r>
            <a:endParaRPr lang="cs-CZ" sz="2400" dirty="0"/>
          </a:p>
          <a:p>
            <a:pPr marL="180000" indent="0">
              <a:lnSpc>
                <a:spcPct val="90000"/>
              </a:lnSpc>
              <a:spcBef>
                <a:spcPts val="2400"/>
              </a:spcBef>
              <a:buNone/>
            </a:pPr>
            <a:r>
              <a:rPr lang="cs-CZ" sz="2400" dirty="0"/>
              <a:t>Hodnotu předstihu najdeme v dokumentaci k </a:t>
            </a:r>
            <a:r>
              <a:rPr lang="cs-CZ" sz="2400" dirty="0" smtClean="0"/>
              <a:t>vozidlu.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700808"/>
            <a:ext cx="3626486" cy="44371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92080" y="623731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39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4162"/>
            <a:ext cx="8596064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Jaký je účel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jsou požadavky na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U jakých motorů se používá zapalování?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dělíme zapalování podle napájení?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 dělíme zapalování podle </a:t>
            </a:r>
            <a:r>
              <a:rPr lang="cs-CZ" sz="2400" dirty="0" smtClean="0"/>
              <a:t>způsobu akumulace energie?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 dělíme zapalování podle </a:t>
            </a:r>
            <a:r>
              <a:rPr lang="cs-CZ" sz="2400" dirty="0" smtClean="0"/>
              <a:t>konstrukce?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je to předstih?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Jaká je hodnota předstihu?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38899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smtClean="0">
                <a:solidFill>
                  <a:srgbClr val="000000"/>
                </a:solidFill>
              </a:rPr>
              <a:t>Seznam obrázků:</a:t>
            </a:r>
            <a:endParaRPr lang="cs-CZ" dirty="0">
              <a:solidFill>
                <a:srgbClr val="000000"/>
              </a:solidFill>
            </a:endParaRPr>
          </a:p>
          <a:p>
            <a:pPr lvl="0">
              <a:buClr>
                <a:srgbClr val="6F89F7"/>
              </a:buClr>
              <a:buFont typeface="Wingdings" pitchFamily="2" charset="2"/>
              <a:buAutoNum type="arabicPeriod"/>
            </a:pPr>
            <a:r>
              <a:rPr lang="cs-CZ" sz="1600" dirty="0">
                <a:solidFill>
                  <a:srgbClr val="000000"/>
                </a:solidFill>
              </a:rPr>
              <a:t>tvorba autora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1106</TotalTime>
  <Words>408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1_Cesta</vt:lpstr>
      <vt:lpstr>Prezentace aplikace PowerPoint</vt:lpstr>
      <vt:lpstr>ANOTACE</vt:lpstr>
      <vt:lpstr>Zapalování - úvod</vt:lpstr>
      <vt:lpstr>Zapalování - rozdělení</vt:lpstr>
      <vt:lpstr>Zapalování - předstih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59</cp:revision>
  <dcterms:created xsi:type="dcterms:W3CDTF">2013-03-31T09:50:13Z</dcterms:created>
  <dcterms:modified xsi:type="dcterms:W3CDTF">2013-06-23T20:59:33Z</dcterms:modified>
</cp:coreProperties>
</file>