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  <p:sldMasterId id="2147484548" r:id="rId2"/>
  </p:sldMasterIdLst>
  <p:notesMasterIdLst>
    <p:notesMasterId r:id="rId12"/>
  </p:notesMasterIdLst>
  <p:sldIdLst>
    <p:sldId id="258" r:id="rId3"/>
    <p:sldId id="259" r:id="rId4"/>
    <p:sldId id="263" r:id="rId5"/>
    <p:sldId id="264" r:id="rId6"/>
    <p:sldId id="265" r:id="rId7"/>
    <p:sldId id="266" r:id="rId8"/>
    <p:sldId id="267" r:id="rId9"/>
    <p:sldId id="268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47" autoAdjust="0"/>
    <p:restoredTop sz="91623" autoAdjust="0"/>
  </p:normalViewPr>
  <p:slideViewPr>
    <p:cSldViewPr>
      <p:cViewPr varScale="1">
        <p:scale>
          <a:sx n="75" d="100"/>
          <a:sy n="75" d="100"/>
        </p:scale>
        <p:origin x="-129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814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86C959-6700-4E30-AB2E-C5CE113D2041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94C76E-2AB1-416B-8B89-5BCAED405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629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94C76E-2AB1-416B-8B89-5BCAED405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183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Font typeface="Wingdings" pitchFamily="2" charset="2"/>
              <a:buChar char="Ø"/>
              <a:defRPr/>
            </a:lvl1pPr>
            <a:lvl2pPr marL="742950" indent="-285750">
              <a:buFont typeface="Arial" pitchFamily="34" charset="0"/>
              <a:buChar char="•"/>
              <a:defRPr/>
            </a:lvl2pPr>
            <a:lvl3pPr marL="1143000" indent="-228600">
              <a:buFont typeface="Arial" pitchFamily="34" charset="0"/>
              <a:buChar char="•"/>
              <a:defRPr/>
            </a:lvl3pPr>
            <a:lvl4pPr marL="1600200" indent="-228600">
              <a:buFont typeface="Arial" pitchFamily="34" charset="0"/>
              <a:buChar char="•"/>
              <a:defRPr/>
            </a:lvl4pPr>
            <a:lvl5pPr marL="2057400" indent="-228600">
              <a:buFont typeface="Arial" pitchFamily="34" charset="0"/>
              <a:buChar char="•"/>
              <a:defRPr/>
            </a:lvl5pPr>
          </a:lstStyle>
          <a:p>
            <a:pPr lvl="0" eaLnBrk="1" latinLnBrk="0" hangingPunct="1"/>
            <a:r>
              <a:rPr lang="cs-CZ" dirty="0" smtClean="0"/>
              <a:t>Kliknutím lze upravit styly předlohy textu.</a:t>
            </a:r>
          </a:p>
          <a:p>
            <a:pPr lvl="1" eaLnBrk="1" latinLnBrk="0" hangingPunct="1"/>
            <a:r>
              <a:rPr lang="cs-CZ" dirty="0" smtClean="0"/>
              <a:t>Druhá úroveň</a:t>
            </a:r>
          </a:p>
          <a:p>
            <a:pPr lvl="2" eaLnBrk="1" latinLnBrk="0" hangingPunct="1"/>
            <a:r>
              <a:rPr lang="cs-CZ" dirty="0" smtClean="0"/>
              <a:t>Třetí úroveň</a:t>
            </a:r>
          </a:p>
          <a:p>
            <a:pPr lvl="3" eaLnBrk="1" latinLnBrk="0" hangingPunct="1"/>
            <a:r>
              <a:rPr lang="cs-CZ" dirty="0" smtClean="0"/>
              <a:t>Čtvrtá úroveň</a:t>
            </a:r>
          </a:p>
          <a:p>
            <a:pPr lvl="4" eaLnBrk="1" latinLnBrk="0" hangingPunct="1"/>
            <a:r>
              <a:rPr lang="cs-CZ" dirty="0" smtClean="0"/>
              <a:t>Pátá úroveň</a:t>
            </a:r>
            <a:endParaRPr kumimoji="0" lang="en-US" dirty="0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906FBD6-3420-4B3D-A5A9-D9E7F66129F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93BC09F-69A4-499B-9584-51460F4667A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5A531-5003-426C-99A3-9E4800BF5149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7C4C2-53B3-43F1-9F77-FD51DF76D2F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9E4B5A3-201B-43E7-B103-E6D91FB8790B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72CB9-F90B-4CDA-A41D-30CAA3EE29D1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B9A30B-5097-4B6C-BB5C-41163D97160D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E8B24-4AE1-425D-9E83-B82143A7BD20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1F238-2997-440D-B546-D298CB8E20A5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F238E-94E9-482E-A7CC-3DB0146EEA7A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srgbClr val="40458C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687B6-47E8-4964-9CC6-7115D43BFBF7}" type="slidenum">
              <a:rPr lang="cs-CZ" smtClean="0">
                <a:solidFill>
                  <a:srgbClr val="40458C"/>
                </a:solidFill>
              </a:rPr>
              <a:pPr/>
              <a:t>‹#›</a:t>
            </a:fld>
            <a:endParaRPr lang="cs-CZ" dirty="0">
              <a:solidFill>
                <a:srgbClr val="40458C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5" r:id="rId1"/>
    <p:sldLayoutId id="2147484526" r:id="rId2"/>
    <p:sldLayoutId id="2147484527" r:id="rId3"/>
    <p:sldLayoutId id="2147484528" r:id="rId4"/>
    <p:sldLayoutId id="2147484529" r:id="rId5"/>
    <p:sldLayoutId id="2147484530" r:id="rId6"/>
    <p:sldLayoutId id="2147484531" r:id="rId7"/>
    <p:sldLayoutId id="2147484532" r:id="rId8"/>
    <p:sldLayoutId id="2147484533" r:id="rId9"/>
    <p:sldLayoutId id="2147484534" r:id="rId10"/>
    <p:sldLayoutId id="214748453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90DEC95-FD7A-4C71-AA12-6D6BAB794A94}" type="datetimeFigureOut">
              <a:rPr lang="cs-CZ" smtClean="0"/>
              <a:t>24.6.2013</a:t>
            </a:fld>
            <a:endParaRPr lang="cs-CZ" dirty="0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2D339D-B4BF-4266-A9E0-98742441D1D8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9" r:id="rId1"/>
    <p:sldLayoutId id="2147484550" r:id="rId2"/>
    <p:sldLayoutId id="2147484551" r:id="rId3"/>
    <p:sldLayoutId id="2147484552" r:id="rId4"/>
    <p:sldLayoutId id="2147484553" r:id="rId5"/>
    <p:sldLayoutId id="2147484554" r:id="rId6"/>
    <p:sldLayoutId id="2147484555" r:id="rId7"/>
    <p:sldLayoutId id="2147484556" r:id="rId8"/>
    <p:sldLayoutId id="2147484557" r:id="rId9"/>
    <p:sldLayoutId id="2147484558" r:id="rId10"/>
    <p:sldLayoutId id="214748455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cs-CZ" sz="2400" dirty="0">
              <a:solidFill>
                <a:srgbClr val="FFFFFF"/>
              </a:solidFill>
            </a:endParaRPr>
          </a:p>
        </p:txBody>
      </p:sp>
      <p:pic>
        <p:nvPicPr>
          <p:cNvPr id="5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544" y="125412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Group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8514904"/>
              </p:ext>
            </p:extLst>
          </p:nvPr>
        </p:nvGraphicFramePr>
        <p:xfrm>
          <a:off x="468313" y="1516011"/>
          <a:ext cx="8348662" cy="4004387"/>
        </p:xfrm>
        <a:graphic>
          <a:graphicData uri="http://schemas.openxmlformats.org/drawingml/2006/table">
            <a:tbl>
              <a:tblPr/>
              <a:tblGrid>
                <a:gridCol w="2855607"/>
                <a:gridCol w="5493055"/>
              </a:tblGrid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Jan Weiser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36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Přerušovač zapalování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821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Zapalování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4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prosinec 2012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i="1" kern="0" dirty="0">
                <a:solidFill>
                  <a:sysClr val="windowText" lastClr="000000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20463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587680" cy="452596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Záměrem této sady výukových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materiálů je poskytnout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žákům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informace o zdrojích elektrické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energie používaných v motorových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vozidlech,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jejich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principech, konstrukci, provozu, údržbě a závadách a opravách.</a:t>
            </a:r>
            <a:endParaRPr lang="cs-CZ" sz="2800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Jednotlivé </a:t>
            </a: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DUMy (prezentace) v této sadě popíší postupně tematické oblasti, které jsou probírány v předmětu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Elektronika. </a:t>
            </a:r>
            <a:endParaRPr lang="cs-CZ" sz="2800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Konkrétně tato prezentace je zaměřena na části </a:t>
            </a:r>
            <a:r>
              <a:rPr lang="cs-CZ" sz="28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a funkci přerušovače </a:t>
            </a:r>
            <a:r>
              <a:rPr lang="cs-CZ" sz="280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klasického zapalování.</a:t>
            </a:r>
            <a:r>
              <a:rPr lang="cs-CZ" sz="2800" u="sng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endParaRPr lang="cs-CZ" sz="2800" u="sng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  <a:p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139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přerušovač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přerušuje obvod primárního vinutí zapalovací cívky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přerušuje spojení na kostru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je umístěn v rozdělovači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je ovládaný vačkou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vačka má tolik vrcholů, kolik má motor válců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poměr otáček motoru a vačky je 2 : 1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je namáhám mechanicky i elektricky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1554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přerušovač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6145680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67001"/>
            <a:ext cx="3571875" cy="3614738"/>
          </a:xfrm>
          <a:prstGeom prst="rect">
            <a:avLst/>
          </a:prstGeom>
        </p:spPr>
      </p:pic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0" y="1412776"/>
            <a:ext cx="4419600" cy="4667349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výstředný šroub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šroub seřízení </a:t>
            </a:r>
            <a:r>
              <a:rPr lang="cs-CZ" sz="2400" dirty="0" err="1" smtClean="0"/>
              <a:t>odtrhu</a:t>
            </a:r>
            <a:endParaRPr lang="cs-CZ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pohyblivý kontakt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deska</a:t>
            </a:r>
            <a:endParaRPr lang="cs-CZ" sz="2400" dirty="0"/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izolační </a:t>
            </a:r>
            <a:r>
              <a:rPr lang="cs-CZ" sz="2400" dirty="0" err="1" smtClean="0"/>
              <a:t>nadzvedák</a:t>
            </a:r>
            <a:endParaRPr lang="cs-CZ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pohyblivé raménko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čep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pružina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šroub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vačka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1445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přerušovač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Konstrukce: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Pohyblivý kontakt s pružinou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je umístěn na čepu na plastovém pouzdru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nesmí se dotýkat kostry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pružina jej přitlačuje na pevný kontakt spojený s kostrou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je nadzvedáván vačkou přes plastový izolační </a:t>
            </a:r>
            <a:r>
              <a:rPr lang="cs-CZ" sz="2000" dirty="0" err="1" smtClean="0"/>
              <a:t>nadzvedák</a:t>
            </a:r>
            <a:endParaRPr lang="cs-CZ" sz="2000" dirty="0" smtClean="0"/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přes pružinu je spojen se svorkou 1 na rozdělovači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Pevný kontakt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umístěn na desce v rozdělovači</a:t>
            </a:r>
          </a:p>
          <a:p>
            <a:pPr lvl="1">
              <a:buFont typeface="Wingdings" pitchFamily="2" charset="2"/>
              <a:buChar char="Ø"/>
            </a:pPr>
            <a:r>
              <a:rPr lang="cs-CZ" sz="2000" dirty="0" smtClean="0"/>
              <a:t>spojený s kostrou</a:t>
            </a:r>
          </a:p>
          <a:p>
            <a:pPr marL="57150" indent="0">
              <a:buNone/>
            </a:pPr>
            <a:r>
              <a:rPr lang="cs-CZ" sz="2400" dirty="0" err="1" smtClean="0"/>
              <a:t>Odtrh</a:t>
            </a:r>
            <a:endParaRPr lang="cs-CZ" sz="2400" dirty="0"/>
          </a:p>
          <a:p>
            <a:pPr marL="400050">
              <a:buFont typeface="Wingdings" pitchFamily="2" charset="2"/>
              <a:buChar char="Ø"/>
            </a:pPr>
            <a:r>
              <a:rPr lang="cs-CZ" sz="2000" dirty="0" smtClean="0"/>
              <a:t>maximální vzdálenost mezi kontakty přerušovače</a:t>
            </a:r>
          </a:p>
          <a:p>
            <a:pPr marL="400050">
              <a:buFont typeface="Wingdings" pitchFamily="2" charset="2"/>
              <a:buChar char="Ø"/>
            </a:pPr>
            <a:r>
              <a:rPr lang="cs-CZ" sz="2000" dirty="0" smtClean="0"/>
              <a:t>udává výrobce pro daný typ, cca 0,3 mm</a:t>
            </a:r>
          </a:p>
          <a:p>
            <a:pPr marL="400050">
              <a:buFont typeface="Wingdings" pitchFamily="2" charset="2"/>
              <a:buChar char="Ø"/>
            </a:pPr>
            <a:r>
              <a:rPr lang="cs-CZ" sz="2000" dirty="0" smtClean="0"/>
              <a:t>seřizuje se polohou pevného kontaktu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6624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Přerušovač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424936" cy="47419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Úhel spojení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dirty="0" smtClean="0"/>
              <a:t>úhel otočení vačky, při kterém je kontakt</a:t>
            </a:r>
          </a:p>
          <a:p>
            <a:pPr marL="457200" lvl="1" indent="0">
              <a:buNone/>
            </a:pPr>
            <a:r>
              <a:rPr lang="cs-CZ" sz="2400" dirty="0" smtClean="0"/>
              <a:t>spojený – není nadzvednutý</a:t>
            </a:r>
          </a:p>
          <a:p>
            <a:pPr marL="57150" indent="0">
              <a:buNone/>
            </a:pPr>
            <a:endParaRPr lang="cs-CZ" sz="2400" dirty="0" smtClean="0"/>
          </a:p>
          <a:p>
            <a:pPr marL="57150" indent="0">
              <a:buNone/>
            </a:pPr>
            <a:r>
              <a:rPr lang="cs-CZ" sz="2400" dirty="0" smtClean="0"/>
              <a:t>Úhel rozpojení: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dirty="0"/>
              <a:t>úhel otočení </a:t>
            </a:r>
            <a:r>
              <a:rPr lang="cs-CZ" sz="2400" dirty="0" smtClean="0"/>
              <a:t>vačky,</a:t>
            </a:r>
          </a:p>
          <a:p>
            <a:pPr marL="457200" lvl="1" indent="0">
              <a:buNone/>
            </a:pPr>
            <a:r>
              <a:rPr lang="cs-CZ" sz="2400" dirty="0" smtClean="0"/>
              <a:t>při </a:t>
            </a:r>
            <a:r>
              <a:rPr lang="cs-CZ" sz="2400" dirty="0"/>
              <a:t>kterém je </a:t>
            </a:r>
            <a:r>
              <a:rPr lang="cs-CZ" sz="2400" dirty="0" smtClean="0"/>
              <a:t>kontakt</a:t>
            </a:r>
          </a:p>
          <a:p>
            <a:pPr marL="457200" lvl="1" indent="0">
              <a:buNone/>
            </a:pPr>
            <a:r>
              <a:rPr lang="cs-CZ" sz="2400" dirty="0" smtClean="0"/>
              <a:t>rozpojený </a:t>
            </a:r>
            <a:r>
              <a:rPr lang="cs-CZ" sz="2400" dirty="0"/>
              <a:t>– </a:t>
            </a:r>
            <a:r>
              <a:rPr lang="cs-CZ" sz="2400" dirty="0" smtClean="0"/>
              <a:t>je </a:t>
            </a:r>
            <a:r>
              <a:rPr lang="cs-CZ" sz="2400" dirty="0"/>
              <a:t>nadzvednutý</a:t>
            </a:r>
          </a:p>
          <a:p>
            <a:pPr marL="57150" indent="0">
              <a:buNone/>
            </a:pPr>
            <a:endParaRPr lang="cs-CZ" sz="2400" dirty="0" smtClean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420888"/>
            <a:ext cx="4229100" cy="37719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499992" y="633034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622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přerušovač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84784"/>
            <a:ext cx="8587680" cy="50405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Celkový úhel je otočení vačky od jednoho rozepnutí k druhému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Pro čtyřválec je celkový úhel </a:t>
            </a:r>
            <a:r>
              <a:rPr lang="cs-CZ" sz="2400" dirty="0"/>
              <a:t>90°.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Zvětšením </a:t>
            </a:r>
            <a:r>
              <a:rPr lang="cs-CZ" sz="2400" dirty="0" err="1" smtClean="0"/>
              <a:t>odtrhu</a:t>
            </a:r>
            <a:r>
              <a:rPr lang="cs-CZ" sz="2400" dirty="0" smtClean="0"/>
              <a:t> se zvětšuje úhel rozepnutí kontaktů.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Poměr úhlů sepnutí : rozepnutí je 55 : 45%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800" b="1" dirty="0" smtClean="0"/>
              <a:t>Kondenzátor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je zapojen mezi kontakty přerušovače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potlačuje jiskření mezi kontakty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zabraňuje opalování kontaktů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0301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84784"/>
            <a:ext cx="8686800" cy="4595341"/>
          </a:xfrm>
        </p:spPr>
        <p:txBody>
          <a:bodyPr>
            <a:normAutofit/>
          </a:bodyPr>
          <a:lstStyle/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Jaký je význam přerušovače zapalování?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Jaké jsou části přerušovače zapalování?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Jaký je poměr otáček motoru </a:t>
            </a:r>
            <a:r>
              <a:rPr lang="cs-CZ" sz="2400" dirty="0"/>
              <a:t>:</a:t>
            </a:r>
            <a:r>
              <a:rPr lang="cs-CZ" sz="2400" dirty="0" smtClean="0"/>
              <a:t> vačky?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Kolik má vačka vrcholů?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Co víte o pevném kontaktu?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/>
              <a:t>Co víte o </a:t>
            </a:r>
            <a:r>
              <a:rPr lang="cs-CZ" sz="2400" dirty="0" smtClean="0"/>
              <a:t>pohyblivém </a:t>
            </a:r>
            <a:r>
              <a:rPr lang="cs-CZ" sz="2400" dirty="0"/>
              <a:t>kontaktu</a:t>
            </a:r>
            <a:r>
              <a:rPr lang="cs-CZ" sz="2400" dirty="0" smtClean="0"/>
              <a:t>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Co je to </a:t>
            </a:r>
            <a:r>
              <a:rPr lang="cs-CZ" sz="2400" dirty="0" err="1" smtClean="0"/>
              <a:t>odtrh</a:t>
            </a:r>
            <a:r>
              <a:rPr lang="cs-CZ" sz="2400" dirty="0" smtClean="0"/>
              <a:t>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Co je to úhel sepnutí / rozepnutí?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Jak se seřizuje úhel sepnutí?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cs-CZ" sz="2400" dirty="0" smtClean="0"/>
              <a:t>Jaký je význam kondenzátoru zapalování?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9766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/>
              <a:t>GSCHEIDLE, Rolf a kol. </a:t>
            </a:r>
            <a:r>
              <a:rPr lang="cs-CZ" sz="1600" i="1" dirty="0"/>
              <a:t>Příručka pro automechanika</a:t>
            </a:r>
            <a:r>
              <a:rPr lang="cs-CZ" sz="1600" dirty="0"/>
              <a:t>. Praha: Sobotáles CZ, 2007, ISBN 978-80-86706-17-7</a:t>
            </a:r>
            <a:r>
              <a:rPr lang="cs-CZ" sz="1600" dirty="0" smtClean="0"/>
              <a:t>.</a:t>
            </a:r>
          </a:p>
          <a:p>
            <a:pPr marL="0" indent="0">
              <a:buNone/>
            </a:pPr>
            <a:r>
              <a:rPr lang="cs-CZ" sz="1600" dirty="0" smtClean="0"/>
              <a:t>Ing. ZDENĚK, Jan; Ing. ŽDÁNSKÝ</a:t>
            </a:r>
            <a:r>
              <a:rPr lang="cs-CZ" sz="1600" dirty="0"/>
              <a:t>, Bronislav; </a:t>
            </a:r>
            <a:r>
              <a:rPr lang="cs-CZ" sz="1600" dirty="0" smtClean="0"/>
              <a:t>Ing. KUBÁT</a:t>
            </a:r>
            <a:r>
              <a:rPr lang="cs-CZ" sz="1600" dirty="0"/>
              <a:t>, Jindřich. </a:t>
            </a:r>
            <a:r>
              <a:rPr lang="cs-CZ" sz="1600" i="1" dirty="0"/>
              <a:t>Elektronika </a:t>
            </a:r>
            <a:r>
              <a:rPr lang="cs-CZ" sz="1600" i="1" dirty="0" smtClean="0"/>
              <a:t>motorových vozidel I.</a:t>
            </a:r>
            <a:r>
              <a:rPr lang="cs-CZ" sz="1600" dirty="0"/>
              <a:t> </a:t>
            </a:r>
            <a:r>
              <a:rPr lang="cs-CZ" sz="1600" dirty="0" smtClean="0"/>
              <a:t>Brno</a:t>
            </a:r>
            <a:r>
              <a:rPr lang="cs-CZ" sz="1600" dirty="0"/>
              <a:t>: Avid, spol. s r.o., </a:t>
            </a:r>
            <a:r>
              <a:rPr lang="cs-CZ" sz="1600" dirty="0" smtClean="0"/>
              <a:t>2009, </a:t>
            </a:r>
            <a:r>
              <a:rPr lang="cs-CZ" sz="1600" dirty="0"/>
              <a:t>ISBN </a:t>
            </a:r>
            <a:r>
              <a:rPr lang="cs-CZ" sz="1600" dirty="0" smtClean="0"/>
              <a:t>978-80-87143-13-1.</a:t>
            </a:r>
          </a:p>
          <a:p>
            <a:pPr marL="0" lvl="0" indent="0">
              <a:buClr>
                <a:srgbClr val="6F89F7"/>
              </a:buClr>
              <a:buNone/>
            </a:pPr>
            <a:endParaRPr lang="cs-CZ" sz="1200" dirty="0" smtClean="0"/>
          </a:p>
          <a:p>
            <a:pPr marL="0" lvl="0" indent="0">
              <a:buClr>
                <a:srgbClr val="6F89F7"/>
              </a:buClr>
              <a:buNone/>
            </a:pPr>
            <a:endParaRPr lang="cs-CZ" sz="1200" dirty="0" smtClean="0"/>
          </a:p>
          <a:p>
            <a:pPr marL="0" lvl="0" indent="0">
              <a:buClr>
                <a:srgbClr val="6F89F7"/>
              </a:buClr>
              <a:buNone/>
            </a:pPr>
            <a:r>
              <a:rPr lang="cs-CZ" dirty="0" smtClean="0">
                <a:solidFill>
                  <a:srgbClr val="000000"/>
                </a:solidFill>
              </a:rPr>
              <a:t>Seznam obrázků:</a:t>
            </a:r>
            <a:endParaRPr lang="cs-CZ" dirty="0">
              <a:solidFill>
                <a:srgbClr val="000000"/>
              </a:solidFill>
            </a:endParaRPr>
          </a:p>
          <a:p>
            <a:pPr lvl="0">
              <a:buClr>
                <a:srgbClr val="6F89F7"/>
              </a:buClr>
              <a:buFont typeface="Wingdings" pitchFamily="2" charset="2"/>
              <a:buAutoNum type="arabicPeriod"/>
            </a:pPr>
            <a:r>
              <a:rPr lang="cs-CZ" sz="1600" dirty="0"/>
              <a:t>AUTOR NEUVEDEN. </a:t>
            </a:r>
            <a:r>
              <a:rPr lang="cs-CZ" sz="1600" i="1" dirty="0"/>
              <a:t>Zapalování</a:t>
            </a:r>
            <a:r>
              <a:rPr lang="cs-CZ" sz="1600" dirty="0"/>
              <a:t> [online]. [cit. 2.6.2013]. Dostupný na WWW: http://fei1.vsb.cz/kat430/data/ae/Zapalovani.pdf /Obr. </a:t>
            </a:r>
            <a:r>
              <a:rPr lang="cs-CZ" sz="1600" dirty="0" smtClean="0"/>
              <a:t>14.</a:t>
            </a:r>
          </a:p>
          <a:p>
            <a:pPr>
              <a:buClr>
                <a:srgbClr val="6F89F7"/>
              </a:buClr>
              <a:buFont typeface="Wingdings" pitchFamily="2" charset="2"/>
              <a:buAutoNum type="arabicPeriod"/>
            </a:pPr>
            <a:r>
              <a:rPr lang="cs-CZ" sz="1600" dirty="0"/>
              <a:t>AUTOR NEUVEDEN. </a:t>
            </a:r>
            <a:r>
              <a:rPr lang="cs-CZ" sz="1600" i="1" dirty="0"/>
              <a:t>Zapalování</a:t>
            </a:r>
            <a:r>
              <a:rPr lang="cs-CZ" sz="1600" dirty="0"/>
              <a:t> [online]. [cit. 2.6.2013]. Dostupný na WWW: http://fei1.vsb.cz/kat430/data/ae/Zapalovani.pdf /Obr. </a:t>
            </a:r>
            <a:r>
              <a:rPr lang="cs-CZ" sz="1600" dirty="0" smtClean="0"/>
              <a:t>15.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50953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1548</TotalTime>
  <Words>520</Words>
  <Application>Microsoft Office PowerPoint</Application>
  <PresentationFormat>Předvádění na obrazovce (4:3)</PresentationFormat>
  <Paragraphs>94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Cesta</vt:lpstr>
      <vt:lpstr>1_Cesta</vt:lpstr>
      <vt:lpstr>Prezentace aplikace PowerPoint</vt:lpstr>
      <vt:lpstr>ANOTACE</vt:lpstr>
      <vt:lpstr>přerušovač</vt:lpstr>
      <vt:lpstr>přerušovač</vt:lpstr>
      <vt:lpstr>přerušovač</vt:lpstr>
      <vt:lpstr>Přerušovač</vt:lpstr>
      <vt:lpstr>přerušovač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jw</dc:creator>
  <cp:lastModifiedBy>jw</cp:lastModifiedBy>
  <cp:revision>96</cp:revision>
  <dcterms:created xsi:type="dcterms:W3CDTF">2013-03-31T09:50:13Z</dcterms:created>
  <dcterms:modified xsi:type="dcterms:W3CDTF">2013-06-24T12:36:45Z</dcterms:modified>
</cp:coreProperties>
</file>