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4"/>
  </p:notesMasterIdLst>
  <p:sldIdLst>
    <p:sldId id="258" r:id="rId3"/>
    <p:sldId id="259" r:id="rId4"/>
    <p:sldId id="266" r:id="rId5"/>
    <p:sldId id="264" r:id="rId6"/>
    <p:sldId id="267" r:id="rId7"/>
    <p:sldId id="268" r:id="rId8"/>
    <p:sldId id="269" r:id="rId9"/>
    <p:sldId id="270" r:id="rId10"/>
    <p:sldId id="271" r:id="rId11"/>
    <p:sldId id="272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06292411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Zapalovací svíčky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části, funkci a parametry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zapalovacích svíček.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zapalovací svíčky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8372" y="479715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4915272" cy="43793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/>
              <a:t>Požadavky na svíčky: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spolehlivé zapálení v každém jízdním režimu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kvalitní </a:t>
            </a:r>
            <a:r>
              <a:rPr lang="cs-CZ" sz="2400" dirty="0"/>
              <a:t>jiskra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odolnost proti: teplotám až 2500°C tlakům až 6 </a:t>
            </a:r>
            <a:r>
              <a:rPr lang="cs-CZ" sz="2400" dirty="0" err="1"/>
              <a:t>MPa</a:t>
            </a:r>
            <a:r>
              <a:rPr lang="cs-CZ" sz="2400" dirty="0"/>
              <a:t> napětí až 30 000 V opalování kontaktů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vysoká </a:t>
            </a:r>
            <a:r>
              <a:rPr lang="cs-CZ" sz="2400" dirty="0" smtClean="0"/>
              <a:t>životnost, až 100</a:t>
            </a:r>
            <a:r>
              <a:rPr lang="cs-CZ" sz="2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400" dirty="0" smtClean="0"/>
              <a:t>000 km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276872"/>
            <a:ext cx="3238500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zapalovací svíčky - konstrukce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0888"/>
            <a:ext cx="9060656" cy="3679031"/>
          </a:xfrm>
        </p:spPr>
      </p:pic>
      <p:sp>
        <p:nvSpPr>
          <p:cNvPr id="4" name="TextovéPole 3"/>
          <p:cNvSpPr txBox="1"/>
          <p:nvPr/>
        </p:nvSpPr>
        <p:spPr>
          <a:xfrm>
            <a:off x="395536" y="148478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Konstrukce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60932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45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zapalovací </a:t>
            </a:r>
            <a:r>
              <a:rPr lang="cs-CZ" dirty="0" smtClean="0"/>
              <a:t>svíčky - konstrukce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268760"/>
            <a:ext cx="8830816" cy="518457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Kovové těleso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slouží k ukostření, má vnější </a:t>
            </a:r>
            <a:r>
              <a:rPr lang="cs-CZ" sz="2400" dirty="0" err="1" smtClean="0"/>
              <a:t>kostřící</a:t>
            </a:r>
            <a:r>
              <a:rPr lang="cs-CZ" sz="2400" dirty="0" smtClean="0"/>
              <a:t> elektrodu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má závit k uchycení, plochu na těsnění, šestihran na klíč</a:t>
            </a:r>
          </a:p>
          <a:p>
            <a:pPr marL="57150" indent="0">
              <a:spcBef>
                <a:spcPts val="0"/>
              </a:spcBef>
              <a:buNone/>
            </a:pPr>
            <a:r>
              <a:rPr lang="cs-CZ" sz="2400" dirty="0" smtClean="0"/>
              <a:t>Izolátor</a:t>
            </a:r>
          </a:p>
          <a:p>
            <a:pPr marL="800100"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keramický</a:t>
            </a:r>
          </a:p>
          <a:p>
            <a:pPr marL="800100"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slouží k odizolování střední elektrody a připojení od tělesa</a:t>
            </a:r>
          </a:p>
          <a:p>
            <a:pPr marL="114300" indent="0">
              <a:spcBef>
                <a:spcPts val="0"/>
              </a:spcBef>
              <a:buNone/>
            </a:pPr>
            <a:r>
              <a:rPr lang="cs-CZ" sz="2400" dirty="0" smtClean="0"/>
              <a:t>Středová elektroda</a:t>
            </a:r>
          </a:p>
          <a:p>
            <a:pPr marL="857250"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kvalitní materiál – měď, příměs stříbra, platiny</a:t>
            </a:r>
          </a:p>
          <a:p>
            <a:pPr marL="114300" indent="0">
              <a:spcBef>
                <a:spcPts val="0"/>
              </a:spcBef>
              <a:buNone/>
            </a:pPr>
            <a:r>
              <a:rPr lang="cs-CZ" sz="2400" dirty="0" smtClean="0"/>
              <a:t>Odrušení</a:t>
            </a:r>
          </a:p>
          <a:p>
            <a:pPr marL="114300" indent="0">
              <a:spcBef>
                <a:spcPts val="0"/>
              </a:spcBef>
              <a:buNone/>
            </a:pPr>
            <a:r>
              <a:rPr lang="cs-CZ" sz="2400" dirty="0" smtClean="0"/>
              <a:t>Připojení</a:t>
            </a:r>
          </a:p>
          <a:p>
            <a:pPr marL="114300" indent="0">
              <a:spcBef>
                <a:spcPts val="0"/>
              </a:spcBef>
              <a:buNone/>
            </a:pPr>
            <a:r>
              <a:rPr lang="cs-CZ" sz="2400" dirty="0" smtClean="0"/>
              <a:t>Koncovka připojení</a:t>
            </a:r>
          </a:p>
          <a:p>
            <a:pPr marL="857250"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různé tvary podle koncovky kabelu</a:t>
            </a:r>
          </a:p>
          <a:p>
            <a:pPr marL="857250"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někdy je lze odšroubovat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110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zapalovací </a:t>
            </a:r>
            <a:r>
              <a:rPr lang="cs-CZ" dirty="0" smtClean="0"/>
              <a:t>svíčky – provozní teplota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518457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svíčka potřebuje za provozu mít optimální provozní teplotu 450 – 850°C – samočistící teplota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p</a:t>
            </a:r>
            <a:r>
              <a:rPr lang="cs-CZ" sz="2400" dirty="0" smtClean="0"/>
              <a:t>ři nižší teplotě se zanáší karbonem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při vyšší teplotě hrozí samozápaly a poškození svíčky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8284" y="2996952"/>
            <a:ext cx="6417469" cy="37266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63542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44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zapalovací </a:t>
            </a:r>
            <a:r>
              <a:rPr lang="cs-CZ" dirty="0" smtClean="0"/>
              <a:t>svíčky – provozní teplota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556792"/>
            <a:ext cx="8424936" cy="4896544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400" dirty="0" smtClean="0"/>
              <a:t>tvorba </a:t>
            </a:r>
            <a:r>
              <a:rPr lang="cs-CZ" sz="2400" dirty="0"/>
              <a:t>tepla se silně liší motor od </a:t>
            </a:r>
            <a:r>
              <a:rPr lang="cs-CZ" sz="2400" dirty="0" smtClean="0"/>
              <a:t>motoru</a:t>
            </a: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400" dirty="0" smtClean="0"/>
              <a:t>provozní teplota svíčky závisí na motoru, tvaru, umístění, materiálu a jiných parametrech svíčky</a:t>
            </a: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400" dirty="0" smtClean="0"/>
              <a:t>pro každý motor je vhodná jiná svíčka</a:t>
            </a: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400" dirty="0" smtClean="0"/>
              <a:t>je třeba používat svíčky doporučené výrobcem auta</a:t>
            </a: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400" dirty="0" smtClean="0"/>
              <a:t>informaci </a:t>
            </a:r>
            <a:r>
              <a:rPr lang="cs-CZ" sz="2400" dirty="0"/>
              <a:t>o teplotní zatížitelnosti zapalovací svíčky udává její takzvaná tepelná </a:t>
            </a:r>
            <a:r>
              <a:rPr lang="cs-CZ" sz="2400" dirty="0" smtClean="0"/>
              <a:t>hodnota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400" dirty="0" smtClean="0"/>
              <a:t>Teplota </a:t>
            </a:r>
            <a:r>
              <a:rPr lang="cs-CZ" sz="2400" dirty="0"/>
              <a:t>svíčky závisí na: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přiváděném teple = motoru a provozních podmínkách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odváděném teple = hlavně do hlavy </a:t>
            </a:r>
            <a:r>
              <a:rPr lang="cs-CZ" sz="2400" dirty="0" smtClean="0"/>
              <a:t>válců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080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zapalovací svíčky – provozní teplota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1"/>
            <a:ext cx="3763144" cy="266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Teplá svíčka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má </a:t>
            </a:r>
            <a:r>
              <a:rPr lang="cs-CZ" sz="2000" dirty="0"/>
              <a:t>dlouhý, úzký izolátor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přijímá </a:t>
            </a:r>
            <a:r>
              <a:rPr lang="cs-CZ" sz="2000" dirty="0"/>
              <a:t>hodně tepla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odvádí </a:t>
            </a:r>
            <a:r>
              <a:rPr lang="cs-CZ" sz="2000" dirty="0"/>
              <a:t>málo </a:t>
            </a:r>
            <a:r>
              <a:rPr lang="cs-CZ" sz="2000" dirty="0" smtClean="0"/>
              <a:t>tepla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294608"/>
            <a:ext cx="3714750" cy="3343275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148064" y="1628800"/>
            <a:ext cx="3763144" cy="25922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None/>
            </a:pPr>
            <a:r>
              <a:rPr lang="cs-CZ" sz="2000" b="1" dirty="0" smtClean="0"/>
              <a:t>Studená svíčka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má krátký, široký izolátor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přijímá </a:t>
            </a:r>
            <a:r>
              <a:rPr lang="cs-CZ" sz="2000" dirty="0"/>
              <a:t>málo tepla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odvádí </a:t>
            </a:r>
            <a:r>
              <a:rPr lang="cs-CZ" sz="2000" dirty="0"/>
              <a:t>hodně tepla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63542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zapalovací svíčky – </a:t>
            </a:r>
            <a:r>
              <a:rPr lang="cs-CZ" dirty="0" smtClean="0"/>
              <a:t>značení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Příklad </a:t>
            </a:r>
            <a:r>
              <a:rPr lang="cs-CZ" sz="2400" dirty="0"/>
              <a:t>značení:	Bosch FR7DC</a:t>
            </a:r>
          </a:p>
          <a:p>
            <a:pPr>
              <a:buNone/>
            </a:pPr>
            <a:r>
              <a:rPr lang="cs-CZ" sz="2400" dirty="0"/>
              <a:t>		F - závit M14 x 1,25 klíč 16mm</a:t>
            </a:r>
          </a:p>
          <a:p>
            <a:pPr>
              <a:buNone/>
            </a:pPr>
            <a:r>
              <a:rPr lang="cs-CZ" sz="2400" dirty="0"/>
              <a:t>		R - odrušená</a:t>
            </a:r>
          </a:p>
          <a:p>
            <a:pPr>
              <a:buNone/>
            </a:pPr>
            <a:r>
              <a:rPr lang="cs-CZ" sz="2400" dirty="0"/>
              <a:t>		7 - studená svíčka</a:t>
            </a:r>
          </a:p>
          <a:p>
            <a:pPr>
              <a:buNone/>
            </a:pPr>
            <a:r>
              <a:rPr lang="cs-CZ" sz="2400" dirty="0"/>
              <a:t>		D - dvě vnější elektrody</a:t>
            </a:r>
          </a:p>
          <a:p>
            <a:pPr>
              <a:buNone/>
            </a:pPr>
            <a:r>
              <a:rPr lang="cs-CZ" sz="2400" dirty="0"/>
              <a:t>		C - měděná střední </a:t>
            </a:r>
            <a:r>
              <a:rPr lang="cs-CZ" sz="2400" dirty="0" smtClean="0"/>
              <a:t>elektroda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Každý výrobce používá jiné značení.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Je </a:t>
            </a:r>
            <a:r>
              <a:rPr lang="cs-CZ" sz="2400" dirty="0"/>
              <a:t>nutné vybírat jen z typů předepsaných výrobcem auta!!!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45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vlastnosti požadujeme od svíček.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Nakreslete a popište části svíčky.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Jaká je správná provozní teplota svíčky?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se stane při nízké provozní teplotě svíčky?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se stane při vysoké provozní teplotě svíčky?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se liší konstrukce teplé a studené svíčky?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Který typ svíček je nejlepší?</a:t>
            </a:r>
          </a:p>
        </p:txBody>
      </p:sp>
    </p:spTree>
    <p:extLst>
      <p:ext uri="{BB962C8B-B14F-4D97-AF65-F5344CB8AC3E}">
        <p14:creationId xmlns:p14="http://schemas.microsoft.com/office/powerpoint/2010/main" val="90685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Bosch super</a:t>
            </a:r>
            <a:r>
              <a:rPr lang="cs-CZ" sz="1600" dirty="0"/>
              <a:t> [online]. [cit. 3.6.2013]. Dostupný na WWW: http://</a:t>
            </a:r>
            <a:r>
              <a:rPr lang="cs-CZ" sz="1600" dirty="0" smtClean="0"/>
              <a:t>auto-moto.veletrh.com/obrazky_zbozi/bosch_super4.jpg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 err="1"/>
              <a:t>ngk_zuendkerze_querschnitt_cz</a:t>
            </a:r>
            <a:r>
              <a:rPr lang="cs-CZ" sz="1600" dirty="0"/>
              <a:t> [online]. [cit. 3.6.2013]. Dostupný na WWW: http://www.ngk.de/uploads/tx_templavoila/ngk_zuendkerze_querschnitt_cz.jpg </a:t>
            </a:r>
            <a:endParaRPr lang="cs-CZ" sz="1600" dirty="0" smtClean="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 err="1"/>
              <a:t>ngk_optimale_temperaturfenster_zuendkerzen_cz</a:t>
            </a:r>
            <a:r>
              <a:rPr lang="cs-CZ" sz="1600" dirty="0"/>
              <a:t> [online]. [cit. 3.6.2013]. Dostupný na </a:t>
            </a:r>
            <a:r>
              <a:rPr lang="cs-CZ" sz="1600" dirty="0" smtClean="0"/>
              <a:t>WWW: http</a:t>
            </a:r>
            <a:r>
              <a:rPr lang="cs-CZ" sz="1600" dirty="0"/>
              <a:t>://</a:t>
            </a:r>
            <a:r>
              <a:rPr lang="cs-CZ" sz="1600" dirty="0" smtClean="0"/>
              <a:t>www.ngk.de/uploads/tx_templavoila/ngk_optimale_temperaturfenster_zuendkerzen_cz.jpg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 err="1"/>
              <a:t>ngk_zuendkerze_temperaturverhalten_cz</a:t>
            </a:r>
            <a:r>
              <a:rPr lang="cs-CZ" sz="1600" dirty="0"/>
              <a:t> [online]. [cit. 3.6.2013]. Dostupný na WWW: http://www.ngk.de/uploads/tx_templavoila/ngk_zuendkerze_temperaturverhalten_cz.jpg 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1910</TotalTime>
  <Words>586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1_Cesta</vt:lpstr>
      <vt:lpstr>Prezentace aplikace PowerPoint</vt:lpstr>
      <vt:lpstr>ANOTACE</vt:lpstr>
      <vt:lpstr>zapalovací svíčky</vt:lpstr>
      <vt:lpstr>zapalovací svíčky - konstrukce</vt:lpstr>
      <vt:lpstr>zapalovací svíčky - konstrukce</vt:lpstr>
      <vt:lpstr>zapalovací svíčky – provozní teplota</vt:lpstr>
      <vt:lpstr>zapalovací svíčky – provozní teplota</vt:lpstr>
      <vt:lpstr>zapalovací svíčky – provozní teplota</vt:lpstr>
      <vt:lpstr>zapalovací svíčky – značení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125</cp:revision>
  <dcterms:created xsi:type="dcterms:W3CDTF">2013-03-31T09:50:13Z</dcterms:created>
  <dcterms:modified xsi:type="dcterms:W3CDTF">2013-06-25T04:49:47Z</dcterms:modified>
</cp:coreProperties>
</file>