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notesMasterIdLst>
    <p:notesMasterId r:id="rId10"/>
  </p:notesMasterIdLst>
  <p:sldIdLst>
    <p:sldId id="258" r:id="rId3"/>
    <p:sldId id="259" r:id="rId4"/>
    <p:sldId id="266" r:id="rId5"/>
    <p:sldId id="267" r:id="rId6"/>
    <p:sldId id="268" r:id="rId7"/>
    <p:sldId id="269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947" autoAdjust="0"/>
    <p:restoredTop sz="91623" autoAdjust="0"/>
  </p:normalViewPr>
  <p:slideViewPr>
    <p:cSldViewPr>
      <p:cViewPr varScale="1">
        <p:scale>
          <a:sx n="75" d="100"/>
          <a:sy n="75" d="100"/>
        </p:scale>
        <p:origin x="-127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1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86C959-6700-4E30-AB2E-C5CE113D2041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4C76E-2AB1-416B-8B89-5BCAED405C2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0629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4C76E-2AB1-416B-8B89-5BCAED405C21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183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82981065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Průběh napětí na svíčce 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průběh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napětí na </a:t>
            </a:r>
            <a:r>
              <a:rPr lang="cs-CZ" sz="280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zapalovací svíčce.</a:t>
            </a:r>
            <a:endParaRPr lang="cs-CZ" sz="2800" u="sng" dirty="0" smtClean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Průběh napětí na svíčce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609329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608476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60032" y="2348880"/>
            <a:ext cx="4123184" cy="3929082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None/>
            </a:pPr>
            <a:r>
              <a:rPr lang="cs-CZ" sz="2400" dirty="0"/>
              <a:t>U	napětí na svíčce</a:t>
            </a:r>
          </a:p>
          <a:p>
            <a:pPr marL="609600" indent="-609600">
              <a:lnSpc>
                <a:spcPct val="90000"/>
              </a:lnSpc>
              <a:buNone/>
            </a:pPr>
            <a:r>
              <a:rPr lang="cs-CZ" sz="2400" dirty="0"/>
              <a:t>t	čas</a:t>
            </a:r>
          </a:p>
          <a:p>
            <a:pPr marL="609600" indent="-609600">
              <a:lnSpc>
                <a:spcPct val="90000"/>
              </a:lnSpc>
              <a:buNone/>
            </a:pPr>
            <a:endParaRPr lang="cs-CZ" sz="2400" dirty="0"/>
          </a:p>
          <a:p>
            <a:pPr marL="609600" indent="-609600">
              <a:lnSpc>
                <a:spcPct val="90000"/>
              </a:lnSpc>
              <a:buNone/>
            </a:pPr>
            <a:r>
              <a:rPr lang="cs-CZ" sz="2400" dirty="0"/>
              <a:t>A. 	přerušení proudu primárním vinutím cívky</a:t>
            </a:r>
          </a:p>
          <a:p>
            <a:pPr marL="609600" indent="-609600">
              <a:lnSpc>
                <a:spcPct val="90000"/>
              </a:lnSpc>
              <a:buNone/>
            </a:pPr>
            <a:r>
              <a:rPr lang="cs-CZ" sz="2400" dirty="0"/>
              <a:t>B. 	průrazové napětí</a:t>
            </a:r>
          </a:p>
          <a:p>
            <a:pPr marL="609600" indent="-609600">
              <a:lnSpc>
                <a:spcPct val="90000"/>
              </a:lnSpc>
              <a:buNone/>
            </a:pPr>
            <a:r>
              <a:rPr lang="cs-CZ" sz="2400" dirty="0"/>
              <a:t>B-C 	výboj</a:t>
            </a:r>
          </a:p>
          <a:p>
            <a:pPr marL="609600" indent="-609600">
              <a:lnSpc>
                <a:spcPct val="90000"/>
              </a:lnSpc>
              <a:buNone/>
            </a:pPr>
            <a:r>
              <a:rPr lang="cs-CZ" sz="2400" dirty="0"/>
              <a:t>C.	zhasnutí </a:t>
            </a:r>
            <a:r>
              <a:rPr lang="cs-CZ" sz="2400" dirty="0" smtClean="0"/>
              <a:t>jiskry dále dokmitávání </a:t>
            </a:r>
            <a:r>
              <a:rPr lang="cs-CZ" sz="2400" dirty="0"/>
              <a:t>napětí bez výboje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054" y="2420888"/>
            <a:ext cx="4426744" cy="344852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4" y="1412775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tx2"/>
                </a:solidFill>
              </a:rPr>
              <a:t>Typický průběh napětí na elektrodách zapalovací svíčky spalovacího </a:t>
            </a:r>
            <a:r>
              <a:rPr lang="cs-CZ" sz="2400" dirty="0" smtClean="0">
                <a:solidFill>
                  <a:schemeClr val="tx2"/>
                </a:solidFill>
              </a:rPr>
              <a:t>motoru.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55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Průběh napětí na svíčce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4162"/>
            <a:ext cx="8424936" cy="4525963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cs-CZ" sz="2400" dirty="0" smtClean="0"/>
              <a:t>Po </a:t>
            </a:r>
            <a:r>
              <a:rPr lang="cs-CZ" sz="2400" dirty="0"/>
              <a:t>přerušení </a:t>
            </a:r>
            <a:r>
              <a:rPr lang="cs-CZ" sz="2400" dirty="0" smtClean="0"/>
              <a:t>proudu v </a:t>
            </a:r>
            <a:r>
              <a:rPr lang="cs-CZ" sz="2400" dirty="0"/>
              <a:t>primárním obvodu zapalovací cívky stoupá sekundární napětí z bodu </a:t>
            </a:r>
            <a:r>
              <a:rPr lang="cs-CZ" sz="2400" b="1" i="1" dirty="0"/>
              <a:t>A</a:t>
            </a:r>
            <a:r>
              <a:rPr lang="cs-CZ" sz="2400" i="1" dirty="0"/>
              <a:t> </a:t>
            </a:r>
            <a:r>
              <a:rPr lang="cs-CZ" sz="2400" dirty="0"/>
              <a:t>do bodu </a:t>
            </a:r>
            <a:r>
              <a:rPr lang="cs-CZ" sz="2400" b="1" i="1" dirty="0"/>
              <a:t>B</a:t>
            </a:r>
            <a:r>
              <a:rPr lang="cs-CZ" sz="2400" i="1" dirty="0"/>
              <a:t>, </a:t>
            </a:r>
            <a:r>
              <a:rPr lang="cs-CZ" sz="2400" dirty="0"/>
              <a:t>kde </a:t>
            </a:r>
            <a:r>
              <a:rPr lang="cs-CZ" sz="2400" dirty="0" smtClean="0"/>
              <a:t>nastává </a:t>
            </a:r>
            <a:r>
              <a:rPr lang="cs-CZ" sz="2400" b="1" dirty="0" smtClean="0"/>
              <a:t>průraz</a:t>
            </a:r>
            <a:r>
              <a:rPr lang="cs-CZ" sz="2400" dirty="0" smtClean="0"/>
              <a:t>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dirty="0" smtClean="0"/>
              <a:t>Napětí </a:t>
            </a:r>
            <a:r>
              <a:rPr lang="cs-CZ" sz="2400" dirty="0"/>
              <a:t>velmi rychle poklesne a výboj trvá až do okamžiku </a:t>
            </a:r>
            <a:r>
              <a:rPr lang="cs-CZ" sz="2400" b="1" i="1" dirty="0"/>
              <a:t>C</a:t>
            </a:r>
            <a:r>
              <a:rPr lang="cs-CZ" sz="2400" dirty="0"/>
              <a:t>, kde po odčerpání větší </a:t>
            </a:r>
            <a:r>
              <a:rPr lang="cs-CZ" sz="2400" dirty="0" smtClean="0"/>
              <a:t>části energie zhasíná.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dirty="0" smtClean="0"/>
              <a:t>Další </a:t>
            </a:r>
            <a:r>
              <a:rPr lang="cs-CZ" sz="2400" dirty="0"/>
              <a:t>průběh napětí představuje dokmitávání systému bez výboje.</a:t>
            </a:r>
          </a:p>
          <a:p>
            <a:pPr algn="just">
              <a:buFont typeface="Wingdings" pitchFamily="2" charset="2"/>
              <a:buChar char="Ø"/>
            </a:pPr>
            <a:r>
              <a:rPr lang="cs-CZ" sz="2400" dirty="0" smtClean="0"/>
              <a:t>Nejdůležitější </a:t>
            </a:r>
            <a:r>
              <a:rPr lang="cs-CZ" sz="2400" dirty="0"/>
              <a:t>pro zapálení směsi ve válci je </a:t>
            </a:r>
            <a:r>
              <a:rPr lang="cs-CZ" sz="2400" dirty="0" smtClean="0"/>
              <a:t>krátký první </a:t>
            </a:r>
            <a:r>
              <a:rPr lang="cs-CZ" sz="2400" dirty="0"/>
              <a:t>průraz na začátku výboje a energie, která se jím vybije. Tento rozhodující výboj je </a:t>
            </a:r>
            <a:r>
              <a:rPr lang="cs-CZ" sz="2400" dirty="0" smtClean="0"/>
              <a:t>způsoben vybitím </a:t>
            </a:r>
            <a:r>
              <a:rPr lang="cs-CZ" sz="2400" dirty="0"/>
              <a:t>kapacity zapalovací </a:t>
            </a:r>
            <a:r>
              <a:rPr lang="cs-CZ" sz="2400" dirty="0" smtClean="0"/>
              <a:t>svíčky a nazývá se kapacitní.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38055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Průběh napětí na svíčce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3148444"/>
            <a:ext cx="5863580" cy="3695700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60847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2.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51520" y="1268760"/>
            <a:ext cx="8568952" cy="13681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0" indent="-609600">
              <a:lnSpc>
                <a:spcPct val="90000"/>
              </a:lnSpc>
              <a:buFont typeface="Wingdings 2"/>
              <a:buNone/>
            </a:pPr>
            <a:endParaRPr lang="cs-CZ" sz="2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51520" y="1412776"/>
            <a:ext cx="8568952" cy="172819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dirty="0" smtClean="0"/>
              <a:t>křivku průběhu napětí lze zobrazit na osciloskopu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dirty="0" smtClean="0"/>
              <a:t>z odchylek od normálu lze rozpoznat příčinu závady zapalování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cs-CZ" sz="2400" dirty="0" smtClean="0"/>
              <a:t>při hledání závady pomáhají vzorové oscilogramy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78512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800" dirty="0" smtClean="0"/>
              <a:t>Vede plyn elektrický proud?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800" dirty="0" smtClean="0"/>
              <a:t>Co je to elektrický výboj?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800" dirty="0" smtClean="0"/>
              <a:t>Nakreslete průběh napětí na svíčce.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800" dirty="0" smtClean="0"/>
              <a:t>Do grafu vyznačte okamžik přerušení kontaktů.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800" dirty="0"/>
              <a:t>Do grafu vyznačte </a:t>
            </a:r>
            <a:r>
              <a:rPr lang="cs-CZ" sz="2800" dirty="0" smtClean="0"/>
              <a:t>průraz proudu.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800" dirty="0"/>
              <a:t>Do grafu </a:t>
            </a:r>
            <a:r>
              <a:rPr lang="cs-CZ" sz="2800" dirty="0" smtClean="0"/>
              <a:t>vyznačte začátek výboje.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800" dirty="0"/>
              <a:t>Do grafu </a:t>
            </a:r>
            <a:r>
              <a:rPr lang="cs-CZ" sz="2800" dirty="0" smtClean="0"/>
              <a:t>vyznačte konec výboje.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800" dirty="0"/>
              <a:t>Do grafu </a:t>
            </a:r>
            <a:r>
              <a:rPr lang="cs-CZ" sz="2800" dirty="0" smtClean="0"/>
              <a:t>vyznačte výboj na svíčce.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800" dirty="0"/>
              <a:t>Do grafu </a:t>
            </a:r>
            <a:r>
              <a:rPr lang="cs-CZ" sz="2800" dirty="0" smtClean="0"/>
              <a:t>vyznačte </a:t>
            </a:r>
            <a:r>
              <a:rPr lang="cs-CZ" sz="2800" dirty="0" err="1" smtClean="0"/>
              <a:t>dokmit</a:t>
            </a:r>
            <a:r>
              <a:rPr lang="cs-CZ" sz="2800" dirty="0" smtClean="0"/>
              <a:t> napětí na svíčce.</a:t>
            </a:r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r>
              <a:rPr lang="cs-CZ" sz="2800" dirty="0" smtClean="0"/>
              <a:t>Jak lze změřit průběh napětí </a:t>
            </a:r>
            <a:r>
              <a:rPr lang="cs-CZ" sz="2800" smtClean="0"/>
              <a:t>na svíčce?</a:t>
            </a:r>
            <a:endParaRPr lang="cs-CZ" sz="2800" dirty="0" smtClean="0"/>
          </a:p>
          <a:p>
            <a:pPr marL="514350" indent="-514350">
              <a:spcBef>
                <a:spcPts val="0"/>
              </a:spcBef>
              <a:buFont typeface="+mj-lt"/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9745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>
                <a:solidFill>
                  <a:srgbClr val="000000"/>
                </a:solidFill>
              </a:rPr>
              <a:t>Seznam obrázků:</a:t>
            </a:r>
            <a:endParaRPr lang="cs-CZ" dirty="0">
              <a:solidFill>
                <a:srgbClr val="000000"/>
              </a:solidFill>
            </a:endParaRP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/>
              <a:t>Zapalování</a:t>
            </a:r>
            <a:r>
              <a:rPr lang="cs-CZ" sz="1600" dirty="0"/>
              <a:t> [online]. [cit. 2.6.2013]. Dostupný na WWW: http://fei1.vsb.cz/kat430/data/ae/Zapalovani.pdf /Obr. 3</a:t>
            </a:r>
            <a:r>
              <a:rPr lang="cs-CZ" sz="1600" dirty="0" smtClean="0"/>
              <a:t>.</a:t>
            </a:r>
          </a:p>
          <a:p>
            <a:pPr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HANZ. </a:t>
            </a:r>
            <a:r>
              <a:rPr lang="cs-CZ" sz="1600" i="1" dirty="0"/>
              <a:t>3371_waveform6cyl</a:t>
            </a:r>
            <a:r>
              <a:rPr lang="cs-CZ" sz="1600" dirty="0"/>
              <a:t> [online]. [cit. 3.6.2013]. Dostupný na WWW: http://dieselpower.cz/forum/userpix/3371_waveform6cyl_1.jpg 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1991</TotalTime>
  <Words>440</Words>
  <Application>Microsoft Office PowerPoint</Application>
  <PresentationFormat>Předvádění na obrazovce (4:3)</PresentationFormat>
  <Paragraphs>59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1_Cesta</vt:lpstr>
      <vt:lpstr>Prezentace aplikace PowerPoint</vt:lpstr>
      <vt:lpstr>ANOTACE</vt:lpstr>
      <vt:lpstr>Průběh napětí na svíčce</vt:lpstr>
      <vt:lpstr>Průběh napětí na svíčce</vt:lpstr>
      <vt:lpstr>Průběh napětí na svíčce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124</cp:revision>
  <dcterms:created xsi:type="dcterms:W3CDTF">2013-03-31T09:50:13Z</dcterms:created>
  <dcterms:modified xsi:type="dcterms:W3CDTF">2013-06-25T04:55:30Z</dcterms:modified>
</cp:coreProperties>
</file>