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5"/>
  </p:notesMasterIdLst>
  <p:sldIdLst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63388966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Údržba a závady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údržbu a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závady zapalování.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Klasické zapalování  - údržba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8"/>
            <a:ext cx="8596064" cy="47393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zachován í správné funkce a dlouhé životnosti je nutné dodržovat údržbu </a:t>
            </a:r>
            <a:r>
              <a:rPr lang="cs-CZ" sz="2400" u="sng" dirty="0" smtClean="0"/>
              <a:t>předepsanou výrobcem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Příklad předepsané údržby zapalování Š-120:</a:t>
            </a:r>
          </a:p>
          <a:p>
            <a:pPr marL="0" indent="0">
              <a:buNone/>
            </a:pPr>
            <a:r>
              <a:rPr lang="cs-CZ" sz="2400" dirty="0" smtClean="0"/>
              <a:t>každých 5 000 km: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kontrola vzdálenosti elektrod zapalovacích svíček</a:t>
            </a:r>
          </a:p>
          <a:p>
            <a:pPr marL="0" indent="0">
              <a:buNone/>
            </a:pPr>
            <a:r>
              <a:rPr lang="cs-CZ" sz="2400" dirty="0"/>
              <a:t>každých </a:t>
            </a:r>
            <a:r>
              <a:rPr lang="cs-CZ" sz="2400" dirty="0" smtClean="0"/>
              <a:t>10 </a:t>
            </a:r>
            <a:r>
              <a:rPr lang="cs-CZ" sz="2400" dirty="0"/>
              <a:t>000 km: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seřídit přerušovač, předstih a namazat rozdělovač</a:t>
            </a:r>
          </a:p>
          <a:p>
            <a:pPr marL="0" indent="0">
              <a:buNone/>
            </a:pPr>
            <a:r>
              <a:rPr lang="cs-CZ" sz="2400" dirty="0"/>
              <a:t>každých </a:t>
            </a:r>
            <a:r>
              <a:rPr lang="cs-CZ" sz="2400" dirty="0" smtClean="0"/>
              <a:t>20 </a:t>
            </a:r>
            <a:r>
              <a:rPr lang="cs-CZ" sz="2400" dirty="0"/>
              <a:t>000 km: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výměna zapalovacích svíček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Klasické zapalování  - údržba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812088" cy="518720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zapalovacích </a:t>
            </a:r>
            <a:r>
              <a:rPr lang="cs-CZ" sz="2400" dirty="0" smtClean="0"/>
              <a:t>svíčky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kontrola </a:t>
            </a:r>
            <a:r>
              <a:rPr lang="cs-CZ" sz="2400" dirty="0"/>
              <a:t>vzdálenosti </a:t>
            </a:r>
            <a:r>
              <a:rPr lang="cs-CZ" sz="2400" dirty="0" smtClean="0"/>
              <a:t>elektrod, nastavení na 0,6 až 0,8 mm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očištění ocelovým kartáčem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vizuální kontrola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rozdělovač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vyčistit od mastnoty, uhlíkového prachu a vlhkosti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namazat olejem plst klouzající po vačce, kolik stačí nasát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čep pohyblivého kontaktu zvlhčit max. jednou kapkou oleje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odstředivý regulátor namazat otvorem v desce přerušovače asi pěti kapkami oleje (přebytečný vyteče)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seřízení – viz další prezentace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582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Klasické zapalování  </a:t>
            </a:r>
            <a:r>
              <a:rPr lang="cs-CZ" dirty="0" smtClean="0"/>
              <a:t>- závady a 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U každé části zapalování může vzniknout závada.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u="sng" dirty="0" smtClean="0"/>
              <a:t>Indukční cívka</a:t>
            </a:r>
            <a:r>
              <a:rPr lang="cs-CZ" sz="2400" b="1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Závady vinutí – přerušení, zkrat, mezi závitový zkrat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Příklad zkoušení (postupovat dle výrobce):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Měření odporu primárního </a:t>
            </a:r>
            <a:r>
              <a:rPr lang="cs-CZ" sz="2400" dirty="0" smtClean="0"/>
              <a:t>vinutí - odpor vinutí mezi svorkami </a:t>
            </a:r>
            <a:r>
              <a:rPr lang="cs-CZ" sz="2400" dirty="0"/>
              <a:t>15 a 1 zapalovací </a:t>
            </a:r>
            <a:r>
              <a:rPr lang="cs-CZ" sz="2400" dirty="0" smtClean="0"/>
              <a:t>cívky má být 0,5 – 2 </a:t>
            </a:r>
            <a:r>
              <a:rPr lang="el-GR" sz="2400" dirty="0" smtClean="0"/>
              <a:t>Ω</a:t>
            </a:r>
            <a:r>
              <a:rPr lang="cs-CZ" sz="24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Měření odporu sekundárního </a:t>
            </a:r>
            <a:r>
              <a:rPr lang="cs-CZ" sz="2400" dirty="0" smtClean="0"/>
              <a:t>vinutí - odpor vinutí </a:t>
            </a:r>
            <a:r>
              <a:rPr lang="cs-CZ" sz="2400" dirty="0"/>
              <a:t>mezi svorkami </a:t>
            </a:r>
            <a:r>
              <a:rPr lang="cs-CZ" sz="2400" dirty="0" smtClean="0"/>
              <a:t>1 </a:t>
            </a:r>
            <a:r>
              <a:rPr lang="cs-CZ" sz="2400" dirty="0"/>
              <a:t>a </a:t>
            </a:r>
            <a:r>
              <a:rPr lang="cs-CZ" sz="2400" dirty="0" smtClean="0"/>
              <a:t>4 </a:t>
            </a:r>
            <a:r>
              <a:rPr lang="cs-CZ" sz="2400" dirty="0"/>
              <a:t>zapalovací cívky má být </a:t>
            </a:r>
            <a:r>
              <a:rPr lang="cs-CZ" sz="2400" dirty="0" smtClean="0"/>
              <a:t>8 </a:t>
            </a:r>
            <a:r>
              <a:rPr lang="cs-CZ" sz="2400" dirty="0"/>
              <a:t>– </a:t>
            </a:r>
            <a:r>
              <a:rPr lang="cs-CZ" sz="2400" dirty="0" smtClean="0"/>
              <a:t>19 </a:t>
            </a:r>
            <a:r>
              <a:rPr lang="el-GR" sz="2400" dirty="0" smtClean="0"/>
              <a:t>Ω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Oprava – výměna za novou</a:t>
            </a: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498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Klasické zapalování  - závady a opravy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268760"/>
            <a:ext cx="8686800" cy="54726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b="1" u="sng" dirty="0" smtClean="0"/>
              <a:t>Přerušovač</a:t>
            </a: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Závada kontaktů </a:t>
            </a:r>
            <a:r>
              <a:rPr lang="cs-CZ" sz="2400" dirty="0"/>
              <a:t>–</a:t>
            </a:r>
            <a:r>
              <a:rPr lang="cs-CZ" sz="2400" dirty="0" smtClean="0"/>
              <a:t> opálené, zanesené, přechodový odpor.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dirty="0"/>
              <a:t>z</a:t>
            </a:r>
            <a:r>
              <a:rPr lang="cs-CZ" sz="2400" dirty="0" smtClean="0"/>
              <a:t>kouška – měření úbytku napětí při zátěži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dirty="0"/>
              <a:t>o</a:t>
            </a:r>
            <a:r>
              <a:rPr lang="cs-CZ" sz="2400" dirty="0" smtClean="0"/>
              <a:t>prava – očištění, příp. výměna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dirty="0" smtClean="0"/>
              <a:t>Mechanické opotřebení – izolační </a:t>
            </a:r>
            <a:r>
              <a:rPr lang="cs-CZ" sz="2400" dirty="0" err="1" smtClean="0"/>
              <a:t>nadzvedák</a:t>
            </a:r>
            <a:r>
              <a:rPr lang="cs-CZ" sz="2400" dirty="0" smtClean="0"/>
              <a:t>, vačka, vůle hřídele v ložiscích. Zjistí se vizuální kontrolou, zkouškou vůle.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dirty="0"/>
              <a:t>o</a:t>
            </a:r>
            <a:r>
              <a:rPr lang="cs-CZ" sz="2400" dirty="0" smtClean="0"/>
              <a:t>prava – výměna vadných dílů, příp. celého rozdělovače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b="1" u="sng" dirty="0" smtClean="0"/>
              <a:t>Kondenzátor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1. proražený </a:t>
            </a:r>
            <a:r>
              <a:rPr lang="cs-CZ" sz="2400" dirty="0"/>
              <a:t>–</a:t>
            </a:r>
            <a:r>
              <a:rPr lang="cs-CZ" sz="2400" dirty="0" smtClean="0"/>
              <a:t> propouští proud, zapalování zcela bez funkce</a:t>
            </a:r>
          </a:p>
          <a:p>
            <a:pPr marL="360000" indent="0">
              <a:spcBef>
                <a:spcPts val="0"/>
              </a:spcBef>
              <a:buNone/>
            </a:pPr>
            <a:r>
              <a:rPr lang="cs-CZ" sz="2400" dirty="0" smtClean="0"/>
              <a:t>zkouška – měření izolačního odporu, musí mít min. 200kOhm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2. špatná kapacita – způsobuje opalování kontaktů</a:t>
            </a:r>
          </a:p>
          <a:p>
            <a:pPr marL="360000" indent="0">
              <a:spcBef>
                <a:spcPts val="0"/>
              </a:spcBef>
              <a:buNone/>
            </a:pPr>
            <a:r>
              <a:rPr lang="cs-CZ" sz="2400" dirty="0" smtClean="0"/>
              <a:t>zkouška – měření kapacity (obtížné) </a:t>
            </a:r>
            <a:r>
              <a:rPr lang="cs-CZ" sz="2400" dirty="0"/>
              <a:t>má být 0.23 až 0.32 </a:t>
            </a:r>
            <a:r>
              <a:rPr lang="cs-CZ" sz="2400" dirty="0" err="1"/>
              <a:t>uF</a:t>
            </a:r>
            <a:endParaRPr lang="cs-CZ" sz="2400" dirty="0" smtClean="0"/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dirty="0" smtClean="0"/>
              <a:t>oprava – výměna 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endParaRPr lang="cs-CZ" sz="2400" dirty="0"/>
          </a:p>
          <a:p>
            <a:pPr marL="0" indent="0">
              <a:buFont typeface="Wingdings 2"/>
              <a:buNone/>
            </a:pPr>
            <a:endParaRPr lang="cs-CZ" sz="2400" dirty="0" smtClean="0"/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1858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Klasické zapalování  - závady a opravy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268760"/>
            <a:ext cx="8686800" cy="54726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b="1" u="sng" dirty="0" smtClean="0"/>
              <a:t>Víko rozdělovače</a:t>
            </a:r>
          </a:p>
          <a:p>
            <a:pPr marL="0" indent="0" defTabSz="255588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závady 	1. nedoléhá uhlík – opotřebení, špatná pružina</a:t>
            </a:r>
          </a:p>
          <a:p>
            <a:pPr marL="0" indent="0" defTabSz="255588">
              <a:spcBef>
                <a:spcPts val="0"/>
              </a:spcBef>
              <a:buFont typeface="Wingdings 2"/>
              <a:buNone/>
            </a:pPr>
            <a:r>
              <a:rPr lang="cs-CZ" sz="2200" dirty="0"/>
              <a:t>	</a:t>
            </a:r>
            <a:r>
              <a:rPr lang="cs-CZ" sz="2200" dirty="0" smtClean="0"/>
              <a:t>			2. vlhkost, nečistoty – způsobuje plíživé proudy</a:t>
            </a:r>
          </a:p>
          <a:p>
            <a:pPr marL="0" indent="0" defTabSz="255588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oprava – dle závady vyčištění, vysušení nebo výměna</a:t>
            </a:r>
          </a:p>
          <a:p>
            <a:pPr marL="0" indent="0">
              <a:spcBef>
                <a:spcPts val="0"/>
              </a:spcBef>
              <a:buFont typeface="Wingdings 2"/>
              <a:buNone/>
            </a:pPr>
            <a:endParaRPr lang="cs-CZ" sz="2200" dirty="0"/>
          </a:p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Raménko rozdělovače (palec)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závady	1. mechanické – otáčí se </a:t>
            </a:r>
            <a:r>
              <a:rPr lang="cs-CZ" sz="2200" dirty="0"/>
              <a:t>n</a:t>
            </a:r>
            <a:r>
              <a:rPr lang="cs-CZ" sz="2200" dirty="0" smtClean="0"/>
              <a:t>a vačce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/>
              <a:t>	</a:t>
            </a:r>
            <a:r>
              <a:rPr lang="cs-CZ" sz="2200" dirty="0" smtClean="0"/>
              <a:t>		2. elektrické – vadný odrušovací odpor – zkouška dle výrobce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oprava – výměna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endParaRPr lang="cs-CZ" sz="2200" dirty="0" smtClean="0"/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b="1" u="sng" dirty="0" smtClean="0"/>
              <a:t>VN kabely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závady – přerušení, velký odrušovací odpor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zkouška – měření odporu – dle výrobce (dílenská příručka)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oprava - výměna</a:t>
            </a:r>
            <a:endParaRPr lang="cs-CZ" sz="2200" dirty="0"/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8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Klasické zapalování  - závady a opravy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268760"/>
            <a:ext cx="8686800" cy="54726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400" b="1" u="sng" dirty="0" smtClean="0"/>
              <a:t>Svíčky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Zkoušení	- měřením 	– měříme přerušení středové elektrody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 smtClean="0"/>
              <a:t>				- zkouškou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r>
              <a:rPr lang="cs-CZ" sz="2200" dirty="0"/>
              <a:t>	</a:t>
            </a:r>
            <a:r>
              <a:rPr lang="cs-CZ" sz="2200" dirty="0" smtClean="0"/>
              <a:t>			- vizuálně 	– z vzhledu lze rozpoznat závadu svíčky, špatně 									zvolenou svíčku nebo i jinou vadu motoru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endParaRPr lang="cs-CZ" sz="2200" dirty="0" smtClean="0"/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endParaRPr lang="cs-CZ" sz="2200" dirty="0" smtClean="0"/>
          </a:p>
          <a:p>
            <a:pPr marL="4320000" indent="0" defTabSz="339725">
              <a:spcBef>
                <a:spcPts val="0"/>
              </a:spcBef>
              <a:buNone/>
            </a:pPr>
            <a:r>
              <a:rPr lang="cs-CZ" sz="2200" b="1" dirty="0" smtClean="0"/>
              <a:t>Normální spalování</a:t>
            </a:r>
          </a:p>
          <a:p>
            <a:pPr marL="4662900"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bílo – šedé zbarvení</a:t>
            </a:r>
          </a:p>
          <a:p>
            <a:pPr marL="4662900"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tenká vrstva zbytku spálených aditiv</a:t>
            </a:r>
          </a:p>
          <a:p>
            <a:pPr marL="0" indent="0" defTabSz="339725">
              <a:spcBef>
                <a:spcPts val="0"/>
              </a:spcBef>
              <a:buFont typeface="Wingdings 2"/>
              <a:buNone/>
            </a:pPr>
            <a:endParaRPr lang="cs-CZ" sz="22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63032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429000"/>
            <a:ext cx="33718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732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Klasické zapalování  - závady a opravy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94920" y="1268760"/>
            <a:ext cx="4343400" cy="54726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Usazeniny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špatná kvalita paliva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velká spotřeba oleje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spalování chladící kapaliny</a:t>
            </a:r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/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/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/>
          </a:p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Rozlomený izolátor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může poškodit motor</a:t>
            </a:r>
          </a:p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možné příčiny: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nesprávný utahovací moment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poškození svíčky např. pádem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41237" y="63477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 , 3.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87" y="1499462"/>
            <a:ext cx="3371850" cy="25336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87" y="4183481"/>
            <a:ext cx="33718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90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Klasické zapalování  - závady a opravy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94920" y="1268760"/>
            <a:ext cx="4343400" cy="54726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Roztavení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spečené elektrody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hrozí i roztavení pístu</a:t>
            </a:r>
          </a:p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možné příčiny: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špatná volba svíčky (teplá)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chybná funkce motoru</a:t>
            </a:r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 defTabSz="339725">
              <a:spcBef>
                <a:spcPts val="0"/>
              </a:spcBef>
              <a:buNone/>
            </a:pPr>
            <a:endParaRPr lang="cs-CZ" sz="2200" dirty="0"/>
          </a:p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Silné znečištění sazemi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černé zbarvení</a:t>
            </a:r>
          </a:p>
          <a:p>
            <a:pPr marL="0" indent="0" defTabSz="339725">
              <a:spcBef>
                <a:spcPts val="0"/>
              </a:spcBef>
              <a:buNone/>
            </a:pPr>
            <a:r>
              <a:rPr lang="cs-CZ" sz="2200" dirty="0" smtClean="0"/>
              <a:t>možné příčiny: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špatná volba svíčky (studená)</a:t>
            </a:r>
          </a:p>
          <a:p>
            <a:pPr defTabSz="339725">
              <a:spcBef>
                <a:spcPts val="0"/>
              </a:spcBef>
              <a:buFont typeface="Wingdings" pitchFamily="2" charset="2"/>
              <a:buChar char="Ø"/>
            </a:pPr>
            <a:r>
              <a:rPr lang="cs-CZ" sz="2200" dirty="0" smtClean="0"/>
              <a:t>krátké trasy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41237" y="63477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4. , 5.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87" y="1508628"/>
            <a:ext cx="3371850" cy="25336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87" y="4183481"/>
            <a:ext cx="33718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374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a kým je stanovena údržba zapalování?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úkony se dělají při údržbě zapalování?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závady mívá indukční cívka, jak se zjišťují a odstraňují?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Jaké závady mívá </a:t>
            </a:r>
            <a:r>
              <a:rPr lang="cs-CZ" sz="2400" dirty="0" smtClean="0"/>
              <a:t>přerušovač, jak </a:t>
            </a:r>
            <a:r>
              <a:rPr lang="cs-CZ" sz="2400" dirty="0"/>
              <a:t>se </a:t>
            </a:r>
            <a:r>
              <a:rPr lang="cs-CZ" sz="2400" dirty="0" smtClean="0"/>
              <a:t>zjišťují a odstraňují?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Jaké závady mívá </a:t>
            </a:r>
            <a:r>
              <a:rPr lang="cs-CZ" sz="2400" dirty="0" smtClean="0"/>
              <a:t>kondenzátor, jak </a:t>
            </a:r>
            <a:r>
              <a:rPr lang="cs-CZ" sz="2400" dirty="0"/>
              <a:t>se zjišťují a odstraňují?</a:t>
            </a:r>
            <a:endParaRPr lang="cs-CZ" sz="24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Jaké závady mívá </a:t>
            </a:r>
            <a:r>
              <a:rPr lang="cs-CZ" sz="2400" dirty="0" smtClean="0"/>
              <a:t>rozdělovač VN, </a:t>
            </a:r>
            <a:r>
              <a:rPr lang="cs-CZ" sz="2400" dirty="0"/>
              <a:t>jak se zjišťují a odstraňují</a:t>
            </a:r>
            <a:r>
              <a:rPr lang="cs-CZ" sz="2400" dirty="0" smtClean="0"/>
              <a:t>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Jaké závady mívá </a:t>
            </a:r>
            <a:r>
              <a:rPr lang="cs-CZ" sz="2400" dirty="0" smtClean="0"/>
              <a:t>kabel VN, </a:t>
            </a:r>
            <a:r>
              <a:rPr lang="cs-CZ" sz="2400" dirty="0"/>
              <a:t>jak se zjišťují a odstraňují</a:t>
            </a:r>
            <a:r>
              <a:rPr lang="cs-CZ" sz="2400" dirty="0" smtClean="0"/>
              <a:t>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Jaké závady mívá </a:t>
            </a:r>
            <a:r>
              <a:rPr lang="cs-CZ" sz="2400" dirty="0" smtClean="0"/>
              <a:t>svíčka, </a:t>
            </a:r>
            <a:r>
              <a:rPr lang="cs-CZ" sz="2400" dirty="0"/>
              <a:t>jak se zjišťují a odstraňují?</a:t>
            </a:r>
          </a:p>
        </p:txBody>
      </p:sp>
    </p:spTree>
    <p:extLst>
      <p:ext uri="{BB962C8B-B14F-4D97-AF65-F5344CB8AC3E}">
        <p14:creationId xmlns:p14="http://schemas.microsoft.com/office/powerpoint/2010/main" val="189486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NGK-obrázky poškození</a:t>
            </a:r>
            <a:r>
              <a:rPr lang="cs-CZ" sz="1600" dirty="0"/>
              <a:t> [online]. [cit. 16.6.2013]. Dostupný na WWW: http://</a:t>
            </a:r>
            <a:r>
              <a:rPr lang="cs-CZ" sz="1600" dirty="0" smtClean="0"/>
              <a:t>www.ngk.de/uploads/tx_templavoila/zuendkerze_normales_aussehen_10.jpg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NGK-obrázky poškození</a:t>
            </a:r>
            <a:r>
              <a:rPr lang="cs-CZ" sz="1600" dirty="0"/>
              <a:t> [online]. [cit. 16.6.2013]. Dostupný na WWW: http://</a:t>
            </a:r>
            <a:r>
              <a:rPr lang="cs-CZ" sz="1600" dirty="0" smtClean="0"/>
              <a:t>www.ngk.de/uploads/tx_templavoila/zuendkerze_schadensbild_ablagerung_11.jpg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NGK-obrázky poškození</a:t>
            </a:r>
            <a:r>
              <a:rPr lang="cs-CZ" sz="1600" dirty="0"/>
              <a:t> [online]. [cit. 16.6.2013]. Dostupný na WWW: http://</a:t>
            </a:r>
            <a:r>
              <a:rPr lang="cs-CZ" sz="1600" dirty="0" smtClean="0"/>
              <a:t>www.ngk.de/uploads/tx_templavoila/zuendkerze_schadensbild_isolatorbruch_10.jpg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NGK-obrázky poškození</a:t>
            </a:r>
            <a:r>
              <a:rPr lang="cs-CZ" sz="1600" dirty="0"/>
              <a:t> [online]. [cit. 16.6.2013]. Dostupný na WWW: http://</a:t>
            </a:r>
            <a:r>
              <a:rPr lang="cs-CZ" sz="1600" dirty="0" smtClean="0"/>
              <a:t>www.ngk.de/uploads/tx_templavoila/zuendkerze_schadensbild_verschmelzung_10.jpg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NGK-obrázky poškození</a:t>
            </a:r>
            <a:r>
              <a:rPr lang="cs-CZ" sz="1600" dirty="0"/>
              <a:t> [online]. [cit. 16.6.2013]. </a:t>
            </a:r>
            <a:r>
              <a:rPr lang="cs-CZ" sz="1600"/>
              <a:t>Dostupný na WWW: http://</a:t>
            </a:r>
            <a:r>
              <a:rPr lang="cs-CZ" sz="1600" smtClean="0"/>
              <a:t>www.ngk.de/uploads/tx_templavoila/zuendkerze_schadensbild_verrussung_10.jpg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2233</TotalTime>
  <Words>799</Words>
  <Application>Microsoft Office PowerPoint</Application>
  <PresentationFormat>Předvádění na obrazovce (4:3)</PresentationFormat>
  <Paragraphs>146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Cesta</vt:lpstr>
      <vt:lpstr>1_Cesta</vt:lpstr>
      <vt:lpstr>Prezentace aplikace PowerPoint</vt:lpstr>
      <vt:lpstr>ANOTACE</vt:lpstr>
      <vt:lpstr>Klasické zapalování  - údržba</vt:lpstr>
      <vt:lpstr>Klasické zapalování  - údržba</vt:lpstr>
      <vt:lpstr>Klasické zapalování  - závady a opravy</vt:lpstr>
      <vt:lpstr>Klasické zapalování  - závady a opravy</vt:lpstr>
      <vt:lpstr>Klasické zapalování  - závady a opravy</vt:lpstr>
      <vt:lpstr>Klasické zapalování  - závady a opravy</vt:lpstr>
      <vt:lpstr>Klasické zapalování  - závady a opravy</vt:lpstr>
      <vt:lpstr>Klasické zapalování  - závady a opravy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145</cp:revision>
  <dcterms:created xsi:type="dcterms:W3CDTF">2013-03-31T09:50:13Z</dcterms:created>
  <dcterms:modified xsi:type="dcterms:W3CDTF">2013-06-25T06:33:27Z</dcterms:modified>
</cp:coreProperties>
</file>