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  <p:sldMasterId id="2147484548" r:id="rId2"/>
  </p:sldMasterIdLst>
  <p:notesMasterIdLst>
    <p:notesMasterId r:id="rId10"/>
  </p:notesMasterIdLst>
  <p:sldIdLst>
    <p:sldId id="258" r:id="rId3"/>
    <p:sldId id="259" r:id="rId4"/>
    <p:sldId id="266" r:id="rId5"/>
    <p:sldId id="267" r:id="rId6"/>
    <p:sldId id="268" r:id="rId7"/>
    <p:sldId id="269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947" autoAdjust="0"/>
    <p:restoredTop sz="91623" autoAdjust="0"/>
  </p:normalViewPr>
  <p:slideViewPr>
    <p:cSldViewPr>
      <p:cViewPr varScale="1">
        <p:scale>
          <a:sx n="75" d="100"/>
          <a:sy n="75" d="100"/>
        </p:scale>
        <p:origin x="-129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7" d="100"/>
          <a:sy n="57" d="100"/>
        </p:scale>
        <p:origin x="-2814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86C959-6700-4E30-AB2E-C5CE113D2041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94C76E-2AB1-416B-8B89-5BCAED405C2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06294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94C76E-2AB1-416B-8B89-5BCAED405C21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31839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Ø"/>
              <a:defRPr/>
            </a:lvl1pPr>
            <a:lvl2pPr marL="742950" indent="-285750">
              <a:buFont typeface="Arial" pitchFamily="34" charset="0"/>
              <a:buChar char="•"/>
              <a:defRPr/>
            </a:lvl2pPr>
            <a:lvl3pPr marL="1143000" indent="-228600">
              <a:buFont typeface="Arial" pitchFamily="34" charset="0"/>
              <a:buChar char="•"/>
              <a:defRPr/>
            </a:lvl3pPr>
            <a:lvl4pPr marL="1600200" indent="-228600">
              <a:buFont typeface="Arial" pitchFamily="34" charset="0"/>
              <a:buChar char="•"/>
              <a:defRPr/>
            </a:lvl4pPr>
            <a:lvl5pPr marL="2057400" indent="-228600">
              <a:buFont typeface="Arial" pitchFamily="34" charset="0"/>
              <a:buChar char="•"/>
              <a:defRPr/>
            </a:lvl5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06FBD6-3420-4B3D-A5A9-D9E7F66129F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3BC09F-69A4-499B-9584-51460F4667A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5A531-5003-426C-99A3-9E4800BF5149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7C4C2-53B3-43F1-9F77-FD51DF76D2F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E4B5A3-201B-43E7-B103-E6D91FB8790B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72CB9-F90B-4CDA-A41D-30CAA3EE29D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30B-5097-4B6C-BB5C-41163D97160D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E8B24-4AE1-425D-9E83-B82143A7BD2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1F238-2997-440D-B546-D298CB8E20A5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F238E-94E9-482E-A7CC-3DB0146EEA7A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687B6-47E8-4964-9CC6-7115D43BFBF7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49" r:id="rId1"/>
    <p:sldLayoutId id="2147484550" r:id="rId2"/>
    <p:sldLayoutId id="2147484551" r:id="rId3"/>
    <p:sldLayoutId id="2147484552" r:id="rId4"/>
    <p:sldLayoutId id="2147484553" r:id="rId5"/>
    <p:sldLayoutId id="2147484554" r:id="rId6"/>
    <p:sldLayoutId id="2147484555" r:id="rId7"/>
    <p:sldLayoutId id="2147484556" r:id="rId8"/>
    <p:sldLayoutId id="2147484557" r:id="rId9"/>
    <p:sldLayoutId id="2147484558" r:id="rId10"/>
    <p:sldLayoutId id="214748455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sz="2400" dirty="0">
              <a:solidFill>
                <a:srgbClr val="FFFFFF"/>
              </a:solidFill>
            </a:endParaRPr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7077463"/>
              </p:ext>
            </p:extLst>
          </p:nvPr>
        </p:nvGraphicFramePr>
        <p:xfrm>
          <a:off x="468313" y="1516011"/>
          <a:ext cx="8348662" cy="4004387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36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Seřízení zapalování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821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Zapalování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leden 2013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kern="0" dirty="0">
                <a:solidFill>
                  <a:sysClr val="windowText" lastClr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0463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87680" cy="4525963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Záměrem této sady výukových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materiálů je poskytnout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žákům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informace o zdrojích elektrické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energie používaných v motorových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vozidlech,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jejich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principech, konstrukci, provozu, údržbě a závadách a opravách.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Jednotlivé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Elektronika. 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seřízení </a:t>
            </a:r>
            <a:r>
              <a:rPr lang="cs-CZ" sz="280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klasického zapalování.</a:t>
            </a:r>
            <a:r>
              <a:rPr lang="cs-CZ" sz="2800" u="sng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 </a:t>
            </a:r>
            <a:endParaRPr lang="cs-CZ" sz="2800" u="sng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13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Klasické zapalování  - seřízení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95536" y="1484784"/>
            <a:ext cx="8596064" cy="45953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Předpokladem je správná funkce všech dílů zapalování.</a:t>
            </a:r>
          </a:p>
          <a:p>
            <a:pPr marL="0" indent="0">
              <a:buNone/>
            </a:pPr>
            <a:r>
              <a:rPr lang="cs-CZ" sz="2000" dirty="0" smtClean="0"/>
              <a:t>Postup seřízení: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Základní </a:t>
            </a:r>
            <a:r>
              <a:rPr lang="cs-CZ" sz="2000" dirty="0"/>
              <a:t>předstih je předstih nastavený na stojícím motoru</a:t>
            </a:r>
            <a:r>
              <a:rPr lang="cs-CZ" sz="20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Dále </a:t>
            </a:r>
            <a:r>
              <a:rPr lang="cs-CZ" sz="2000" dirty="0"/>
              <a:t>je tento předstih za běhu motoru zvyšován odstředivou </a:t>
            </a:r>
            <a:r>
              <a:rPr lang="cs-CZ" sz="2000" dirty="0" smtClean="0"/>
              <a:t>regulací </a:t>
            </a:r>
            <a:r>
              <a:rPr lang="cs-CZ" sz="2000" dirty="0"/>
              <a:t>a podtlakovou </a:t>
            </a:r>
            <a:r>
              <a:rPr lang="cs-CZ" sz="2000" dirty="0" smtClean="0"/>
              <a:t>regulací.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Kontrola podtlakové </a:t>
            </a:r>
            <a:r>
              <a:rPr lang="cs-CZ" sz="2000" dirty="0" smtClean="0"/>
              <a:t>regulace:  vakuovou pumpou vysajeme vzduch z hadičky podtlakové membrány </a:t>
            </a:r>
            <a:r>
              <a:rPr lang="cs-CZ" sz="2000" dirty="0"/>
              <a:t>a vnitřek rozdělovače by se měl lehce natočit</a:t>
            </a:r>
            <a:r>
              <a:rPr lang="cs-CZ" sz="20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err="1" smtClean="0"/>
              <a:t>Odtrh</a:t>
            </a:r>
            <a:r>
              <a:rPr lang="cs-CZ" sz="2000" dirty="0" smtClean="0"/>
              <a:t> - maximální </a:t>
            </a:r>
            <a:r>
              <a:rPr lang="cs-CZ" sz="2000" dirty="0"/>
              <a:t>vzdálenost mezi kladívky </a:t>
            </a:r>
            <a:r>
              <a:rPr lang="cs-CZ" sz="2000" dirty="0" smtClean="0"/>
              <a:t>rozdělovače, měří se spárovými měrkami, vzdálenost dle výrobce, (pro Š-120 je 0,35-0,45 mm).</a:t>
            </a:r>
          </a:p>
          <a:p>
            <a:pPr marL="342900" lvl="1" indent="-342900">
              <a:buFont typeface="Wingdings" pitchFamily="2" charset="2"/>
              <a:buChar char="Ø"/>
            </a:pPr>
            <a:r>
              <a:rPr lang="cs-CZ" sz="2000" dirty="0" smtClean="0"/>
              <a:t>Pootáčíme </a:t>
            </a:r>
            <a:r>
              <a:rPr lang="cs-CZ" sz="2000" dirty="0"/>
              <a:t>klikovým hřídelem až je ryska předepsané hodnoty předstihu proti rysce horní úvrati na krytu</a:t>
            </a:r>
          </a:p>
          <a:p>
            <a:pPr>
              <a:buFont typeface="Wingdings" pitchFamily="2" charset="2"/>
              <a:buChar char="Ø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95554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Klasické zapalování  - seřízení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700808"/>
            <a:ext cx="8686800" cy="4379317"/>
          </a:xfrm>
        </p:spPr>
        <p:txBody>
          <a:bodyPr>
            <a:normAutofit/>
          </a:bodyPr>
          <a:lstStyle/>
          <a:p>
            <a:pPr marL="342900" lvl="1" indent="-342900"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000" dirty="0"/>
              <a:t>na svorku přerušovače připojíme zkoušečku tak, aby bylo možné sledovat spojení a rozpojení kontaktů</a:t>
            </a:r>
          </a:p>
          <a:p>
            <a:pPr marL="342900" lvl="1" indent="-342900"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000" dirty="0"/>
              <a:t>uvolníme rozdělovač v držáku</a:t>
            </a:r>
          </a:p>
          <a:p>
            <a:pPr marL="342900" lvl="1" indent="-342900"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000" dirty="0"/>
              <a:t>rozdělovačem otočíme ve směru otáčení a potom pomalu vracíme zpět až do sepnutí kontaktů</a:t>
            </a:r>
          </a:p>
          <a:p>
            <a:pPr marL="342900" lvl="1" indent="-342900"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000" dirty="0"/>
              <a:t>v této poloze utáhneme držák </a:t>
            </a:r>
            <a:r>
              <a:rPr lang="cs-CZ" sz="2000" dirty="0" smtClean="0"/>
              <a:t>rozdělovače</a:t>
            </a:r>
          </a:p>
          <a:p>
            <a:pPr marL="342900" lvl="1" indent="-342900"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000" dirty="0" smtClean="0"/>
              <a:t>namontujeme víčko, VN kabely, odpojíme zkoušečku a zkontrolujeme zapojení zapalování</a:t>
            </a:r>
          </a:p>
          <a:p>
            <a:pPr marL="342900" lvl="1" indent="-342900"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000" dirty="0" smtClean="0"/>
              <a:t>nastartujeme motor</a:t>
            </a:r>
          </a:p>
          <a:p>
            <a:pPr marL="342900" lvl="1" indent="-342900"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000" dirty="0" smtClean="0"/>
              <a:t>přesné seřízení se provádí pomocí stroboskopu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57225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Stroboskop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4627240" cy="452596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je zařízení, které snímá napětí na kabelu VN prvního válce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v okamžiku zapálení se na okamžik rozsvítí lampa stroboskopu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blikajícím světlem svítíme na rysku řemenice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ze stupnice přečteme přesnou hodnotu předstihu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přesné seřízení předstihu provedeme opět natočením rozdělovače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916832"/>
            <a:ext cx="3703500" cy="417734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932040" y="6097124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720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Jak se kontroluje podtlaková regulace?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Jak se seřizuje </a:t>
            </a:r>
            <a:r>
              <a:rPr lang="cs-CZ" sz="2400" dirty="0" err="1" smtClean="0"/>
              <a:t>odtrh</a:t>
            </a:r>
            <a:r>
              <a:rPr lang="cs-CZ" sz="2400" dirty="0" smtClean="0"/>
              <a:t>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Jak seřídíme okamžik zapálení?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Jak uděláme </a:t>
            </a:r>
            <a:r>
              <a:rPr lang="cs-CZ" sz="2400" smtClean="0"/>
              <a:t>přesné </a:t>
            </a:r>
            <a:r>
              <a:rPr lang="cs-CZ" sz="2400" dirty="0" err="1"/>
              <a:t>s</a:t>
            </a:r>
            <a:r>
              <a:rPr lang="cs-CZ" sz="2400" smtClean="0"/>
              <a:t>eřízení </a:t>
            </a:r>
            <a:r>
              <a:rPr lang="cs-CZ" sz="2400" dirty="0" smtClean="0"/>
              <a:t>předstihu zapalování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Popište celý postup seřízení zapalování.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52037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Ing. ZDENĚK, Jan; Ing. ŽDÁNSKÝ</a:t>
            </a:r>
            <a:r>
              <a:rPr lang="cs-CZ" sz="1600" dirty="0"/>
              <a:t>, Bronislav; </a:t>
            </a:r>
            <a:r>
              <a:rPr lang="cs-CZ" sz="1600" dirty="0" smtClean="0"/>
              <a:t>Ing. KUBÁT</a:t>
            </a:r>
            <a:r>
              <a:rPr lang="cs-CZ" sz="1600" dirty="0"/>
              <a:t>, Jindřich. </a:t>
            </a:r>
            <a:r>
              <a:rPr lang="cs-CZ" sz="1600" i="1" dirty="0"/>
              <a:t>Elektronika </a:t>
            </a:r>
            <a:r>
              <a:rPr lang="cs-CZ" sz="1600" i="1" dirty="0" smtClean="0"/>
              <a:t>motorových vozidel I.</a:t>
            </a:r>
            <a:r>
              <a:rPr lang="cs-CZ" sz="1600" dirty="0"/>
              <a:t> </a:t>
            </a:r>
            <a:r>
              <a:rPr lang="cs-CZ" sz="1600" dirty="0" smtClean="0"/>
              <a:t>Brno</a:t>
            </a:r>
            <a:r>
              <a:rPr lang="cs-CZ" sz="1600" dirty="0"/>
              <a:t>: Avid, spol. s r.o., </a:t>
            </a:r>
            <a:r>
              <a:rPr lang="cs-CZ" sz="1600" dirty="0" smtClean="0"/>
              <a:t>2009, </a:t>
            </a:r>
            <a:r>
              <a:rPr lang="cs-CZ" sz="1600" dirty="0"/>
              <a:t>ISBN </a:t>
            </a:r>
            <a:r>
              <a:rPr lang="cs-CZ" sz="1600" dirty="0" smtClean="0"/>
              <a:t>978-80-87143-13-1.</a:t>
            </a:r>
          </a:p>
          <a:p>
            <a:pPr marL="0" lvl="0" indent="0">
              <a:buClr>
                <a:srgbClr val="6F89F7"/>
              </a:buClr>
              <a:buNone/>
            </a:pPr>
            <a:endParaRPr lang="cs-CZ" sz="1200" dirty="0" smtClean="0"/>
          </a:p>
          <a:p>
            <a:pPr marL="0" lvl="0" indent="0">
              <a:buClr>
                <a:srgbClr val="6F89F7"/>
              </a:buClr>
              <a:buNone/>
            </a:pPr>
            <a:endParaRPr lang="cs-CZ" sz="1200" dirty="0" smtClean="0"/>
          </a:p>
          <a:p>
            <a:pPr marL="0" lvl="0" indent="0">
              <a:buClr>
                <a:srgbClr val="6F89F7"/>
              </a:buClr>
              <a:buNone/>
            </a:pPr>
            <a:r>
              <a:rPr lang="cs-CZ" dirty="0" smtClean="0">
                <a:solidFill>
                  <a:srgbClr val="000000"/>
                </a:solidFill>
              </a:rPr>
              <a:t>Seznam obrázků:</a:t>
            </a:r>
            <a:endParaRPr lang="cs-CZ" dirty="0">
              <a:solidFill>
                <a:srgbClr val="000000"/>
              </a:solidFill>
            </a:endParaRP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/>
              <a:t>Časovací stroboskop</a:t>
            </a:r>
            <a:r>
              <a:rPr lang="cs-CZ" sz="1600" dirty="0"/>
              <a:t> [online]. [cit. 3.6.2013]. Dostupný na WWW: http://</a:t>
            </a:r>
            <a:r>
              <a:rPr lang="cs-CZ" sz="1600" dirty="0" smtClean="0"/>
              <a:t>www.anglia-trading.cz/images/pics/dr/dr52616.jpg</a:t>
            </a:r>
          </a:p>
        </p:txBody>
      </p:sp>
    </p:spTree>
    <p:extLst>
      <p:ext uri="{BB962C8B-B14F-4D97-AF65-F5344CB8AC3E}">
        <p14:creationId xmlns:p14="http://schemas.microsoft.com/office/powerpoint/2010/main" val="250953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2052</TotalTime>
  <Words>442</Words>
  <Application>Microsoft Office PowerPoint</Application>
  <PresentationFormat>Předvádění na obrazovce (4:3)</PresentationFormat>
  <Paragraphs>57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Cesta</vt:lpstr>
      <vt:lpstr>1_Cesta</vt:lpstr>
      <vt:lpstr>Prezentace aplikace PowerPoint</vt:lpstr>
      <vt:lpstr>ANOTACE</vt:lpstr>
      <vt:lpstr>Klasické zapalování  - seřízení</vt:lpstr>
      <vt:lpstr>Klasické zapalování  - seřízení</vt:lpstr>
      <vt:lpstr>Stroboskop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133</cp:revision>
  <dcterms:created xsi:type="dcterms:W3CDTF">2013-03-31T09:50:13Z</dcterms:created>
  <dcterms:modified xsi:type="dcterms:W3CDTF">2013-06-25T06:41:21Z</dcterms:modified>
</cp:coreProperties>
</file>