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524" r:id="rId1"/>
    <p:sldMasterId id="2147484548" r:id="rId2"/>
  </p:sldMasterIdLst>
  <p:notesMasterIdLst>
    <p:notesMasterId r:id="rId13"/>
  </p:notesMasterIdLst>
  <p:sldIdLst>
    <p:sldId id="258" r:id="rId3"/>
    <p:sldId id="259" r:id="rId4"/>
    <p:sldId id="266" r:id="rId5"/>
    <p:sldId id="267" r:id="rId6"/>
    <p:sldId id="268" r:id="rId7"/>
    <p:sldId id="269" r:id="rId8"/>
    <p:sldId id="270" r:id="rId9"/>
    <p:sldId id="271" r:id="rId10"/>
    <p:sldId id="272" r:id="rId11"/>
    <p:sldId id="262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3947" autoAdjust="0"/>
    <p:restoredTop sz="91623" autoAdjust="0"/>
  </p:normalViewPr>
  <p:slideViewPr>
    <p:cSldViewPr>
      <p:cViewPr varScale="1">
        <p:scale>
          <a:sx n="75" d="100"/>
          <a:sy n="75" d="100"/>
        </p:scale>
        <p:origin x="-129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7" d="100"/>
          <a:sy n="57" d="100"/>
        </p:scale>
        <p:origin x="-2814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986C959-6700-4E30-AB2E-C5CE113D2041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794C76E-2AB1-416B-8B89-5BCAED405C21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06294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94C76E-2AB1-416B-8B89-5BCAED405C21}" type="slidenum">
              <a:rPr lang="cs-CZ" smtClean="0"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31839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342900" indent="-342900">
              <a:buFont typeface="Wingdings" pitchFamily="2" charset="2"/>
              <a:buChar char="Ø"/>
              <a:defRPr/>
            </a:lvl1pPr>
            <a:lvl2pPr marL="742950" indent="-285750">
              <a:buFont typeface="Arial" pitchFamily="34" charset="0"/>
              <a:buChar char="•"/>
              <a:defRPr/>
            </a:lvl2pPr>
            <a:lvl3pPr marL="1143000" indent="-228600">
              <a:buFont typeface="Arial" pitchFamily="34" charset="0"/>
              <a:buChar char="•"/>
              <a:defRPr/>
            </a:lvl3pPr>
            <a:lvl4pPr marL="1600200" indent="-228600">
              <a:buFont typeface="Arial" pitchFamily="34" charset="0"/>
              <a:buChar char="•"/>
              <a:defRPr/>
            </a:lvl4pPr>
            <a:lvl5pPr marL="2057400" indent="-228600">
              <a:buFont typeface="Arial" pitchFamily="34" charset="0"/>
              <a:buChar char="•"/>
              <a:defRPr/>
            </a:lvl5pPr>
          </a:lstStyle>
          <a:p>
            <a:pPr lvl="0" eaLnBrk="1" latinLnBrk="0" hangingPunct="1"/>
            <a:r>
              <a:rPr lang="cs-CZ" dirty="0" smtClean="0"/>
              <a:t>Kliknutím lze upravit styly předlohy textu.</a:t>
            </a:r>
          </a:p>
          <a:p>
            <a:pPr lvl="1" eaLnBrk="1" latinLnBrk="0" hangingPunct="1"/>
            <a:r>
              <a:rPr lang="cs-CZ" dirty="0" smtClean="0"/>
              <a:t>Druhá úroveň</a:t>
            </a:r>
          </a:p>
          <a:p>
            <a:pPr lvl="2" eaLnBrk="1" latinLnBrk="0" hangingPunct="1"/>
            <a:r>
              <a:rPr lang="cs-CZ" dirty="0" smtClean="0"/>
              <a:t>Třetí úroveň</a:t>
            </a:r>
          </a:p>
          <a:p>
            <a:pPr lvl="3" eaLnBrk="1" latinLnBrk="0" hangingPunct="1"/>
            <a:r>
              <a:rPr lang="cs-CZ" dirty="0" smtClean="0"/>
              <a:t>Čtvrtá úroveň</a:t>
            </a:r>
          </a:p>
          <a:p>
            <a:pPr lvl="4" eaLnBrk="1" latinLnBrk="0" hangingPunct="1"/>
            <a:r>
              <a:rPr lang="cs-CZ" dirty="0" smtClean="0"/>
              <a:t>Pátá úroveň</a:t>
            </a:r>
            <a:endParaRPr kumimoji="0" lang="en-US" dirty="0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906FBD6-3420-4B3D-A5A9-D9E7F66129F0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93BC09F-69A4-499B-9584-51460F4667A1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15A531-5003-426C-99A3-9E4800BF5149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37C4C2-53B3-43F1-9F77-FD51DF76D2F1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9E4B5A3-201B-43E7-B103-E6D91FB8790B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72CB9-F90B-4CDA-A41D-30CAA3EE29D1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B9A30B-5097-4B6C-BB5C-41163D97160D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E8B24-4AE1-425D-9E83-B82143A7BD20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B1F238-2997-440D-B546-D298CB8E20A5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F238E-94E9-482E-A7CC-3DB0146EEA7A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6687B6-47E8-4964-9CC6-7115D43BFBF7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525" r:id="rId1"/>
    <p:sldLayoutId id="2147484526" r:id="rId2"/>
    <p:sldLayoutId id="2147484527" r:id="rId3"/>
    <p:sldLayoutId id="2147484528" r:id="rId4"/>
    <p:sldLayoutId id="2147484529" r:id="rId5"/>
    <p:sldLayoutId id="2147484530" r:id="rId6"/>
    <p:sldLayoutId id="2147484531" r:id="rId7"/>
    <p:sldLayoutId id="2147484532" r:id="rId8"/>
    <p:sldLayoutId id="2147484533" r:id="rId9"/>
    <p:sldLayoutId id="2147484534" r:id="rId10"/>
    <p:sldLayoutId id="214748453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549" r:id="rId1"/>
    <p:sldLayoutId id="2147484550" r:id="rId2"/>
    <p:sldLayoutId id="2147484551" r:id="rId3"/>
    <p:sldLayoutId id="2147484552" r:id="rId4"/>
    <p:sldLayoutId id="2147484553" r:id="rId5"/>
    <p:sldLayoutId id="2147484554" r:id="rId6"/>
    <p:sldLayoutId id="2147484555" r:id="rId7"/>
    <p:sldLayoutId id="2147484556" r:id="rId8"/>
    <p:sldLayoutId id="2147484557" r:id="rId9"/>
    <p:sldLayoutId id="2147484558" r:id="rId10"/>
    <p:sldLayoutId id="2147484559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0" y="0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cs-CZ" sz="2400" dirty="0">
              <a:solidFill>
                <a:srgbClr val="FFFFFF"/>
              </a:solidFill>
            </a:endParaRPr>
          </a:p>
        </p:txBody>
      </p:sp>
      <p:pic>
        <p:nvPicPr>
          <p:cNvPr id="5" name="Picture 30" descr="logolinkI_ba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544" y="125412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7" name="Group 30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791814971"/>
              </p:ext>
            </p:extLst>
          </p:nvPr>
        </p:nvGraphicFramePr>
        <p:xfrm>
          <a:off x="468313" y="1516011"/>
          <a:ext cx="8348662" cy="4004387"/>
        </p:xfrm>
        <a:graphic>
          <a:graphicData uri="http://schemas.openxmlformats.org/drawingml/2006/table">
            <a:tbl>
              <a:tblPr/>
              <a:tblGrid>
                <a:gridCol w="2855607"/>
                <a:gridCol w="5493055"/>
              </a:tblGrid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 Uherský Brod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Ing. Jan Weiser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93669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 (DUMu):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Snímače teploty, tlaku a výfukových plynů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78216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Tematická oblast: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Zapalování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2.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leden 2013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9" name="Text Box 43"/>
          <p:cNvSpPr txBox="1">
            <a:spLocks noChangeArrowheads="1"/>
          </p:cNvSpPr>
          <p:nvPr/>
        </p:nvSpPr>
        <p:spPr bwMode="auto">
          <a:xfrm>
            <a:off x="468313" y="5877272"/>
            <a:ext cx="8348662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defRPr/>
            </a:pPr>
            <a:r>
              <a:rPr lang="cs-CZ" i="1" kern="0" dirty="0">
                <a:solidFill>
                  <a:sysClr val="windowText" lastClr="000000"/>
                </a:solidFill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</p:spTree>
    <p:extLst>
      <p:ext uri="{BB962C8B-B14F-4D97-AF65-F5344CB8AC3E}">
        <p14:creationId xmlns:p14="http://schemas.microsoft.com/office/powerpoint/2010/main" val="204632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ANOTACE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587680" cy="4525963"/>
          </a:xfrm>
        </p:spPr>
        <p:txBody>
          <a:bodyPr>
            <a:normAutofit/>
          </a:bodyPr>
          <a:lstStyle/>
          <a:p>
            <a:pPr algn="just">
              <a:lnSpc>
                <a:spcPct val="90000"/>
              </a:lnSpc>
            </a:pP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Záměrem této sady výukových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materiálů je poskytnout 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žákům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informace o zdrojích elektrické 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energie používaných v motorových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vozidlech, 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jejich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principech, konstrukci, provozu, údržbě a závadách a opravách.</a:t>
            </a:r>
            <a:endParaRPr lang="cs-CZ" sz="2800" dirty="0">
              <a:solidFill>
                <a:schemeClr val="tx1"/>
              </a:solidFill>
              <a:latin typeface="Calibri" pitchFamily="34" charset="0"/>
              <a:cs typeface="Arial" charset="0"/>
            </a:endParaRPr>
          </a:p>
          <a:p>
            <a:pPr algn="just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Jednotlivé 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DUMy (prezentace) v této sadě popíší postupně tematické oblasti, které jsou probírány v předmětu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Elektronika. </a:t>
            </a:r>
            <a:endParaRPr lang="cs-CZ" sz="2800" dirty="0">
              <a:solidFill>
                <a:schemeClr val="tx1"/>
              </a:solidFill>
              <a:latin typeface="Calibri" pitchFamily="34" charset="0"/>
              <a:cs typeface="Arial" charset="0"/>
            </a:endParaRPr>
          </a:p>
          <a:p>
            <a:pPr algn="just">
              <a:lnSpc>
                <a:spcPct val="90000"/>
              </a:lnSpc>
            </a:pP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Konkrétně tato prezentace je zaměřena na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snímače teploty, tlaku a zbytkového kyslíku ve výfukových plynech.</a:t>
            </a:r>
            <a:r>
              <a:rPr lang="cs-CZ" sz="2800" u="sng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 </a:t>
            </a:r>
            <a:endParaRPr lang="cs-CZ" sz="2800" u="sng" dirty="0">
              <a:solidFill>
                <a:schemeClr val="tx1"/>
              </a:solidFill>
              <a:latin typeface="Calibri" pitchFamily="34" charset="0"/>
              <a:cs typeface="Arial" charset="0"/>
            </a:endParaRPr>
          </a:p>
          <a:p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9139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Snímače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395536" y="1340768"/>
            <a:ext cx="8280920" cy="4176464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  <a:buFont typeface="Wingdings" pitchFamily="2" charset="2"/>
              <a:buChar char="Ø"/>
            </a:pPr>
            <a:r>
              <a:rPr lang="cs-CZ" sz="2400" dirty="0" smtClean="0"/>
              <a:t>snímače jsou „smyslové orgány“ auta</a:t>
            </a:r>
          </a:p>
          <a:p>
            <a:pPr>
              <a:spcBef>
                <a:spcPts val="0"/>
              </a:spcBef>
              <a:buFont typeface="Wingdings" pitchFamily="2" charset="2"/>
              <a:buChar char="Ø"/>
            </a:pPr>
            <a:r>
              <a:rPr lang="cs-CZ" sz="2400" dirty="0" smtClean="0"/>
              <a:t>měří provozní stavy motoru a předávají je řídící jednotce</a:t>
            </a:r>
          </a:p>
          <a:p>
            <a:pPr>
              <a:spcBef>
                <a:spcPts val="0"/>
              </a:spcBef>
              <a:buFont typeface="Wingdings" pitchFamily="2" charset="2"/>
              <a:buChar char="Ø"/>
            </a:pPr>
            <a:r>
              <a:rPr lang="cs-CZ" sz="2400" dirty="0" smtClean="0"/>
              <a:t>pozn.: už známe snímače otáček</a:t>
            </a:r>
          </a:p>
          <a:p>
            <a:pPr>
              <a:spcBef>
                <a:spcPts val="0"/>
              </a:spcBef>
              <a:buFont typeface="Wingdings" pitchFamily="2" charset="2"/>
              <a:buChar char="Ø"/>
            </a:pPr>
            <a:r>
              <a:rPr lang="cs-CZ" sz="2400" dirty="0" smtClean="0"/>
              <a:t>další typy zapalování využívají více snímačů</a:t>
            </a:r>
          </a:p>
          <a:p>
            <a:pPr marL="0" indent="0">
              <a:spcBef>
                <a:spcPts val="0"/>
              </a:spcBef>
              <a:buNone/>
            </a:pPr>
            <a:endParaRPr lang="cs-CZ" sz="800" dirty="0"/>
          </a:p>
          <a:p>
            <a:pPr marL="0" indent="0">
              <a:spcBef>
                <a:spcPts val="0"/>
              </a:spcBef>
              <a:buNone/>
            </a:pPr>
            <a:r>
              <a:rPr lang="cs-CZ" sz="2800" b="1" dirty="0" smtClean="0"/>
              <a:t>Snímač teploty</a:t>
            </a:r>
          </a:p>
          <a:p>
            <a:pPr>
              <a:spcBef>
                <a:spcPts val="0"/>
              </a:spcBef>
              <a:buFont typeface="Wingdings" pitchFamily="2" charset="2"/>
              <a:buChar char="Ø"/>
            </a:pPr>
            <a:r>
              <a:rPr lang="cs-CZ" sz="2400" dirty="0" smtClean="0"/>
              <a:t>měří teplotu chladící kapaliny</a:t>
            </a:r>
          </a:p>
          <a:p>
            <a:pPr>
              <a:spcBef>
                <a:spcPts val="0"/>
              </a:spcBef>
              <a:buFont typeface="Wingdings" pitchFamily="2" charset="2"/>
              <a:buChar char="Ø"/>
            </a:pPr>
            <a:r>
              <a:rPr lang="cs-CZ" sz="2400" dirty="0" smtClean="0"/>
              <a:t>umístěny většinou v tělese termostatu</a:t>
            </a:r>
          </a:p>
          <a:p>
            <a:pPr>
              <a:spcBef>
                <a:spcPts val="0"/>
              </a:spcBef>
              <a:buFont typeface="Wingdings" pitchFamily="2" charset="2"/>
              <a:buChar char="Ø"/>
            </a:pPr>
            <a:r>
              <a:rPr lang="cs-CZ" sz="2400" dirty="0" smtClean="0"/>
              <a:t>mění odpor v závislosti na teplotě</a:t>
            </a:r>
          </a:p>
          <a:p>
            <a:pPr>
              <a:spcBef>
                <a:spcPts val="0"/>
              </a:spcBef>
              <a:buFont typeface="Wingdings" pitchFamily="2" charset="2"/>
              <a:buChar char="Ø"/>
            </a:pPr>
            <a:r>
              <a:rPr lang="cs-CZ" sz="2400" dirty="0" smtClean="0"/>
              <a:t>s rostoucí teplotou klesá jejich odpor = NTC snímače</a:t>
            </a:r>
          </a:p>
          <a:p>
            <a:pPr marL="0" indent="0">
              <a:spcBef>
                <a:spcPts val="0"/>
              </a:spcBef>
              <a:buNone/>
            </a:pPr>
            <a:endParaRPr lang="cs-CZ" sz="2400" dirty="0" smtClean="0"/>
          </a:p>
          <a:p>
            <a:pPr marL="0" indent="0">
              <a:spcBef>
                <a:spcPts val="0"/>
              </a:spcBef>
              <a:buNone/>
            </a:pPr>
            <a:endParaRPr lang="cs-CZ" sz="2400" dirty="0" smtClean="0"/>
          </a:p>
          <a:p>
            <a:pPr marL="0" indent="0">
              <a:spcBef>
                <a:spcPts val="0"/>
              </a:spcBef>
              <a:buNone/>
            </a:pP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732240" y="6134412"/>
            <a:ext cx="9721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3794387" y="4185087"/>
            <a:ext cx="1600001" cy="33571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5554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Snímače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395536" y="1340768"/>
            <a:ext cx="8280920" cy="4176464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Ukázka dílenské příručky – závislost odporu na teplotě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6477461"/>
            <a:ext cx="9721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2.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905461"/>
            <a:ext cx="8096250" cy="457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6012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Snímače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395536" y="1340768"/>
            <a:ext cx="7128792" cy="1872208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Snímač tlaku sacího potrubí</a:t>
            </a:r>
          </a:p>
          <a:p>
            <a:pPr>
              <a:spcBef>
                <a:spcPts val="0"/>
              </a:spcBef>
              <a:buFont typeface="Wingdings" pitchFamily="2" charset="2"/>
              <a:buChar char="Ø"/>
            </a:pPr>
            <a:r>
              <a:rPr lang="cs-CZ" sz="2400" dirty="0" smtClean="0"/>
              <a:t>tlak je převeden na průhyb membrány</a:t>
            </a:r>
          </a:p>
          <a:p>
            <a:pPr>
              <a:spcBef>
                <a:spcPts val="0"/>
              </a:spcBef>
              <a:buFont typeface="Wingdings" pitchFamily="2" charset="2"/>
              <a:buChar char="Ø"/>
            </a:pPr>
            <a:r>
              <a:rPr lang="cs-CZ" sz="2400" dirty="0" smtClean="0"/>
              <a:t>rezistor na membráně mění velikost odporu</a:t>
            </a:r>
          </a:p>
          <a:p>
            <a:pPr>
              <a:spcBef>
                <a:spcPts val="0"/>
              </a:spcBef>
              <a:buFont typeface="Wingdings" pitchFamily="2" charset="2"/>
              <a:buChar char="Ø"/>
            </a:pPr>
            <a:r>
              <a:rPr lang="cs-CZ" sz="2400" dirty="0" smtClean="0"/>
              <a:t>z odporu řídící jednotka vypočítá tlak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6477461"/>
            <a:ext cx="9721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3.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7097" y="3082296"/>
            <a:ext cx="2443277" cy="3599078"/>
          </a:xfrm>
          <a:prstGeom prst="rect">
            <a:avLst/>
          </a:prstGeom>
        </p:spPr>
      </p:pic>
      <p:sp>
        <p:nvSpPr>
          <p:cNvPr id="7" name="Zástupný symbol pro obsah 7"/>
          <p:cNvSpPr txBox="1">
            <a:spLocks/>
          </p:cNvSpPr>
          <p:nvPr/>
        </p:nvSpPr>
        <p:spPr>
          <a:xfrm>
            <a:off x="4283968" y="3717032"/>
            <a:ext cx="3564396" cy="2448272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spcBef>
                <a:spcPts val="0"/>
              </a:spcBef>
              <a:buFont typeface="+mj-lt"/>
              <a:buAutoNum type="arabicPeriod"/>
            </a:pPr>
            <a:r>
              <a:rPr lang="cs-CZ" sz="2400" dirty="0" smtClean="0"/>
              <a:t>pin konektoru</a:t>
            </a:r>
          </a:p>
          <a:p>
            <a:pPr marL="457200" indent="-457200">
              <a:spcBef>
                <a:spcPts val="0"/>
              </a:spcBef>
              <a:buFont typeface="+mj-lt"/>
              <a:buAutoNum type="arabicPeriod"/>
            </a:pPr>
            <a:r>
              <a:rPr lang="cs-CZ" sz="2400" dirty="0" smtClean="0"/>
              <a:t>elektrický obvod</a:t>
            </a:r>
          </a:p>
          <a:p>
            <a:pPr marL="457200" indent="-457200">
              <a:spcBef>
                <a:spcPts val="0"/>
              </a:spcBef>
              <a:buFont typeface="+mj-lt"/>
              <a:buAutoNum type="arabicPeriod"/>
            </a:pPr>
            <a:r>
              <a:rPr lang="cs-CZ" sz="2400" dirty="0" smtClean="0"/>
              <a:t>membrána</a:t>
            </a:r>
          </a:p>
          <a:p>
            <a:pPr marL="457200" indent="-457200">
              <a:spcBef>
                <a:spcPts val="0"/>
              </a:spcBef>
              <a:buFont typeface="+mj-lt"/>
              <a:buAutoNum type="arabicPeriod"/>
            </a:pPr>
            <a:r>
              <a:rPr lang="cs-CZ" sz="2400" dirty="0" smtClean="0"/>
              <a:t>tlaková přípojka</a:t>
            </a:r>
          </a:p>
          <a:p>
            <a:pPr marL="457200" indent="-457200">
              <a:spcBef>
                <a:spcPts val="0"/>
              </a:spcBef>
              <a:buFont typeface="+mj-lt"/>
              <a:buAutoNum type="arabicPeriod"/>
            </a:pPr>
            <a:r>
              <a:rPr lang="cs-CZ" sz="2400" dirty="0" smtClean="0"/>
              <a:t>upevňovací závit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517510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Snímače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395536" y="1340768"/>
            <a:ext cx="8208912" cy="1872208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Snímač tlaku a teploty nasávaného vzduchu</a:t>
            </a:r>
          </a:p>
          <a:p>
            <a:pPr>
              <a:spcBef>
                <a:spcPts val="0"/>
              </a:spcBef>
              <a:buFont typeface="Wingdings" pitchFamily="2" charset="2"/>
              <a:buChar char="Ø"/>
            </a:pPr>
            <a:r>
              <a:rPr lang="cs-CZ" sz="2400" dirty="0" smtClean="0"/>
              <a:t>v jednom díle jsou integrovány dva snímače</a:t>
            </a:r>
          </a:p>
          <a:p>
            <a:pPr>
              <a:spcBef>
                <a:spcPts val="0"/>
              </a:spcBef>
              <a:buFont typeface="Wingdings" pitchFamily="2" charset="2"/>
              <a:buChar char="Ø"/>
            </a:pPr>
            <a:r>
              <a:rPr lang="cs-CZ" sz="2400" dirty="0" smtClean="0"/>
              <a:t>z naměřených údajů ŘJ odvodí objem vzduchu nasávaného motorem</a:t>
            </a:r>
          </a:p>
          <a:p>
            <a:pPr marL="0" indent="0">
              <a:spcBef>
                <a:spcPts val="0"/>
              </a:spcBef>
              <a:buNone/>
            </a:pP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6477461"/>
            <a:ext cx="9721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4.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3768" y="2574571"/>
            <a:ext cx="4286250" cy="4286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48903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Snímače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395536" y="1340767"/>
            <a:ext cx="4392488" cy="5136693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Snímač kyslíku výfukových plynů = lambda sonda</a:t>
            </a:r>
          </a:p>
          <a:p>
            <a:pPr>
              <a:spcBef>
                <a:spcPts val="0"/>
              </a:spcBef>
              <a:buFont typeface="Wingdings" pitchFamily="2" charset="2"/>
              <a:buChar char="Ø"/>
            </a:pPr>
            <a:r>
              <a:rPr lang="cs-CZ" sz="2400" dirty="0"/>
              <a:t>měří koncentraci kyslíku ve výfukové </a:t>
            </a:r>
            <a:r>
              <a:rPr lang="cs-CZ" sz="2400" dirty="0" smtClean="0"/>
              <a:t>potrubí</a:t>
            </a:r>
          </a:p>
          <a:p>
            <a:pPr>
              <a:spcBef>
                <a:spcPts val="0"/>
              </a:spcBef>
              <a:buFont typeface="Wingdings" pitchFamily="2" charset="2"/>
              <a:buChar char="Ø"/>
            </a:pPr>
            <a:r>
              <a:rPr lang="cs-CZ" sz="2400" dirty="0"/>
              <a:t>pracuje na principu </a:t>
            </a:r>
            <a:r>
              <a:rPr lang="cs-CZ" sz="2400" dirty="0" smtClean="0"/>
              <a:t>galvanického článku</a:t>
            </a:r>
          </a:p>
          <a:p>
            <a:pPr>
              <a:spcBef>
                <a:spcPts val="0"/>
              </a:spcBef>
              <a:buFont typeface="Wingdings" pitchFamily="2" charset="2"/>
              <a:buChar char="Ø"/>
            </a:pPr>
            <a:r>
              <a:rPr lang="cs-CZ" sz="2400" dirty="0" smtClean="0"/>
              <a:t>podle obsahu kyslíku na elektrodách vzniká el. napětí</a:t>
            </a:r>
          </a:p>
          <a:p>
            <a:pPr>
              <a:spcBef>
                <a:spcPts val="0"/>
              </a:spcBef>
              <a:buFont typeface="Wingdings" pitchFamily="2" charset="2"/>
              <a:buChar char="Ø"/>
            </a:pPr>
            <a:r>
              <a:rPr lang="cs-CZ" sz="2400" dirty="0" smtClean="0"/>
              <a:t>podle napěťového signálu ŘJ reguluje složení směsi</a:t>
            </a:r>
          </a:p>
          <a:p>
            <a:pPr>
              <a:spcBef>
                <a:spcPts val="0"/>
              </a:spcBef>
              <a:buFont typeface="Wingdings" pitchFamily="2" charset="2"/>
              <a:buChar char="Ø"/>
            </a:pPr>
            <a:r>
              <a:rPr lang="cs-CZ" sz="2400" dirty="0" smtClean="0"/>
              <a:t>sonda je za provozu ohřívána na teplotu min. 350 °C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6477461"/>
            <a:ext cx="9721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5.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2204864"/>
            <a:ext cx="4257675" cy="39076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2526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Snímače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988840"/>
            <a:ext cx="8686800" cy="4091285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Poznámka:</a:t>
            </a:r>
          </a:p>
          <a:p>
            <a:pPr marL="0" indent="0" algn="just">
              <a:buNone/>
            </a:pPr>
            <a:r>
              <a:rPr lang="cs-CZ" sz="2400" dirty="0" smtClean="0"/>
              <a:t>Informace o snímačích v této prezentaci jsou příliš stručné. Jsou zde pro pochopení principu elektronického zapalování.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9065966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cs-CZ" sz="2400" dirty="0" smtClean="0"/>
              <a:t>Co je to snímač?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cs-CZ" sz="2400" dirty="0" smtClean="0"/>
              <a:t>Co víte o snímači teploty?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cs-CZ" sz="2400" dirty="0" smtClean="0"/>
              <a:t>Co znamená zkratka NTC?</a:t>
            </a:r>
            <a:endParaRPr lang="cs-CZ" sz="2400" dirty="0" smtClean="0"/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cs-CZ" sz="2400" dirty="0" smtClean="0"/>
              <a:t>Jak lze zkontrolovat snímač teploty?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cs-CZ" sz="2400" dirty="0" smtClean="0"/>
              <a:t>Jak pracuje snímač tlaku sání?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cs-CZ" sz="2400" dirty="0" smtClean="0"/>
              <a:t>Jaká je funkce snímače nasávaného vzduchu?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cs-CZ" sz="2400" dirty="0" smtClean="0"/>
              <a:t>Jaký je princip lambda sondy?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759281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11519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600" dirty="0"/>
              <a:t>GSCHEIDLE, Rolf a kol. </a:t>
            </a:r>
            <a:r>
              <a:rPr lang="cs-CZ" sz="1600" i="1" dirty="0"/>
              <a:t>Příručka pro automechanika</a:t>
            </a:r>
            <a:r>
              <a:rPr lang="cs-CZ" sz="1600" dirty="0"/>
              <a:t>. Praha: Sobotáles CZ, 2007, ISBN 978-80-86706-17-7</a:t>
            </a:r>
            <a:r>
              <a:rPr lang="cs-CZ" sz="1600" dirty="0" smtClean="0"/>
              <a:t>.</a:t>
            </a:r>
          </a:p>
          <a:p>
            <a:pPr marL="0" indent="0">
              <a:buNone/>
            </a:pPr>
            <a:r>
              <a:rPr lang="cs-CZ" sz="1600" dirty="0" smtClean="0"/>
              <a:t>Ing. ZDENĚK, Jan; Ing. ŽDÁNSKÝ</a:t>
            </a:r>
            <a:r>
              <a:rPr lang="cs-CZ" sz="1600" dirty="0"/>
              <a:t>, Bronislav; </a:t>
            </a:r>
            <a:r>
              <a:rPr lang="cs-CZ" sz="1600" dirty="0" smtClean="0"/>
              <a:t>Ing. KUBÁT</a:t>
            </a:r>
            <a:r>
              <a:rPr lang="cs-CZ" sz="1600" dirty="0"/>
              <a:t>, Jindřich. </a:t>
            </a:r>
            <a:r>
              <a:rPr lang="cs-CZ" sz="1600" i="1" dirty="0"/>
              <a:t>Elektronika </a:t>
            </a:r>
            <a:r>
              <a:rPr lang="cs-CZ" sz="1600" i="1" dirty="0" smtClean="0"/>
              <a:t>motorových vozidel I.</a:t>
            </a:r>
            <a:r>
              <a:rPr lang="cs-CZ" sz="1600" dirty="0"/>
              <a:t> </a:t>
            </a:r>
            <a:r>
              <a:rPr lang="cs-CZ" sz="1600" dirty="0" smtClean="0"/>
              <a:t>Brno</a:t>
            </a:r>
            <a:r>
              <a:rPr lang="cs-CZ" sz="1600" dirty="0"/>
              <a:t>: Avid, spol. s r.o., </a:t>
            </a:r>
            <a:r>
              <a:rPr lang="cs-CZ" sz="1600" dirty="0" smtClean="0"/>
              <a:t>2009, </a:t>
            </a:r>
            <a:r>
              <a:rPr lang="cs-CZ" sz="1600" dirty="0"/>
              <a:t>ISBN </a:t>
            </a:r>
            <a:r>
              <a:rPr lang="cs-CZ" sz="1600" dirty="0" smtClean="0"/>
              <a:t>978-80-87143-13-1.</a:t>
            </a:r>
          </a:p>
          <a:p>
            <a:pPr marL="0" lvl="0" indent="0">
              <a:buClr>
                <a:srgbClr val="6F89F7"/>
              </a:buClr>
              <a:buNone/>
            </a:pPr>
            <a:r>
              <a:rPr lang="cs-CZ" dirty="0" smtClean="0">
                <a:solidFill>
                  <a:srgbClr val="000000"/>
                </a:solidFill>
              </a:rPr>
              <a:t>Seznam obrázků:</a:t>
            </a:r>
          </a:p>
          <a:p>
            <a:pPr>
              <a:buClr>
                <a:srgbClr val="6F89F7"/>
              </a:buClr>
              <a:buFont typeface="Wingdings" pitchFamily="2" charset="2"/>
              <a:buAutoNum type="arabicPeriod"/>
            </a:pPr>
            <a:r>
              <a:rPr lang="pt-BR" sz="1600" dirty="0"/>
              <a:t>AUTOR NEUVEDEN. </a:t>
            </a:r>
            <a:r>
              <a:rPr lang="cs-CZ" sz="1600" i="1" dirty="0" smtClean="0"/>
              <a:t>čidlo teploty vody</a:t>
            </a:r>
            <a:r>
              <a:rPr lang="pt-BR" sz="1600" dirty="0" smtClean="0"/>
              <a:t> </a:t>
            </a:r>
            <a:r>
              <a:rPr lang="pt-BR" sz="1600" dirty="0"/>
              <a:t>[online]. [cit. 23.6.2013]. Dostupný na WWW: http://</a:t>
            </a:r>
            <a:r>
              <a:rPr lang="pt-BR" sz="1600" dirty="0" smtClean="0"/>
              <a:t>www.levne-autodily-skoda.cz/domain/levne-autodily-skoda/files/059-919-501.jpg</a:t>
            </a:r>
            <a:endParaRPr lang="cs-CZ" sz="1600" dirty="0" smtClean="0"/>
          </a:p>
          <a:p>
            <a:pPr>
              <a:buClr>
                <a:srgbClr val="6F89F7"/>
              </a:buClr>
              <a:buFont typeface="Wingdings" pitchFamily="2" charset="2"/>
              <a:buAutoNum type="arabicPeriod"/>
            </a:pPr>
            <a:r>
              <a:rPr lang="cs-CZ" sz="1600" dirty="0"/>
              <a:t>PRKA. </a:t>
            </a:r>
            <a:r>
              <a:rPr lang="cs-CZ" sz="1600" i="1" dirty="0" err="1"/>
              <a:t>Dieselpower</a:t>
            </a:r>
            <a:r>
              <a:rPr lang="cs-CZ" sz="1600" i="1" dirty="0"/>
              <a:t> </a:t>
            </a:r>
            <a:r>
              <a:rPr lang="cs-CZ" sz="1600" i="1" dirty="0" err="1"/>
              <a:t>forum</a:t>
            </a:r>
            <a:r>
              <a:rPr lang="cs-CZ" sz="1600" dirty="0"/>
              <a:t> [online]. [cit. 23.6.2013]. Dostupný na WWW: http://dieselpower.cz/forum/userpix/6803_idlo_teploty_graf__</a:t>
            </a:r>
            <a:r>
              <a:rPr lang="cs-CZ" sz="1600" dirty="0" smtClean="0"/>
              <a:t>pro_J_2.jpg</a:t>
            </a:r>
          </a:p>
          <a:p>
            <a:pPr>
              <a:buClr>
                <a:srgbClr val="6F89F7"/>
              </a:buClr>
              <a:buFont typeface="Wingdings" pitchFamily="2" charset="2"/>
              <a:buAutoNum type="arabicPeriod"/>
            </a:pPr>
            <a:r>
              <a:rPr lang="cs-CZ" sz="1600" dirty="0"/>
              <a:t>AUTOR NEUVEDEN. </a:t>
            </a:r>
            <a:r>
              <a:rPr lang="cs-CZ" sz="1600" i="1" dirty="0"/>
              <a:t>Přímé vstřikování</a:t>
            </a:r>
            <a:r>
              <a:rPr lang="cs-CZ" sz="1600" dirty="0"/>
              <a:t> [online]. [cit. 23.6.2013]. Dostupný na WWW: http://auto.amoskadan.cz/images/obrazy/snimac_%</a:t>
            </a:r>
            <a:r>
              <a:rPr lang="cs-CZ" sz="1600" dirty="0" smtClean="0"/>
              <a:t>20tlaku_paliva_a_graf.jpg</a:t>
            </a:r>
          </a:p>
          <a:p>
            <a:pPr>
              <a:buClr>
                <a:srgbClr val="6F89F7"/>
              </a:buClr>
              <a:buFont typeface="Wingdings" pitchFamily="2" charset="2"/>
              <a:buAutoNum type="arabicPeriod"/>
            </a:pPr>
            <a:r>
              <a:rPr lang="cs-CZ" sz="1600" dirty="0"/>
              <a:t>AUTOR NEUVEDEN. </a:t>
            </a:r>
            <a:r>
              <a:rPr lang="cs-CZ" sz="1600" i="1" dirty="0"/>
              <a:t>Senzor</a:t>
            </a:r>
            <a:r>
              <a:rPr lang="cs-CZ" sz="1600" dirty="0"/>
              <a:t> [online]. [cit. 23.6.2013]. Dostupný na WWW: http://</a:t>
            </a:r>
            <a:r>
              <a:rPr lang="cs-CZ" sz="1600" dirty="0" smtClean="0"/>
              <a:t>www.nahradni-auto-dily.eu/40-682-thickbox/senzor-tlaku-saciho-potrubi-bosch-281002399-skoda-octavia-i-19-tdi.jpg</a:t>
            </a:r>
          </a:p>
          <a:p>
            <a:pPr>
              <a:buClr>
                <a:srgbClr val="6F89F7"/>
              </a:buClr>
              <a:buFont typeface="Wingdings" pitchFamily="2" charset="2"/>
              <a:buAutoNum type="arabicPeriod"/>
            </a:pPr>
            <a:r>
              <a:rPr lang="cs-CZ" sz="1600" dirty="0"/>
              <a:t>AUTOR NEUVEDEN. </a:t>
            </a:r>
            <a:r>
              <a:rPr lang="cs-CZ" sz="1600" i="1" dirty="0"/>
              <a:t>NGK </a:t>
            </a:r>
            <a:r>
              <a:rPr lang="cs-CZ" sz="1600" i="1" dirty="0" err="1"/>
              <a:t>lambdasondy</a:t>
            </a:r>
            <a:r>
              <a:rPr lang="cs-CZ" sz="1600" dirty="0"/>
              <a:t> [online]. [cit. 23.6.2013]. Dostupný na WWW: http://www.ngk.de/uploads/tx_templavoila/ntk_arbeitsprinzip_zirkonia_1_pl.jpg</a:t>
            </a:r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val="25095354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Vlastní 1">
      <a:dk1>
        <a:sysClr val="windowText" lastClr="000000"/>
      </a:dk1>
      <a:lt1>
        <a:sysClr val="window" lastClr="FFFFFF"/>
      </a:lt1>
      <a:dk2>
        <a:srgbClr val="00000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2437</TotalTime>
  <Words>552</Words>
  <Application>Microsoft Office PowerPoint</Application>
  <PresentationFormat>Předvádění na obrazovce (4:3)</PresentationFormat>
  <Paragraphs>80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Cesta</vt:lpstr>
      <vt:lpstr>1_Cesta</vt:lpstr>
      <vt:lpstr>Prezentace aplikace PowerPoint</vt:lpstr>
      <vt:lpstr>ANOTACE</vt:lpstr>
      <vt:lpstr>Snímače</vt:lpstr>
      <vt:lpstr>Snímače</vt:lpstr>
      <vt:lpstr>Snímače</vt:lpstr>
      <vt:lpstr>Snímače</vt:lpstr>
      <vt:lpstr>Snímače</vt:lpstr>
      <vt:lpstr>Snímače</vt:lpstr>
      <vt:lpstr>kontrolní otázky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jw</dc:creator>
  <cp:lastModifiedBy>jw</cp:lastModifiedBy>
  <cp:revision>160</cp:revision>
  <dcterms:created xsi:type="dcterms:W3CDTF">2013-03-31T09:50:13Z</dcterms:created>
  <dcterms:modified xsi:type="dcterms:W3CDTF">2013-06-25T09:08:44Z</dcterms:modified>
</cp:coreProperties>
</file>