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  <p:sldMasterId id="2147484548" r:id="rId2"/>
  </p:sldMasterIdLst>
  <p:notesMasterIdLst>
    <p:notesMasterId r:id="rId14"/>
  </p:notesMasterIdLst>
  <p:sldIdLst>
    <p:sldId id="258" r:id="rId3"/>
    <p:sldId id="259" r:id="rId4"/>
    <p:sldId id="266" r:id="rId5"/>
    <p:sldId id="267" r:id="rId6"/>
    <p:sldId id="268" r:id="rId7"/>
    <p:sldId id="269" r:id="rId8"/>
    <p:sldId id="270" r:id="rId9"/>
    <p:sldId id="271" r:id="rId10"/>
    <p:sldId id="273" r:id="rId11"/>
    <p:sldId id="274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947" autoAdjust="0"/>
    <p:restoredTop sz="91623" autoAdjust="0"/>
  </p:normalViewPr>
  <p:slideViewPr>
    <p:cSldViewPr>
      <p:cViewPr varScale="1">
        <p:scale>
          <a:sx n="75" d="100"/>
          <a:sy n="75" d="100"/>
        </p:scale>
        <p:origin x="-129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7" d="100"/>
          <a:sy n="57" d="100"/>
        </p:scale>
        <p:origin x="-2814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86C959-6700-4E30-AB2E-C5CE113D2041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94C76E-2AB1-416B-8B89-5BCAED405C2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06294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94C76E-2AB1-416B-8B89-5BCAED405C21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31839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Ø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143000" indent="-228600">
              <a:buFont typeface="Arial" pitchFamily="34" charset="0"/>
              <a:buChar char="•"/>
              <a:defRPr/>
            </a:lvl3pPr>
            <a:lvl4pPr marL="1600200" indent="-228600">
              <a:buFont typeface="Arial" pitchFamily="34" charset="0"/>
              <a:buChar char="•"/>
              <a:defRPr/>
            </a:lvl4pPr>
            <a:lvl5pPr marL="2057400" indent="-228600">
              <a:buFont typeface="Arial" pitchFamily="34" charset="0"/>
              <a:buChar char="•"/>
              <a:defRPr/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06FBD6-3420-4B3D-A5A9-D9E7F66129F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BC09F-69A4-499B-9584-51460F4667A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5A531-5003-426C-99A3-9E4800BF5149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7C4C2-53B3-43F1-9F77-FD51DF76D2F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E4B5A3-201B-43E7-B103-E6D91FB8790B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72CB9-F90B-4CDA-A41D-30CAA3EE29D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30B-5097-4B6C-BB5C-41163D97160D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E8B24-4AE1-425D-9E83-B82143A7BD2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1F238-2997-440D-B546-D298CB8E20A5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F238E-94E9-482E-A7CC-3DB0146EEA7A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687B6-47E8-4964-9CC6-7115D43BFBF7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400" dirty="0">
              <a:solidFill>
                <a:srgbClr val="FFFFFF"/>
              </a:solidFill>
            </a:endParaRPr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41127719"/>
              </p:ext>
            </p:extLst>
          </p:nvPr>
        </p:nvGraphicFramePr>
        <p:xfrm>
          <a:off x="468313" y="1516011"/>
          <a:ext cx="8348662" cy="4004387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Diagnostika zapalování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Zapalování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leden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463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87680" cy="4525963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Záměrem této sady výukových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materiálů je poskytnout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žákům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informace o zdrojích elektrické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energie používaných v motorových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vozidlech,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jejich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principech, konstrukci, provozu, údržbě a závadách a opravách.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Jednotlivé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Elektronika. 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diagnostiku a vyhledávání závad zapalování.</a:t>
            </a:r>
            <a:r>
              <a:rPr lang="cs-CZ" sz="2800" u="sng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 </a:t>
            </a:r>
            <a:endParaRPr lang="cs-CZ" sz="2800" u="sng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1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diagnostika zapalování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424936" cy="518457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Diagnostika </a:t>
            </a:r>
            <a:r>
              <a:rPr lang="cs-CZ" sz="2400" dirty="0" smtClean="0"/>
              <a:t>znamená hledání příčiny nežádoucího stavu nebo závady.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Vybavení pro diagnostiku: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přístroj pro komunikaci s ŘJ = sériová diagnostika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err="1" smtClean="0"/>
              <a:t>multimetr</a:t>
            </a: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dílenská příručka, </a:t>
            </a:r>
            <a:r>
              <a:rPr lang="cs-CZ" sz="2400" dirty="0" err="1" smtClean="0"/>
              <a:t>autodata</a:t>
            </a: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elektrická schémata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osciloskop</a:t>
            </a:r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89555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diagnostika zapalování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484784"/>
            <a:ext cx="8424936" cy="525658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Funkce sériové diagnostiky: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čtení paměti závad, uložených v ŘJ</a:t>
            </a:r>
          </a:p>
          <a:p>
            <a:pPr lvl="1">
              <a:buFont typeface="Wingdings" pitchFamily="2" charset="2"/>
              <a:buChar char="Ø"/>
            </a:pPr>
            <a:r>
              <a:rPr lang="cs-CZ" sz="2000" dirty="0" smtClean="0"/>
              <a:t>závada v paměti zúží možné příčiny závad, urychlí hledání</a:t>
            </a:r>
          </a:p>
          <a:p>
            <a:pPr lvl="1">
              <a:buFont typeface="Wingdings" pitchFamily="2" charset="2"/>
              <a:buChar char="Ø"/>
            </a:pPr>
            <a:r>
              <a:rPr lang="cs-CZ" sz="2000" dirty="0" smtClean="0"/>
              <a:t>podle čísla závady najdeme další informace v tabulce závad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mazání paměti závad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blok naměřených hodnot</a:t>
            </a:r>
          </a:p>
          <a:p>
            <a:pPr lvl="1"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 smtClean="0"/>
              <a:t>umožňuje zobrazit hodnoty naměřené snímači a řídící jednotkou</a:t>
            </a:r>
          </a:p>
          <a:p>
            <a:pPr lvl="1"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 smtClean="0"/>
              <a:t>např. teplota, otáčky, napětí, napětí lambda, …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akční členy</a:t>
            </a:r>
          </a:p>
          <a:p>
            <a:pPr lvl="1"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 smtClean="0"/>
              <a:t>umožňuje umělé sepnutí zařízení ovládaných řídící jednotkou</a:t>
            </a:r>
          </a:p>
          <a:p>
            <a:pPr lvl="1"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 smtClean="0"/>
              <a:t>např. škrtící klapka, ventil odvětrání, …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základní nastavení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384765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diagnostika zapalování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340768"/>
            <a:ext cx="8424936" cy="540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Tabulka závad obsahuje: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číslo závady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popis závady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možné projevy závady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jedna</a:t>
            </a:r>
            <a:r>
              <a:rPr lang="cs-CZ" sz="2400" dirty="0"/>
              <a:t>, nebo několik možných příčin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stručně </a:t>
            </a:r>
            <a:r>
              <a:rPr lang="cs-CZ" sz="2400" dirty="0"/>
              <a:t>další postup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odkazy </a:t>
            </a:r>
            <a:r>
              <a:rPr lang="cs-CZ" sz="2400" dirty="0"/>
              <a:t>na jiné kapitoly příručky, kde najdeme informace, jak proměřit elektrické </a:t>
            </a:r>
            <a:r>
              <a:rPr lang="cs-CZ" sz="2400" dirty="0" smtClean="0"/>
              <a:t>zařízení</a:t>
            </a:r>
            <a:r>
              <a:rPr lang="cs-CZ" sz="2400" dirty="0"/>
              <a:t>, snímač, </a:t>
            </a:r>
            <a:r>
              <a:rPr lang="cs-CZ" sz="2400" dirty="0" smtClean="0"/>
              <a:t>…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/>
              <a:t>Příklad: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1316402"/>
              </p:ext>
            </p:extLst>
          </p:nvPr>
        </p:nvGraphicFramePr>
        <p:xfrm>
          <a:off x="323528" y="5157192"/>
          <a:ext cx="8712968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20280"/>
                <a:gridCol w="1512168"/>
                <a:gridCol w="46805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16706 snímač otáček motoru G28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žádný signál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zkontrolovat snímač otáček – str. 156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zkontrolovat elektroinstalaci dle schémat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6443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diagnostika zapalování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340768"/>
            <a:ext cx="8352928" cy="540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Hledání závad měřením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potřebujeme znát vývody </a:t>
            </a:r>
            <a:r>
              <a:rPr lang="cs-CZ" sz="2400" dirty="0"/>
              <a:t>součástí </a:t>
            </a:r>
            <a:r>
              <a:rPr lang="cs-CZ" sz="2400" dirty="0" smtClean="0"/>
              <a:t>a správné hodnoty odporu částí zapalování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/>
              <a:t>postupně ověřujeme funkci jednotlivých částí elektrického </a:t>
            </a:r>
            <a:r>
              <a:rPr lang="cs-CZ" sz="2400" dirty="0" smtClean="0"/>
              <a:t>obvodu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/>
              <a:t>p</a:t>
            </a:r>
            <a:r>
              <a:rPr lang="cs-CZ" sz="2400" dirty="0" smtClean="0"/>
              <a:t>ostupujeme </a:t>
            </a:r>
            <a:r>
              <a:rPr lang="cs-CZ" sz="2400" dirty="0"/>
              <a:t>od jednodušších kontrol, </a:t>
            </a:r>
            <a:r>
              <a:rPr lang="cs-CZ" sz="2400" dirty="0" smtClean="0"/>
              <a:t>zkoušením </a:t>
            </a:r>
            <a:r>
              <a:rPr lang="cs-CZ" sz="2400" dirty="0"/>
              <a:t>pojistek, žárovek, spotřebičů, konektorů dále po zjištění závady</a:t>
            </a:r>
            <a:endParaRPr lang="cs-CZ" sz="2400" dirty="0" smtClean="0"/>
          </a:p>
          <a:p>
            <a:pPr marL="0" indent="0">
              <a:spcBef>
                <a:spcPts val="0"/>
              </a:spcBef>
              <a:buNone/>
            </a:pPr>
            <a:endParaRPr lang="cs-CZ" sz="12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Příklad měření zapalovací cívky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primární vinutí</a:t>
            </a:r>
          </a:p>
          <a:p>
            <a:pPr lvl="1"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 smtClean="0"/>
              <a:t>hroty ohmmetru připojíme mezi svorky 1 a 15</a:t>
            </a:r>
          </a:p>
          <a:p>
            <a:pPr lvl="1"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 smtClean="0"/>
              <a:t>na funkční cívce naměříme 0,5 – 2 </a:t>
            </a:r>
            <a:r>
              <a:rPr lang="el-GR" sz="2000" dirty="0" smtClean="0"/>
              <a:t>Ω</a:t>
            </a:r>
            <a:r>
              <a:rPr lang="cs-CZ" sz="2000" dirty="0" smtClean="0"/>
              <a:t>, u </a:t>
            </a:r>
            <a:r>
              <a:rPr lang="cs-CZ" sz="2000" dirty="0" err="1" smtClean="0"/>
              <a:t>dvoujiskrové</a:t>
            </a:r>
            <a:r>
              <a:rPr lang="cs-CZ" sz="2000" dirty="0" smtClean="0"/>
              <a:t> cívky 0,3 – 1 </a:t>
            </a:r>
            <a:r>
              <a:rPr lang="el-GR" sz="2000" dirty="0" smtClean="0"/>
              <a:t>Ω</a:t>
            </a:r>
            <a:endParaRPr lang="cs-CZ" sz="2000" dirty="0" smtClean="0"/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sekundární vinutí</a:t>
            </a:r>
          </a:p>
          <a:p>
            <a:pPr lvl="1"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/>
              <a:t>hroty ohmmetru připojíme mezi svorky 1 a </a:t>
            </a:r>
            <a:r>
              <a:rPr lang="cs-CZ" sz="2000" dirty="0" smtClean="0"/>
              <a:t>4</a:t>
            </a:r>
            <a:endParaRPr lang="cs-CZ" sz="2000" dirty="0"/>
          </a:p>
          <a:p>
            <a:pPr lvl="1"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/>
              <a:t>na funkční cívce naměříme </a:t>
            </a:r>
            <a:r>
              <a:rPr lang="cs-CZ" sz="2000" dirty="0" smtClean="0"/>
              <a:t>8 </a:t>
            </a:r>
            <a:r>
              <a:rPr lang="cs-CZ" sz="2000" dirty="0"/>
              <a:t>– </a:t>
            </a:r>
            <a:r>
              <a:rPr lang="cs-CZ" sz="2000" dirty="0" smtClean="0"/>
              <a:t>19 k</a:t>
            </a:r>
            <a:r>
              <a:rPr lang="el-GR" sz="2000" dirty="0" smtClean="0"/>
              <a:t>Ω</a:t>
            </a:r>
            <a:r>
              <a:rPr lang="cs-CZ" sz="2000" dirty="0"/>
              <a:t>, u </a:t>
            </a:r>
            <a:r>
              <a:rPr lang="cs-CZ" sz="2000" dirty="0" err="1"/>
              <a:t>dvoujiskrové</a:t>
            </a:r>
            <a:r>
              <a:rPr lang="cs-CZ" sz="2000" dirty="0"/>
              <a:t> cívky </a:t>
            </a:r>
            <a:r>
              <a:rPr lang="cs-CZ" sz="2000" dirty="0" smtClean="0"/>
              <a:t>8 </a:t>
            </a:r>
            <a:r>
              <a:rPr lang="cs-CZ" sz="2000" dirty="0"/>
              <a:t>– </a:t>
            </a:r>
            <a:r>
              <a:rPr lang="cs-CZ" sz="2000" dirty="0" smtClean="0"/>
              <a:t>15 k</a:t>
            </a:r>
            <a:r>
              <a:rPr lang="el-GR" sz="2000" dirty="0" smtClean="0"/>
              <a:t>Ω</a:t>
            </a:r>
            <a:endParaRPr lang="cs-CZ" sz="2000" dirty="0"/>
          </a:p>
          <a:p>
            <a:pPr lvl="1">
              <a:spcBef>
                <a:spcPts val="0"/>
              </a:spcBef>
              <a:buFont typeface="Wingdings" pitchFamily="2" charset="2"/>
              <a:buChar char="Ø"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138631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diagnostika zapalování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340768"/>
            <a:ext cx="8352928" cy="540060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/>
              <a:t>Ověření výměnou dílu na zkoušku</a:t>
            </a:r>
            <a:endParaRPr lang="cs-CZ" sz="2400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/>
              <a:t>Pokud máme k dispozici auto se stejným motorem a demontáž dílu není pracná, můžeme podezřelý díl vyměnit na zkoušku, </a:t>
            </a:r>
            <a:r>
              <a:rPr lang="cs-CZ" sz="2400" dirty="0" smtClean="0"/>
              <a:t>Postup:</a:t>
            </a:r>
            <a:endParaRPr lang="cs-CZ" sz="2400" dirty="0"/>
          </a:p>
          <a:p>
            <a:pPr lvl="0"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/>
              <a:t>vyměnit díl</a:t>
            </a:r>
          </a:p>
          <a:p>
            <a:pPr lvl="0"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/>
              <a:t>vymazat paměť závad, provést zkušební jízdu</a:t>
            </a:r>
          </a:p>
          <a:p>
            <a:pPr lvl="0"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/>
              <a:t>zkontrolovat paměť závad, je-li čistá tak</a:t>
            </a:r>
          </a:p>
          <a:p>
            <a:pPr lvl="0"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/>
              <a:t>vrátit půjčený díl, </a:t>
            </a:r>
            <a:r>
              <a:rPr lang="cs-CZ" sz="2400" dirty="0" smtClean="0"/>
              <a:t>informovat </a:t>
            </a:r>
            <a:r>
              <a:rPr lang="cs-CZ" sz="2400" dirty="0"/>
              <a:t>zákazníka, objednat nový </a:t>
            </a:r>
            <a:r>
              <a:rPr lang="cs-CZ" sz="2400" dirty="0" smtClean="0"/>
              <a:t>díl</a:t>
            </a:r>
          </a:p>
          <a:p>
            <a:pPr lvl="0">
              <a:spcBef>
                <a:spcPts val="0"/>
              </a:spcBef>
              <a:buFont typeface="Wingdings" pitchFamily="2" charset="2"/>
              <a:buChar char="Ø"/>
            </a:pPr>
            <a:endParaRPr lang="cs-CZ" sz="1200" dirty="0" smtClean="0"/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400" b="1" dirty="0"/>
              <a:t>Diagnostika osciloskopem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Ø"/>
            </a:pPr>
            <a:r>
              <a:rPr lang="cs-CZ" sz="2400" dirty="0"/>
              <a:t>osciloskop zobrazuje graf průběhu napětí v čase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Ø"/>
            </a:pPr>
            <a:r>
              <a:rPr lang="cs-CZ" sz="2400" dirty="0"/>
              <a:t>pro měření na autech je k osciloskopům příslušenství, např. pro měření VN průběhu zapalování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Ø"/>
            </a:pPr>
            <a:r>
              <a:rPr lang="cs-CZ" sz="2400" dirty="0"/>
              <a:t>pro posouzení dílů musíme mít jejich vzorové </a:t>
            </a:r>
            <a:r>
              <a:rPr lang="cs-CZ" sz="2400" dirty="0" smtClean="0"/>
              <a:t>oscilogramy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38036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diagnostika zapalování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8340846"/>
              </p:ext>
            </p:extLst>
          </p:nvPr>
        </p:nvGraphicFramePr>
        <p:xfrm>
          <a:off x="600927" y="5038112"/>
          <a:ext cx="7992888" cy="15240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456384"/>
                <a:gridCol w="4536504"/>
              </a:tblGrid>
              <a:tr h="27289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„Válec 2 - zjištěno vynechání zapalování“</a:t>
                      </a: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 zapalovací cívka je vadná</a:t>
                      </a:r>
                      <a:endParaRPr lang="cs-CZ" sz="2000" b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</a:tr>
              <a:tr h="81867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„Válec 1 - zjištěno vynechání zapalování“</a:t>
                      </a:r>
                      <a:endParaRPr kumimoji="0" lang="cs-CZ" sz="20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Times New Roman"/>
                        <a:cs typeface="+mn-cs"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"/>
                      </a:pP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spcAft>
                          <a:spcPts val="0"/>
                        </a:spcAft>
                        <a:buFont typeface="Symbol"/>
                        <a:buNone/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 zapalovací </a:t>
                      </a:r>
                      <a:r>
                        <a:rPr lang="cs-CZ" sz="2000" b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cívka je v pořádku</a:t>
                      </a:r>
                    </a:p>
                    <a:p>
                      <a:pPr marL="0" lvl="0" indent="0">
                        <a:spcAft>
                          <a:spcPts val="0"/>
                        </a:spcAft>
                        <a:buFont typeface="Symbol"/>
                        <a:buNone/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 pokračuji </a:t>
                      </a:r>
                      <a:r>
                        <a:rPr lang="cs-CZ" sz="2000" b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 hledání závady záměnou vstřikovacích ventilů</a:t>
                      </a: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sp>
        <p:nvSpPr>
          <p:cNvPr id="9" name="Rectangle 3"/>
          <p:cNvSpPr>
            <a:spLocks noChangeArrowheads="1"/>
          </p:cNvSpPr>
          <p:nvPr/>
        </p:nvSpPr>
        <p:spPr bwMode="auto">
          <a:xfrm>
            <a:off x="456911" y="1274277"/>
            <a:ext cx="8280920" cy="37856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>
              <a:buClr>
                <a:schemeClr val="accent1"/>
              </a:buClr>
              <a:buSzPct val="70000"/>
              <a:buFont typeface="Wingdings 2"/>
              <a:buNone/>
            </a:pPr>
            <a:r>
              <a:rPr lang="cs-CZ" sz="2400" b="1" dirty="0">
                <a:solidFill>
                  <a:schemeClr val="tx2"/>
                </a:solidFill>
              </a:rPr>
              <a:t>Ověření vzájemnou výměnou dílů</a:t>
            </a:r>
          </a:p>
          <a:p>
            <a:pPr>
              <a:buClr>
                <a:schemeClr val="accent1"/>
              </a:buClr>
              <a:buSzPct val="70000"/>
              <a:buFont typeface="Wingdings 2"/>
              <a:buNone/>
            </a:pPr>
            <a:r>
              <a:rPr lang="cs-CZ" sz="2400" dirty="0">
                <a:solidFill>
                  <a:schemeClr val="tx2"/>
                </a:solidFill>
              </a:rPr>
              <a:t>Pokud se závada vyskytuje na jednom z válců a nevím, čím je způsobená, můžu zaměnit podezřelý díl za díl z jiného válce. Když se závada přesune na jiný válec, je díl vadný.</a:t>
            </a:r>
          </a:p>
          <a:p>
            <a:pPr>
              <a:buClr>
                <a:schemeClr val="accent1"/>
              </a:buClr>
              <a:buSzPct val="70000"/>
              <a:buFont typeface="Wingdings 2"/>
              <a:buNone/>
            </a:pPr>
            <a:r>
              <a:rPr lang="cs-CZ" sz="2400" dirty="0">
                <a:solidFill>
                  <a:schemeClr val="tx2"/>
                </a:solidFill>
              </a:rPr>
              <a:t>Příklad:</a:t>
            </a:r>
          </a:p>
          <a:p>
            <a:pPr marL="342900" indent="-342900">
              <a:buClr>
                <a:schemeClr val="accent1"/>
              </a:buClr>
              <a:buSzPct val="70000"/>
              <a:buFont typeface="Wingdings" pitchFamily="2" charset="2"/>
              <a:buChar char="Ø"/>
            </a:pPr>
            <a:r>
              <a:rPr lang="cs-CZ" sz="2200" dirty="0">
                <a:solidFill>
                  <a:schemeClr val="tx2"/>
                </a:solidFill>
              </a:rPr>
              <a:t>vynechává zapalování, v paměti je závada „Válec 1 - zjištěno vynechání zapalování“</a:t>
            </a:r>
          </a:p>
          <a:p>
            <a:pPr marL="342900" indent="-342900">
              <a:buClr>
                <a:schemeClr val="accent1"/>
              </a:buClr>
              <a:buSzPct val="70000"/>
              <a:buFont typeface="Wingdings" pitchFamily="2" charset="2"/>
              <a:buChar char="Ø"/>
            </a:pPr>
            <a:r>
              <a:rPr lang="cs-CZ" sz="2200" dirty="0">
                <a:solidFill>
                  <a:schemeClr val="tx2"/>
                </a:solidFill>
              </a:rPr>
              <a:t>zaměním zapalovací cívky mezi 1. a 2. válcem</a:t>
            </a:r>
          </a:p>
          <a:p>
            <a:pPr marL="342900" indent="-342900">
              <a:buClr>
                <a:schemeClr val="accent1"/>
              </a:buClr>
              <a:buSzPct val="70000"/>
              <a:buFont typeface="Wingdings" pitchFamily="2" charset="2"/>
              <a:buChar char="Ø"/>
            </a:pPr>
            <a:r>
              <a:rPr lang="cs-CZ" sz="2200" dirty="0">
                <a:solidFill>
                  <a:schemeClr val="tx2"/>
                </a:solidFill>
              </a:rPr>
              <a:t>vymažu paměť, provedu zkušební jízdu, rozsvítí se kontrolka, v paměti je závada</a:t>
            </a:r>
          </a:p>
        </p:txBody>
      </p:sp>
    </p:spTree>
    <p:extLst>
      <p:ext uri="{BB962C8B-B14F-4D97-AF65-F5344CB8AC3E}">
        <p14:creationId xmlns:p14="http://schemas.microsoft.com/office/powerpoint/2010/main" val="1401925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zapalování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532859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/>
              <a:t>Snažíme se zjistit nebo vyloučit tyto závady: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vadný díl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již bylo </a:t>
            </a:r>
            <a:r>
              <a:rPr lang="cs-CZ" dirty="0" smtClean="0"/>
              <a:t>popsáno, musíme </a:t>
            </a:r>
            <a:r>
              <a:rPr lang="cs-CZ" dirty="0"/>
              <a:t>znát správné hodnoty a způsob kontroly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zkrat na kostru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pálí pojistku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může být i ve spotřebiči, to zjistíme odpojením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zjišťuje se měřením odporu mezi vodičem a kostrou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špatně se hledá, pokud je jen občasný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přerušené vedení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může být v konektoru svorkovnice nebo ve vodiči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přerušené může být napájení, signál ze snímače ale i kostra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měříme</a:t>
            </a:r>
          </a:p>
          <a:p>
            <a:pPr lvl="2">
              <a:buFont typeface="Wingdings" pitchFamily="2" charset="2"/>
              <a:buChar char="Ø"/>
            </a:pPr>
            <a:r>
              <a:rPr lang="cs-CZ" sz="2900" dirty="0"/>
              <a:t>odpor mezi dvěma místy</a:t>
            </a:r>
          </a:p>
          <a:p>
            <a:pPr lvl="2">
              <a:buFont typeface="Wingdings" pitchFamily="2" charset="2"/>
              <a:buChar char="Ø"/>
            </a:pPr>
            <a:r>
              <a:rPr lang="cs-CZ" sz="2900" dirty="0"/>
              <a:t>na napájecím vodiči napětí na různých místech, svorkách vedení</a:t>
            </a:r>
          </a:p>
          <a:p>
            <a:pPr lvl="2">
              <a:buFont typeface="Wingdings" pitchFamily="2" charset="2"/>
              <a:buChar char="Ø"/>
            </a:pPr>
            <a:r>
              <a:rPr lang="cs-CZ" sz="2900" dirty="0"/>
              <a:t>podobně kostru na </a:t>
            </a:r>
            <a:r>
              <a:rPr lang="cs-CZ" sz="2900" dirty="0" err="1"/>
              <a:t>kostřícím</a:t>
            </a:r>
            <a:r>
              <a:rPr lang="cs-CZ" sz="2900" dirty="0"/>
              <a:t> vodiči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ztráta napětí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způsobují ji přechodové odpory, koroze konektorů, apod.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bez zatížení se nemusí </a:t>
            </a:r>
            <a:r>
              <a:rPr lang="cs-CZ" dirty="0" smtClean="0"/>
              <a:t>projevit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6992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Co je to „diagnostika“?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Jaké vybavení používáme pro diagnostiku?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Co je to sériová diagnostika?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Jaké jsou základní funkce diagnostického přístroje? (sériového)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Co najdeme v tabulce závad?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Jak hledáme závadu měřením?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Jaké jsou další metody vyhledání příčiny závady?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Jaké jsou nejčastější elektrické závady?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88709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Ing. ZDENĚK, Jan; Ing. ŽDÁNSKÝ</a:t>
            </a:r>
            <a:r>
              <a:rPr lang="cs-CZ" sz="1600" dirty="0"/>
              <a:t>, Bronislav; </a:t>
            </a:r>
            <a:r>
              <a:rPr lang="cs-CZ" sz="1600" dirty="0" smtClean="0"/>
              <a:t>Ing. KUBÁT</a:t>
            </a:r>
            <a:r>
              <a:rPr lang="cs-CZ" sz="1600" dirty="0"/>
              <a:t>, Jindřich. </a:t>
            </a:r>
            <a:r>
              <a:rPr lang="cs-CZ" sz="1600" i="1" dirty="0"/>
              <a:t>Elektronika </a:t>
            </a:r>
            <a:r>
              <a:rPr lang="cs-CZ" sz="1600" i="1" dirty="0" smtClean="0"/>
              <a:t>motorových vozidel I.</a:t>
            </a:r>
            <a:r>
              <a:rPr lang="cs-CZ" sz="1600" dirty="0"/>
              <a:t> </a:t>
            </a:r>
            <a:r>
              <a:rPr lang="cs-CZ" sz="1600" dirty="0" smtClean="0"/>
              <a:t>Brno</a:t>
            </a:r>
            <a:r>
              <a:rPr lang="cs-CZ" sz="1600" dirty="0"/>
              <a:t>: Avid, spol. s r.o., </a:t>
            </a:r>
            <a:r>
              <a:rPr lang="cs-CZ" sz="1600" dirty="0" smtClean="0"/>
              <a:t>2009, </a:t>
            </a:r>
            <a:r>
              <a:rPr lang="cs-CZ" sz="1600" dirty="0"/>
              <a:t>ISBN </a:t>
            </a:r>
            <a:r>
              <a:rPr lang="cs-CZ" sz="1600" dirty="0" smtClean="0"/>
              <a:t>978-80-87143-13-1.</a:t>
            </a:r>
          </a:p>
        </p:txBody>
      </p:sp>
    </p:spTree>
    <p:extLst>
      <p:ext uri="{BB962C8B-B14F-4D97-AF65-F5344CB8AC3E}">
        <p14:creationId xmlns:p14="http://schemas.microsoft.com/office/powerpoint/2010/main" val="25095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2742</TotalTime>
  <Words>615</Words>
  <Application>Microsoft Office PowerPoint</Application>
  <PresentationFormat>Předvádění na obrazovce (4:3)</PresentationFormat>
  <Paragraphs>125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Cesta</vt:lpstr>
      <vt:lpstr>1_Cesta</vt:lpstr>
      <vt:lpstr>Prezentace aplikace PowerPoint</vt:lpstr>
      <vt:lpstr>ANOTACE</vt:lpstr>
      <vt:lpstr>diagnostika zapalování</vt:lpstr>
      <vt:lpstr>diagnostika zapalování</vt:lpstr>
      <vt:lpstr>diagnostika zapalování</vt:lpstr>
      <vt:lpstr>diagnostika zapalování</vt:lpstr>
      <vt:lpstr>diagnostika zapalování</vt:lpstr>
      <vt:lpstr>diagnostika zapalování</vt:lpstr>
      <vt:lpstr>diagnostika zapalování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187</cp:revision>
  <dcterms:created xsi:type="dcterms:W3CDTF">2013-03-31T09:50:13Z</dcterms:created>
  <dcterms:modified xsi:type="dcterms:W3CDTF">2013-06-25T11:07:18Z</dcterms:modified>
</cp:coreProperties>
</file>