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79" r:id="rId2"/>
    <p:sldId id="280" r:id="rId3"/>
    <p:sldId id="256" r:id="rId4"/>
    <p:sldId id="257" r:id="rId5"/>
    <p:sldId id="262" r:id="rId6"/>
    <p:sldId id="263" r:id="rId7"/>
    <p:sldId id="258" r:id="rId8"/>
    <p:sldId id="264" r:id="rId9"/>
    <p:sldId id="265" r:id="rId10"/>
    <p:sldId id="266" r:id="rId11"/>
    <p:sldId id="259" r:id="rId12"/>
    <p:sldId id="267" r:id="rId13"/>
    <p:sldId id="268" r:id="rId14"/>
    <p:sldId id="269" r:id="rId15"/>
    <p:sldId id="260" r:id="rId16"/>
    <p:sldId id="270" r:id="rId17"/>
    <p:sldId id="271" r:id="rId18"/>
    <p:sldId id="272" r:id="rId19"/>
    <p:sldId id="261" r:id="rId20"/>
    <p:sldId id="275" r:id="rId21"/>
    <p:sldId id="274" r:id="rId22"/>
    <p:sldId id="273" r:id="rId23"/>
    <p:sldId id="282" r:id="rId24"/>
    <p:sldId id="276" r:id="rId25"/>
    <p:sldId id="277" r:id="rId26"/>
    <p:sldId id="278" r:id="rId27"/>
    <p:sldId id="281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7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15431C0-0D75-4690-A682-9C8127F002AC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B148F19-39E0-4A57-87E7-0483F3FEA3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31655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9528B7-7C44-41CD-A571-DFC347D4D9A1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A19A1-A89A-4226-B30E-072D10370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A81DA-0D43-4E8E-842C-168AF3F43123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34468A-0A7A-42E3-BFD3-38F1AE1C2A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6BFED-60D8-4A00-8BC6-BACC93A8D90E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B5122E-07BD-468D-9657-384161AA42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9975D3-7905-42EA-9DAA-7D17BA1274CD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FA86C-C3BE-4211-BC1B-316E9A805F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A1A3A7-658C-466F-AD3D-C98DDCC33C65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736F8-D25D-4646-BD4B-54471695CB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4AB61-0506-47B8-99CE-1F94944E58C9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A23FE7-367F-42D9-9E0D-5CF0B01400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8D3E0D-A9D6-474A-9841-E9F4FC9DF9D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474805-DC85-48B7-A47D-00DDA70C75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FDAC38-B2E8-484F-B1A2-9C0788C22BBE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D226F-1403-4D8F-BE79-1FD5C0B68B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3C0DCB-1B09-4A41-AD17-BB9EB1146FDB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2C86AD-1683-425E-AD22-FAC1D2FE7C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3ECD25-37B2-440F-ADB4-FDBEEB805437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9D5D1-7191-40BD-A47F-79C346F6B9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A59CF-ED9C-4BFE-9116-47D2C9E46FFD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18240-FBB5-42B5-A7A1-CB831BC825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DCE7390-3448-4C3C-BC7F-8999B02E5DC5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AE513D0-ACF3-42B9-ADE6-0213603176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ace_Gilgamesh_Louvre_AO3761.jpg" TargetMode="Externa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349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98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4790270"/>
              </p:ext>
            </p:extLst>
          </p:nvPr>
        </p:nvGraphicFramePr>
        <p:xfrm>
          <a:off x="1547813" y="2205038"/>
          <a:ext cx="6119812" cy="3715703"/>
        </p:xfrm>
        <a:graphic>
          <a:graphicData uri="http://schemas.openxmlformats.org/drawingml/2006/table">
            <a:tbl>
              <a:tblPr/>
              <a:tblGrid>
                <a:gridCol w="3060700"/>
                <a:gridCol w="3059112"/>
              </a:tblGrid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SŠ: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SOU Uherský Brod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Dana Zajíčková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prezentace (DUMu):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Nejstarší literatury světa: ORIENTÁLNÍ LITERATURY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Tematická oblast: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Český jazyk a literatura pro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I. ročník oboru Krajinář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728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Datum vzniku: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září 2012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6375" y="6092825"/>
            <a:ext cx="6191250" cy="628650"/>
          </a:xfrm>
        </p:spPr>
        <p:txBody>
          <a:bodyPr/>
          <a:lstStyle/>
          <a:p>
            <a:pPr>
              <a:defRPr/>
            </a:pPr>
            <a:r>
              <a:rPr lang="cs-CZ" sz="1400" i="1" dirty="0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pPr>
              <a:defRPr/>
            </a:pPr>
            <a:endParaRPr lang="cs-CZ" sz="1400" dirty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100" dirty="0" smtClean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pPr eaLnBrk="1" hangingPunct="1">
              <a:lnSpc>
                <a:spcPct val="80000"/>
              </a:lnSpc>
            </a:pPr>
            <a:r>
              <a:rPr lang="cs-CZ" sz="2100" dirty="0" smtClean="0">
                <a:cs typeface="Arial" charset="0"/>
              </a:rPr>
              <a:t>Záměrem této sady výukových materiálů s názvem: </a:t>
            </a:r>
            <a:r>
              <a:rPr lang="cs-CZ" sz="2100" u="sng" dirty="0" smtClean="0">
                <a:cs typeface="Arial" charset="0"/>
              </a:rPr>
              <a:t>Český jazyk a literatura pro </a:t>
            </a:r>
            <a:r>
              <a:rPr lang="cs-CZ" sz="2100" u="sng" dirty="0">
                <a:cs typeface="Arial" charset="0"/>
              </a:rPr>
              <a:t>I</a:t>
            </a:r>
            <a:r>
              <a:rPr lang="cs-CZ" sz="2100" u="sng" dirty="0" smtClean="0">
                <a:cs typeface="Arial" charset="0"/>
              </a:rPr>
              <a:t>. </a:t>
            </a:r>
            <a:r>
              <a:rPr lang="cs-CZ" sz="2100" u="sng" dirty="0" smtClean="0">
                <a:cs typeface="Arial" charset="0"/>
              </a:rPr>
              <a:t>ročník oboru </a:t>
            </a:r>
            <a:r>
              <a:rPr lang="cs-CZ" sz="2100" u="sng" dirty="0" smtClean="0">
                <a:latin typeface="Arial" charset="0"/>
                <a:cs typeface="Arial" charset="0"/>
              </a:rPr>
              <a:t>krajinář</a:t>
            </a:r>
            <a:r>
              <a:rPr lang="cs-CZ" sz="2100" dirty="0" smtClean="0"/>
              <a:t> je utvářet kladný vztah k materiálním a duchovním hodnotám, prohloubit a kultivovat jazykový projev žáků.</a:t>
            </a:r>
          </a:p>
          <a:p>
            <a:pPr eaLnBrk="1" hangingPunct="1">
              <a:lnSpc>
                <a:spcPct val="80000"/>
              </a:lnSpc>
            </a:pPr>
            <a:r>
              <a:rPr lang="cs-CZ" sz="2100" dirty="0" smtClean="0"/>
              <a:t>Žáci získají přehled o hlavních jevech a pilířích v české a světové literatuře od počátku starověku do poloviny 19. století.</a:t>
            </a:r>
            <a:endParaRPr lang="cs-CZ" sz="2100" dirty="0" smtClean="0">
              <a:cs typeface="Arial" charset="0"/>
            </a:endParaRPr>
          </a:p>
          <a:p>
            <a:pPr eaLnBrk="1" hangingPunct="1">
              <a:lnSpc>
                <a:spcPct val="70000"/>
              </a:lnSpc>
            </a:pPr>
            <a:r>
              <a:rPr lang="cs-CZ" sz="2100" dirty="0" smtClean="0">
                <a:cs typeface="Arial" charset="0"/>
              </a:rPr>
              <a:t>Jednotlivé </a:t>
            </a:r>
            <a:r>
              <a:rPr lang="cs-CZ" sz="2100" dirty="0" err="1" smtClean="0">
                <a:cs typeface="Arial" charset="0"/>
              </a:rPr>
              <a:t>DUMy</a:t>
            </a:r>
            <a:r>
              <a:rPr lang="cs-CZ" sz="2100" dirty="0" smtClean="0">
                <a:cs typeface="Arial" charset="0"/>
              </a:rPr>
              <a:t> (prezentace) v této sadě reflektují tematické oblasti, které jsou probírány v 1. ročníku v předmětu český jazyk a literatura na SOU Uherský Brod.</a:t>
            </a:r>
          </a:p>
          <a:p>
            <a:pPr eaLnBrk="1" hangingPunct="1">
              <a:lnSpc>
                <a:spcPct val="70000"/>
              </a:lnSpc>
            </a:pPr>
            <a:r>
              <a:rPr lang="cs-CZ" sz="2100" dirty="0" smtClean="0">
                <a:cs typeface="Arial" charset="0"/>
              </a:rPr>
              <a:t>Tato prezentace se věnuje tématu: Nejstarší literatury světa – ORIENTÁLNÍ LITERATURY.</a:t>
            </a:r>
            <a:r>
              <a:rPr lang="cs-CZ" sz="2100" u="sng" dirty="0" smtClean="0">
                <a:cs typeface="Arial" charset="0"/>
              </a:rPr>
              <a:t> </a:t>
            </a:r>
          </a:p>
          <a:p>
            <a:pPr eaLnBrk="1" hangingPunct="1">
              <a:lnSpc>
                <a:spcPct val="80000"/>
              </a:lnSpc>
            </a:pPr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611188" y="260350"/>
            <a:ext cx="7772400" cy="1470025"/>
          </a:xfrm>
          <a:blipFill dpi="0" rotWithShape="1">
            <a:blip r:embed="rId2"/>
            <a:srcRect/>
            <a:tile tx="0" ty="0" sx="100000" sy="100000" flip="none" algn="tl"/>
          </a:blipFill>
          <a:ln w="76200">
            <a:solidFill>
              <a:srgbClr val="C0000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0000"/>
                </a:solidFill>
              </a:rPr>
              <a:t>Nejstarší literatury světa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913" y="2133600"/>
            <a:ext cx="6400800" cy="838200"/>
          </a:xfrm>
          <a:blipFill>
            <a:blip r:embed="rId3" cstate="print"/>
            <a:tile tx="0" ty="0" sx="100000" sy="100000" flip="none" algn="tl"/>
          </a:blipFill>
          <a:ln w="57150">
            <a:solidFill>
              <a:schemeClr val="accent3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00B050"/>
                </a:solidFill>
              </a:rPr>
              <a:t>Orientální literatury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87675" y="3141663"/>
            <a:ext cx="2952750" cy="3525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C0000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C00000"/>
                </a:solidFill>
              </a:rPr>
              <a:t>Literatura sumerská 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nejstarší písemné památky </a:t>
            </a:r>
          </a:p>
          <a:p>
            <a:pPr eaLnBrk="1" hangingPunct="1"/>
            <a:r>
              <a:rPr lang="cs-CZ" smtClean="0"/>
              <a:t>pocházejí z oblasti Předního východu </a:t>
            </a:r>
          </a:p>
          <a:p>
            <a:pPr eaLnBrk="1" hangingPunct="1"/>
            <a:r>
              <a:rPr lang="cs-CZ" b="1" smtClean="0">
                <a:solidFill>
                  <a:srgbClr val="C00000"/>
                </a:solidFill>
              </a:rPr>
              <a:t>klínové písmo</a:t>
            </a:r>
            <a:r>
              <a:rPr lang="cs-CZ" smtClean="0"/>
              <a:t>: zřejmě vynalezli </a:t>
            </a:r>
            <a:r>
              <a:rPr lang="cs-CZ" b="1" smtClean="0">
                <a:solidFill>
                  <a:srgbClr val="C00000"/>
                </a:solidFill>
              </a:rPr>
              <a:t>Sumerové</a:t>
            </a:r>
            <a:r>
              <a:rPr lang="cs-CZ" smtClean="0"/>
              <a:t> žijící v oblasti </a:t>
            </a:r>
            <a:r>
              <a:rPr lang="cs-CZ" b="1" smtClean="0">
                <a:solidFill>
                  <a:srgbClr val="7030A0"/>
                </a:solidFill>
              </a:rPr>
              <a:t>Mezopotámie</a:t>
            </a:r>
            <a:r>
              <a:rPr lang="cs-CZ" smtClean="0"/>
              <a:t>. Psali trojhranným rydlem na hliněné destičky. </a:t>
            </a:r>
          </a:p>
          <a:p>
            <a:pPr eaLnBrk="1" hangingPunct="1"/>
            <a:r>
              <a:rPr lang="cs-CZ" b="1" u="sng" smtClean="0">
                <a:solidFill>
                  <a:srgbClr val="00B050"/>
                </a:solidFill>
              </a:rPr>
              <a:t>Epos o Gilgamešovi </a:t>
            </a:r>
            <a:r>
              <a:rPr lang="cs-CZ" smtClean="0"/>
              <a:t>- je považován za nejstarší dílo světové literatury ( asi 1700 př. n. l.)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09750" y="571500"/>
            <a:ext cx="55245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468313" y="5805488"/>
            <a:ext cx="27352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Hliněná destička s klínovým písmem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0"/>
            <a:ext cx="7620000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9250" y="3500438"/>
            <a:ext cx="2095500" cy="335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0200" y="3529013"/>
            <a:ext cx="3024188" cy="3328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ovéPole 5"/>
          <p:cNvSpPr txBox="1">
            <a:spLocks noChangeArrowheads="1"/>
          </p:cNvSpPr>
          <p:nvPr/>
        </p:nvSpPr>
        <p:spPr bwMode="auto">
          <a:xfrm>
            <a:off x="395288" y="3141663"/>
            <a:ext cx="79216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Sumerský pečetní váleček a jeho otisk</a:t>
            </a:r>
          </a:p>
        </p:txBody>
      </p:sp>
      <p:sp>
        <p:nvSpPr>
          <p:cNvPr id="19461" name="TextovéPole 6"/>
          <p:cNvSpPr txBox="1">
            <a:spLocks noChangeArrowheads="1"/>
          </p:cNvSpPr>
          <p:nvPr/>
        </p:nvSpPr>
        <p:spPr bwMode="auto">
          <a:xfrm>
            <a:off x="250825" y="5732463"/>
            <a:ext cx="1152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Vousatý muž z Uruku</a:t>
            </a:r>
          </a:p>
        </p:txBody>
      </p:sp>
      <p:sp>
        <p:nvSpPr>
          <p:cNvPr id="19462" name="TextovéPole 7"/>
          <p:cNvSpPr txBox="1">
            <a:spLocks noChangeArrowheads="1"/>
          </p:cNvSpPr>
          <p:nvPr/>
        </p:nvSpPr>
        <p:spPr bwMode="auto">
          <a:xfrm>
            <a:off x="7308850" y="5805488"/>
            <a:ext cx="18351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Tzv. Gilgamešův kyj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C0000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C00000"/>
                </a:solidFill>
              </a:rPr>
              <a:t>Literatura egyptská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C00000"/>
                </a:solidFill>
              </a:rPr>
              <a:t>hieroglyfické písmo</a:t>
            </a:r>
            <a:r>
              <a:rPr lang="cs-CZ" dirty="0" smtClean="0"/>
              <a:t>:  bylo </a:t>
            </a:r>
            <a:r>
              <a:rPr lang="cs-CZ" dirty="0"/>
              <a:t>rozluštěno 1822 Francouzem </a:t>
            </a:r>
            <a:r>
              <a:rPr lang="cs-CZ" b="1" dirty="0" err="1">
                <a:solidFill>
                  <a:srgbClr val="7030A0"/>
                </a:solidFill>
              </a:rPr>
              <a:t>Champollionem</a:t>
            </a:r>
            <a:r>
              <a:rPr lang="cs-CZ" dirty="0"/>
              <a:t>. 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starověkém Egyptě </a:t>
            </a:r>
            <a:r>
              <a:rPr lang="cs-CZ" dirty="0"/>
              <a:t>se psalo </a:t>
            </a:r>
            <a:r>
              <a:rPr lang="cs-CZ" b="1" dirty="0">
                <a:solidFill>
                  <a:srgbClr val="C00000"/>
                </a:solidFill>
              </a:rPr>
              <a:t>třtinovým </a:t>
            </a:r>
            <a:r>
              <a:rPr lang="cs-CZ" b="1" dirty="0" smtClean="0">
                <a:solidFill>
                  <a:srgbClr val="C00000"/>
                </a:solidFill>
              </a:rPr>
              <a:t>perem</a:t>
            </a:r>
            <a:r>
              <a:rPr lang="cs-CZ" dirty="0" smtClean="0"/>
              <a:t> </a:t>
            </a:r>
            <a:r>
              <a:rPr lang="cs-CZ" dirty="0"/>
              <a:t>na </a:t>
            </a:r>
            <a:r>
              <a:rPr lang="cs-CZ" b="1" dirty="0">
                <a:solidFill>
                  <a:srgbClr val="C00000"/>
                </a:solidFill>
              </a:rPr>
              <a:t>papyrus</a:t>
            </a:r>
            <a:r>
              <a:rPr lang="cs-CZ" dirty="0"/>
              <a:t>. 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vznikaly </a:t>
            </a:r>
            <a:r>
              <a:rPr lang="cs-CZ" b="1" dirty="0">
                <a:solidFill>
                  <a:srgbClr val="00B050"/>
                </a:solidFill>
              </a:rPr>
              <a:t>milostné </a:t>
            </a:r>
            <a:r>
              <a:rPr lang="cs-CZ" b="1" dirty="0" smtClean="0">
                <a:solidFill>
                  <a:srgbClr val="00B050"/>
                </a:solidFill>
              </a:rPr>
              <a:t>písně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B050"/>
                </a:solidFill>
              </a:rPr>
              <a:t>Vlastní životopis </a:t>
            </a:r>
            <a:r>
              <a:rPr lang="cs-CZ" b="1" dirty="0" err="1" smtClean="0">
                <a:solidFill>
                  <a:srgbClr val="00B050"/>
                </a:solidFill>
              </a:rPr>
              <a:t>Sinuhetův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n</a:t>
            </a:r>
            <a:r>
              <a:rPr lang="cs-CZ" dirty="0" smtClean="0"/>
              <a:t>ěkteré </a:t>
            </a:r>
            <a:r>
              <a:rPr lang="cs-CZ" dirty="0"/>
              <a:t>staroegyptské motivy zpracoval v </a:t>
            </a:r>
            <a:r>
              <a:rPr lang="cs-CZ" b="1" dirty="0" smtClean="0"/>
              <a:t> </a:t>
            </a:r>
            <a:r>
              <a:rPr lang="cs-CZ" b="1" dirty="0"/>
              <a:t>románu Egypťan </a:t>
            </a:r>
            <a:r>
              <a:rPr lang="cs-CZ" b="1" dirty="0" err="1"/>
              <a:t>Sinuhet</a:t>
            </a:r>
            <a:r>
              <a:rPr lang="cs-CZ" b="1" dirty="0"/>
              <a:t> (1946) Fin Mika </a:t>
            </a:r>
            <a:r>
              <a:rPr lang="cs-CZ" b="1" dirty="0" err="1" smtClean="0"/>
              <a:t>Waltari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260350"/>
            <a:ext cx="8064500" cy="603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ovéPole 3"/>
          <p:cNvSpPr txBox="1">
            <a:spLocks noChangeArrowheads="1"/>
          </p:cNvSpPr>
          <p:nvPr/>
        </p:nvSpPr>
        <p:spPr bwMode="auto">
          <a:xfrm>
            <a:off x="827088" y="6308725"/>
            <a:ext cx="74898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Egyptská pyramida - Dashur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04813"/>
            <a:ext cx="7620000" cy="509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790575" y="5949950"/>
            <a:ext cx="83534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Pečetní prsten s hieroglyfem - znakem boha Ptaha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813" y="1052513"/>
            <a:ext cx="8866187" cy="4167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395288" y="5589588"/>
            <a:ext cx="74168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Héraklův papyrus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C0000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C00000"/>
                </a:solidFill>
              </a:rPr>
              <a:t>Literatura indická 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rozsáhlé hymny, tzv. </a:t>
            </a:r>
            <a:r>
              <a:rPr lang="cs-CZ" b="1" smtClean="0">
                <a:solidFill>
                  <a:srgbClr val="C00000"/>
                </a:solidFill>
              </a:rPr>
              <a:t>védy</a:t>
            </a:r>
            <a:r>
              <a:rPr lang="cs-CZ" smtClean="0"/>
              <a:t> /véda – posvátné vědění - védský jazyk, později </a:t>
            </a:r>
            <a:r>
              <a:rPr lang="cs-CZ" b="1" smtClean="0">
                <a:solidFill>
                  <a:srgbClr val="C00000"/>
                </a:solidFill>
              </a:rPr>
              <a:t>sánskrt</a:t>
            </a:r>
            <a:r>
              <a:rPr lang="cs-CZ" smtClean="0"/>
              <a:t>/</a:t>
            </a:r>
          </a:p>
          <a:p>
            <a:pPr eaLnBrk="1" hangingPunct="1"/>
            <a:r>
              <a:rPr lang="cs-CZ" smtClean="0"/>
              <a:t>Indové ve védách velebili své bohy</a:t>
            </a:r>
          </a:p>
          <a:p>
            <a:pPr eaLnBrk="1" hangingPunct="1"/>
            <a:r>
              <a:rPr lang="cs-CZ" smtClean="0"/>
              <a:t>rozsahem jsou védy asi šestkrát větší než Bible</a:t>
            </a:r>
          </a:p>
          <a:p>
            <a:pPr eaLnBrk="1" hangingPunct="1"/>
            <a:r>
              <a:rPr lang="cs-CZ" b="1" smtClean="0">
                <a:solidFill>
                  <a:srgbClr val="C00000"/>
                </a:solidFill>
              </a:rPr>
              <a:t>eposy</a:t>
            </a:r>
            <a:r>
              <a:rPr lang="cs-CZ" smtClean="0"/>
              <a:t>- </a:t>
            </a:r>
            <a:r>
              <a:rPr lang="cs-CZ" sz="3600" b="1" smtClean="0">
                <a:solidFill>
                  <a:srgbClr val="00B050"/>
                </a:solidFill>
              </a:rPr>
              <a:t>Máhábhárata</a:t>
            </a:r>
          </a:p>
          <a:p>
            <a:pPr eaLnBrk="1" hangingPunct="1"/>
            <a:r>
              <a:rPr lang="cs-CZ" sz="3600" b="1" smtClean="0">
                <a:solidFill>
                  <a:srgbClr val="00B050"/>
                </a:solidFill>
              </a:rPr>
              <a:t>Kámasútra (Umění milovat) </a:t>
            </a:r>
            <a:r>
              <a:rPr lang="cs-CZ" sz="3600" b="1" smtClean="0"/>
              <a:t>- </a:t>
            </a:r>
            <a:r>
              <a:rPr lang="cs-CZ" smtClean="0"/>
              <a:t>příručka sexuálního života bohaté městské společnosti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33750" y="223838"/>
            <a:ext cx="2822575" cy="571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2" name="TextovéPole 2"/>
          <p:cNvSpPr txBox="1">
            <a:spLocks noChangeArrowheads="1"/>
          </p:cNvSpPr>
          <p:nvPr/>
        </p:nvSpPr>
        <p:spPr bwMode="auto">
          <a:xfrm>
            <a:off x="1187450" y="6237288"/>
            <a:ext cx="64801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Sanskrt - abeceda dévanágarí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333375"/>
            <a:ext cx="7848600" cy="56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TextovéPole 2"/>
          <p:cNvSpPr txBox="1">
            <a:spLocks noChangeArrowheads="1"/>
          </p:cNvSpPr>
          <p:nvPr/>
        </p:nvSpPr>
        <p:spPr bwMode="auto">
          <a:xfrm>
            <a:off x="719138" y="6237288"/>
            <a:ext cx="84248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Mahábhárata - Krišna a Ardžuna v bitvě na Kuruovském poli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88913"/>
            <a:ext cx="7620000" cy="557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0" name="TextovéPole 2"/>
          <p:cNvSpPr txBox="1">
            <a:spLocks noChangeArrowheads="1"/>
          </p:cNvSpPr>
          <p:nvPr/>
        </p:nvSpPr>
        <p:spPr bwMode="auto">
          <a:xfrm>
            <a:off x="539750" y="6165850"/>
            <a:ext cx="77771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Jedna z ilustrací Kámasútry (i když původní text ilustrován nebyl).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C0000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C00000"/>
                </a:solidFill>
              </a:rPr>
              <a:t>Literatura perská 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4800" smtClean="0"/>
              <a:t>sbírka náboženských textů </a:t>
            </a:r>
            <a:r>
              <a:rPr lang="cs-CZ" sz="4800" b="1" smtClean="0">
                <a:solidFill>
                  <a:srgbClr val="00B050"/>
                </a:solidFill>
              </a:rPr>
              <a:t>Avesta</a:t>
            </a:r>
            <a:r>
              <a:rPr lang="cs-CZ" sz="4800" smtClean="0"/>
              <a:t> - modlitby, mýty</a:t>
            </a:r>
          </a:p>
          <a:p>
            <a:pPr eaLnBrk="1" hangingPunct="1"/>
            <a:endParaRPr lang="cs-CZ" sz="4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836613"/>
            <a:ext cx="7935913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8" name="TextovéPole 2"/>
          <p:cNvSpPr txBox="1">
            <a:spLocks noChangeArrowheads="1"/>
          </p:cNvSpPr>
          <p:nvPr/>
        </p:nvSpPr>
        <p:spPr bwMode="auto">
          <a:xfrm>
            <a:off x="755650" y="5876925"/>
            <a:ext cx="71294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Irán – původně Persie - mapa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938" y="0"/>
            <a:ext cx="44767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TextovéPole 2"/>
          <p:cNvSpPr txBox="1">
            <a:spLocks noChangeArrowheads="1"/>
          </p:cNvSpPr>
          <p:nvPr/>
        </p:nvSpPr>
        <p:spPr bwMode="auto">
          <a:xfrm>
            <a:off x="539750" y="404813"/>
            <a:ext cx="20875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Město Persepolis - perský velkokrál Dareios I. s dvořany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549275"/>
            <a:ext cx="7934325" cy="429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6" name="TextovéPole 2"/>
          <p:cNvSpPr txBox="1">
            <a:spLocks noChangeArrowheads="1"/>
          </p:cNvSpPr>
          <p:nvPr/>
        </p:nvSpPr>
        <p:spPr bwMode="auto">
          <a:xfrm>
            <a:off x="755650" y="5229225"/>
            <a:ext cx="7704138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Rukopis Avesty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C0000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C00000"/>
                </a:solidFill>
              </a:rPr>
              <a:t>Literatura čínská 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C00000"/>
                </a:solidFill>
              </a:rPr>
              <a:t>čínské znakové písmo</a:t>
            </a:r>
            <a:endParaRPr lang="cs-CZ" smtClean="0"/>
          </a:p>
          <a:p>
            <a:pPr eaLnBrk="1" hangingPunct="1"/>
            <a:r>
              <a:rPr lang="cs-CZ" smtClean="0"/>
              <a:t>psali štětcem na papír nebo na hedvábí </a:t>
            </a:r>
          </a:p>
          <a:p>
            <a:pPr eaLnBrk="1" hangingPunct="1"/>
            <a:r>
              <a:rPr lang="cs-CZ" b="1" smtClean="0">
                <a:solidFill>
                  <a:srgbClr val="00B050"/>
                </a:solidFill>
              </a:rPr>
              <a:t>Kniha písní</a:t>
            </a:r>
            <a:r>
              <a:rPr lang="cs-CZ" smtClean="0">
                <a:solidFill>
                  <a:srgbClr val="00B050"/>
                </a:solidFill>
              </a:rPr>
              <a:t> </a:t>
            </a:r>
            <a:r>
              <a:rPr lang="cs-CZ" smtClean="0"/>
              <a:t>/soubor čínského básnictví/: básně opěvují ctnosti předků, mladší básně vypovídají o těžkém osudu lidí, zvláště žen, o dlouholeté vojenské službě, jsou zde rovněž písně milostné, svatební aj.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765175"/>
            <a:ext cx="6767513" cy="5008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4" name="TextovéPole 2"/>
          <p:cNvSpPr txBox="1">
            <a:spLocks noChangeArrowheads="1"/>
          </p:cNvSpPr>
          <p:nvPr/>
        </p:nvSpPr>
        <p:spPr bwMode="auto">
          <a:xfrm>
            <a:off x="539750" y="6021388"/>
            <a:ext cx="792003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Strana z Knihy písní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88913"/>
            <a:ext cx="7848600" cy="6091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8" name="TextovéPole 3"/>
          <p:cNvSpPr txBox="1">
            <a:spLocks noChangeArrowheads="1"/>
          </p:cNvSpPr>
          <p:nvPr/>
        </p:nvSpPr>
        <p:spPr bwMode="auto">
          <a:xfrm>
            <a:off x="755650" y="6308725"/>
            <a:ext cx="799306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Ilustrace Knihy písní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1125538"/>
            <a:ext cx="4267200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2" name="TextovéPole 2"/>
          <p:cNvSpPr txBox="1">
            <a:spLocks noChangeArrowheads="1"/>
          </p:cNvSpPr>
          <p:nvPr/>
        </p:nvSpPr>
        <p:spPr bwMode="auto">
          <a:xfrm>
            <a:off x="2268538" y="3284538"/>
            <a:ext cx="561657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Calibri" pitchFamily="34" charset="0"/>
              </a:rPr>
              <a:t>Nápis "Vyrobeno v Číně„ – činské znakové písmo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Kontrolní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/>
              <a:t>Které dílo je považováno za nejstarší psané dílo světové literatury?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/>
              <a:t>Pro kterou oblast je typické písmo: </a:t>
            </a:r>
          </a:p>
          <a:p>
            <a:pPr marL="457200" lvl="1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/>
              <a:t>	</a:t>
            </a:r>
            <a:r>
              <a:rPr lang="cs-CZ" i="1" dirty="0" smtClean="0"/>
              <a:t>	  - </a:t>
            </a:r>
            <a:r>
              <a:rPr lang="cs-CZ" sz="3200" i="1" dirty="0" smtClean="0"/>
              <a:t>klínové,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/>
              <a:t>		</a:t>
            </a:r>
            <a:r>
              <a:rPr lang="cs-CZ" i="1" dirty="0" smtClean="0"/>
              <a:t>  - znakové,</a:t>
            </a:r>
            <a:r>
              <a:rPr lang="cs-CZ" i="1" dirty="0"/>
              <a:t>	</a:t>
            </a:r>
            <a:r>
              <a:rPr lang="cs-CZ" i="1" dirty="0" smtClean="0"/>
              <a:t>					  - hieroglyfické?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/>
              <a:t>Kde vznikla Kniha písní?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extovéPole 1"/>
          <p:cNvSpPr txBox="1">
            <a:spLocks noChangeArrowheads="1"/>
          </p:cNvSpPr>
          <p:nvPr/>
        </p:nvSpPr>
        <p:spPr bwMode="auto">
          <a:xfrm>
            <a:off x="395288" y="549275"/>
            <a:ext cx="8497887" cy="618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latin typeface="Calibri" pitchFamily="34" charset="0"/>
              </a:rPr>
              <a:t>Seznam obrázků</a:t>
            </a:r>
          </a:p>
          <a:p>
            <a:endParaRPr lang="cs-CZ" b="1" u="sng">
              <a:latin typeface="Calibri" pitchFamily="34" charset="0"/>
            </a:endParaRPr>
          </a:p>
          <a:p>
            <a:r>
              <a:rPr lang="en-US">
                <a:latin typeface="Calibri" pitchFamily="34" charset="0"/>
              </a:rPr>
              <a:t>FRYED-PEACH. </a:t>
            </a:r>
            <a:r>
              <a:rPr lang="en-US" i="1">
                <a:latin typeface="Calibri" pitchFamily="34" charset="0"/>
              </a:rPr>
              <a:t>Wikimedia Commons</a:t>
            </a:r>
            <a:r>
              <a:rPr lang="en-US">
                <a:latin typeface="Calibri" pitchFamily="34" charset="0"/>
              </a:rPr>
              <a:t> [online]. [cit. 2.9.2012]. Dostupný na WWW: &lt;http://cs.wikipedia.org/wiki/Soubor:Baybars_Mosque.jpg&gt;. </a:t>
            </a:r>
            <a:endParaRPr lang="cs-CZ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en-US">
                <a:latin typeface="Calibri" pitchFamily="34" charset="0"/>
              </a:rPr>
              <a:t>DBACHMANN. </a:t>
            </a:r>
            <a:r>
              <a:rPr lang="en-US" i="1">
                <a:latin typeface="Calibri" pitchFamily="34" charset="0"/>
              </a:rPr>
              <a:t>Wikimedia Commons</a:t>
            </a:r>
            <a:r>
              <a:rPr lang="en-US">
                <a:latin typeface="Calibri" pitchFamily="34" charset="0"/>
              </a:rPr>
              <a:t> [online]. [cit. 2.9.2012]. Dostupný na WWW: &lt;http://cs.wikipedia.org/wiki/Soubor:Sumerian_MS2272_2400BC.jpg&gt;. 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JASTROW.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&lt;http://cs.wikipedia.org/wiki/Soubor:Cylinder_seal_cattle_Louvre_MNB1906.jpg&gt;.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JASTROW.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&lt;http://cs.wikipedia.org/wiki/Soubor:Bearded_man_Uruk_Louvre_AO5718.jpg&gt;.</a:t>
            </a:r>
          </a:p>
          <a:p>
            <a:endParaRPr lang="cs-CZ">
              <a:latin typeface="Calibri" pitchFamily="34" charset="0"/>
              <a:hlinkClick r:id="rId2"/>
            </a:endParaRPr>
          </a:p>
          <a:p>
            <a:r>
              <a:rPr lang="cs-CZ">
                <a:latin typeface="Calibri" pitchFamily="34" charset="0"/>
              </a:rPr>
              <a:t>JASTROW.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&lt;http://cs.wikipedia.org/wiki/Soubor:Mace_Gilgamesh_Louvre_AO3761.jpg&gt;.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HAJOR.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&lt;http://cs.wikipedia.org/wiki/Soubor:Egypt.Dashur.RedPyramid.01.jpg&gt;. 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extovéPole 1"/>
          <p:cNvSpPr txBox="1">
            <a:spLocks noChangeArrowheads="1"/>
          </p:cNvSpPr>
          <p:nvPr/>
        </p:nvSpPr>
        <p:spPr bwMode="auto">
          <a:xfrm>
            <a:off x="395288" y="333375"/>
            <a:ext cx="8497887" cy="6462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RAMA.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&lt;http://cs.wikipedia.org/wiki/Soubor:Seal_ring_Ptah_Great_with_love_E3603_mp3h8732.jpg&gt;.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DSMDGOLD.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&lt;http://cs.wikipedia.org/wiki/Soubor:P._Oxy._XXII_2331.jpg&gt;.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PIRARD, Ben.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&lt;http://cs.wikipedia.org/wiki/Soubor:NagariAlphabet.png&gt;.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AAVINDRAA.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&lt;http://cs.wikipedia.org/wiki/Soubor:Krishna_and_Arjun_on_the_chariot,_Mahabharata,_18th-19th_century,_India.jpg&gt;.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SILENUS.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&lt;http://cs.wikipedia.org/wiki/Soubor:Kamasutra5.jpg&gt;.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TUBS.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&lt;http://cs.wikipedia.org/wiki/Soubor:Iran_in_its_region.svg&gt;. 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extovéPole 1"/>
          <p:cNvSpPr txBox="1">
            <a:spLocks noChangeArrowheads="1"/>
          </p:cNvSpPr>
          <p:nvPr/>
        </p:nvSpPr>
        <p:spPr bwMode="auto">
          <a:xfrm>
            <a:off x="250825" y="333375"/>
            <a:ext cx="8497888" cy="618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GINOLERHINO.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&lt;http://cs.wikipedia.org/wiki/Soubor:Persépolis._Darius.jpg&gt;.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JOZKA.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&lt;http://cs.wikipedia.org/wiki/Soubor:Bodleian_J2_fol_175_Y_28_1.jpg&gt;.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ITSMINE.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&lt;http://cs.wikipedia.org/wiki/Soubor:Shi_Jing.jpg&gt;.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ITSMINE.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&lt;http://cs.wikipedia.org/wiki/Soubor:Shi_Jing.jpg&gt;.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TOPIKA26.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&lt;http://cs.wikipedia.org/wiki/Soubor:Made-in-China.jpg&gt;. 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Seznam literatury</a:t>
            </a:r>
          </a:p>
        </p:txBody>
      </p:sp>
      <p:sp>
        <p:nvSpPr>
          <p:cNvPr id="409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MARTINKOVÁ, Věra. </a:t>
            </a:r>
            <a:r>
              <a:rPr lang="cs-CZ" i="1" smtClean="0"/>
              <a:t>Čítanka 1 s literárními výklady</a:t>
            </a:r>
            <a:r>
              <a:rPr lang="cs-CZ" smtClean="0"/>
              <a:t>: </a:t>
            </a:r>
            <a:r>
              <a:rPr lang="cs-CZ" i="1" smtClean="0"/>
              <a:t>pro učební obory : 1. ročník</a:t>
            </a:r>
            <a:r>
              <a:rPr lang="cs-CZ" smtClean="0"/>
              <a:t>. 1. vyd. v nakl. Fraus, (Celkově 2.). Plzeň: Fraus, 2009, 335 s. Edice českého jazyka a literatury (Tripolia), sv. 26. ISBN 978-80-7238-910-0. </a:t>
            </a:r>
          </a:p>
          <a:p>
            <a:pPr eaLnBrk="1" hangingPunct="1"/>
            <a:r>
              <a:rPr lang="cs-CZ" smtClean="0"/>
              <a:t>SOUKAL, Josef. </a:t>
            </a:r>
            <a:r>
              <a:rPr lang="cs-CZ" i="1" smtClean="0"/>
              <a:t>Přehled dějin literatury</a:t>
            </a:r>
            <a:r>
              <a:rPr lang="cs-CZ" smtClean="0"/>
              <a:t>: </a:t>
            </a:r>
            <a:r>
              <a:rPr lang="cs-CZ" i="1" smtClean="0"/>
              <a:t>pro střední školy</a:t>
            </a:r>
            <a:r>
              <a:rPr lang="cs-CZ" smtClean="0"/>
              <a:t>. 1. vyd. Praha: SPN - pedagogické nakladatelství, 2006. ISBN 80-723-5316-0. 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343</TotalTime>
  <Words>975</Words>
  <Application>Microsoft Office PowerPoint</Application>
  <PresentationFormat>Předvádění na obrazovce (4:3)</PresentationFormat>
  <Paragraphs>113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ANOTACE</vt:lpstr>
      <vt:lpstr>Nejstarší literatury světa</vt:lpstr>
      <vt:lpstr>Literatura sumerská </vt:lpstr>
      <vt:lpstr>Prezentace aplikace PowerPoint</vt:lpstr>
      <vt:lpstr>Prezentace aplikace PowerPoint</vt:lpstr>
      <vt:lpstr>Literatura egyptská </vt:lpstr>
      <vt:lpstr>Prezentace aplikace PowerPoint</vt:lpstr>
      <vt:lpstr>Prezentace aplikace PowerPoint</vt:lpstr>
      <vt:lpstr>Prezentace aplikace PowerPoint</vt:lpstr>
      <vt:lpstr>Literatura indická </vt:lpstr>
      <vt:lpstr>Prezentace aplikace PowerPoint</vt:lpstr>
      <vt:lpstr>Prezentace aplikace PowerPoint</vt:lpstr>
      <vt:lpstr>Prezentace aplikace PowerPoint</vt:lpstr>
      <vt:lpstr>Literatura perská </vt:lpstr>
      <vt:lpstr>Prezentace aplikace PowerPoint</vt:lpstr>
      <vt:lpstr>Prezentace aplikace PowerPoint</vt:lpstr>
      <vt:lpstr>Prezentace aplikace PowerPoint</vt:lpstr>
      <vt:lpstr>Literatura čínská </vt:lpstr>
      <vt:lpstr>Prezentace aplikace PowerPoint</vt:lpstr>
      <vt:lpstr>Prezentace aplikace PowerPoint</vt:lpstr>
      <vt:lpstr>Prezentace aplikace PowerPoint</vt:lpstr>
      <vt:lpstr>Kontrolní otázky</vt:lpstr>
      <vt:lpstr>Prezentace aplikace PowerPoint</vt:lpstr>
      <vt:lpstr>Prezentace aplikace PowerPoint</vt:lpstr>
      <vt:lpstr>Prezentace aplikace PowerPoint</vt:lpstr>
      <vt:lpstr>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Nejstarší literatury světa</dc:title>
  <dc:creator>uzivatel</dc:creator>
  <cp:lastModifiedBy>reznickovakarla</cp:lastModifiedBy>
  <cp:revision>58</cp:revision>
  <dcterms:created xsi:type="dcterms:W3CDTF">2012-07-31T11:28:06Z</dcterms:created>
  <dcterms:modified xsi:type="dcterms:W3CDTF">2013-04-30T09:42:12Z</dcterms:modified>
</cp:coreProperties>
</file>