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81" r:id="rId2"/>
    <p:sldId id="282" r:id="rId3"/>
    <p:sldId id="256" r:id="rId4"/>
    <p:sldId id="257" r:id="rId5"/>
    <p:sldId id="262" r:id="rId6"/>
    <p:sldId id="265" r:id="rId7"/>
    <p:sldId id="271" r:id="rId8"/>
    <p:sldId id="258" r:id="rId9"/>
    <p:sldId id="274" r:id="rId10"/>
    <p:sldId id="263" r:id="rId11"/>
    <p:sldId id="259" r:id="rId12"/>
    <p:sldId id="264" r:id="rId13"/>
    <p:sldId id="272" r:id="rId14"/>
    <p:sldId id="273" r:id="rId15"/>
    <p:sldId id="266" r:id="rId16"/>
    <p:sldId id="260" r:id="rId17"/>
    <p:sldId id="267" r:id="rId18"/>
    <p:sldId id="268" r:id="rId19"/>
    <p:sldId id="269" r:id="rId20"/>
    <p:sldId id="270" r:id="rId21"/>
    <p:sldId id="261" r:id="rId22"/>
    <p:sldId id="278" r:id="rId23"/>
    <p:sldId id="275" r:id="rId24"/>
    <p:sldId id="284" r:id="rId25"/>
    <p:sldId id="277" r:id="rId26"/>
    <p:sldId id="279" r:id="rId27"/>
    <p:sldId id="280" r:id="rId28"/>
    <p:sldId id="283" r:id="rId2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572" y="-7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A2621EC7-0153-4024-B799-3C0CA73FC9D1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876F34D7-2D2A-455C-83C5-134D70BC5F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149662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0E0B09AD-1284-45BC-9AF5-328995B00A5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C6753F-6260-4442-BB12-A1900F1DBB65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62625-2E49-481C-A0DA-B9EE107F39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09708D-4F3C-4635-A8DA-8F1C345C0C59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E03A93-8F78-47F3-8643-A543F32CA1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F8067E-0AF0-41F8-9EFA-295CFC2F1DB9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FAC7E4-7EFE-4B3C-BDAC-D971D7CD5E5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A95E3B-2DF2-41E4-8ECD-0778270E2D46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2CFF03-0FBD-4E05-99F9-C0CC889091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AC243E-9BAA-42CB-8FAB-96BB412DA490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7BEF00-9B58-47F5-91EA-68A48B8811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0506FC-5A21-4517-A5A4-C5082A923904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22366-0E64-4C8E-91DA-07FC4C3CC9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4CABB5-B0D6-42C5-AC12-816DE0F1CA5C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3736B4-9315-44F2-88F5-D45EFDCF7C6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534F12-1EDC-4860-87DE-F1491C622D6B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724218-3A83-4F55-A222-AB8629585E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0F8A7-2008-4DE8-B4A7-2EBBF9EBE1A7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0A5122-7576-4CBA-86CB-A3BE0BADD4D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6E9C2C-5782-41C1-9EBE-3156ABC14A75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62CC6D-FC25-4CC8-B70E-6842C3DCA26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07AD5-823A-47D8-836F-DBA976C5807B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33B3FA-B37E-4055-A40A-1693E5F7DE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1AA484D-13EE-4B9E-98A8-FA1B53998293}" type="datetimeFigureOut">
              <a:rPr lang="cs-CZ"/>
              <a:pPr>
                <a:defRPr/>
              </a:pPr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207038E-0C28-4F49-8CEE-2C19A19CF8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Vulgata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30" descr="logolinkI_ba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627313" y="534988"/>
            <a:ext cx="3744912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8" name="Picture 30" descr="logolinkI_ba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79713" y="534988"/>
            <a:ext cx="4278312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99" name="Group 6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9446164"/>
              </p:ext>
            </p:extLst>
          </p:nvPr>
        </p:nvGraphicFramePr>
        <p:xfrm>
          <a:off x="1763713" y="1760538"/>
          <a:ext cx="6480175" cy="3829053"/>
        </p:xfrm>
        <a:graphic>
          <a:graphicData uri="http://schemas.openxmlformats.org/drawingml/2006/table">
            <a:tbl>
              <a:tblPr/>
              <a:tblGrid>
                <a:gridCol w="2952750"/>
                <a:gridCol w="3527425"/>
              </a:tblGrid>
              <a:tr h="661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1" i="1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SOU Uherský Brod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9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Autor: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Mgr. Dana Zajíčková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3889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  <a:endParaRPr kumimoji="0" lang="cs-CZ" sz="18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Bible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661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Český jazyk a literatura pro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I. ročník oboru Krajinář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4111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Ročník: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1. 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  <a:tr h="663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9EDF4"/>
                    </a:solidFill>
                  </a:tcPr>
                </a:tc>
              </a:tr>
              <a:tr h="661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1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říjen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0D8E8"/>
                    </a:solidFill>
                  </a:tcPr>
                </a:tc>
              </a:tr>
            </a:tbl>
          </a:graphicData>
        </a:graphic>
      </p:graphicFrame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63713" y="5734050"/>
            <a:ext cx="6624637" cy="771525"/>
          </a:xfrm>
        </p:spPr>
        <p:txBody>
          <a:bodyPr/>
          <a:lstStyle/>
          <a:p>
            <a:pPr>
              <a:defRPr/>
            </a:pPr>
            <a:r>
              <a:rPr lang="cs-CZ" sz="1600" i="1" dirty="0">
                <a:cs typeface="Arial" charset="0"/>
              </a:rPr>
              <a:t>Uvedení autoři, není-li uvedeno jinak, jsou autory tohoto výukového materiálu a všech jeho částí. Tento projekt je spolufinancován ESF a státním rozpočtem ČR.</a:t>
            </a:r>
          </a:p>
          <a:p>
            <a:pPr>
              <a:defRPr/>
            </a:pPr>
            <a:endParaRPr lang="cs-CZ" sz="1600" dirty="0"/>
          </a:p>
        </p:txBody>
      </p:sp>
      <p:sp>
        <p:nvSpPr>
          <p:cNvPr id="14366" name="TextovéPole 5"/>
          <p:cNvSpPr txBox="1">
            <a:spLocks noChangeArrowheads="1"/>
          </p:cNvSpPr>
          <p:nvPr/>
        </p:nvSpPr>
        <p:spPr bwMode="auto">
          <a:xfrm>
            <a:off x="4643438" y="6597650"/>
            <a:ext cx="1857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b="1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77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Estetické vzdělávání významně přispívá ke kultivaci člověka, vychovává žáky ke kultivovanému jazykovému projevu a podílí se na rozvoji jejich duchovního života. 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Záměrem této sady výukových materiálů s názvem: </a:t>
            </a:r>
            <a:r>
              <a:rPr lang="cs-CZ" u="sng" dirty="0">
                <a:cs typeface="Arial" charset="0"/>
              </a:rPr>
              <a:t>Český jazyk </a:t>
            </a:r>
            <a:r>
              <a:rPr lang="cs-CZ" u="sng" dirty="0" smtClean="0">
                <a:cs typeface="Arial" charset="0"/>
              </a:rPr>
              <a:t>a literatura </a:t>
            </a:r>
            <a:r>
              <a:rPr lang="cs-CZ" u="sng" smtClean="0">
                <a:cs typeface="Arial" charset="0"/>
              </a:rPr>
              <a:t>pro </a:t>
            </a:r>
            <a:r>
              <a:rPr lang="cs-CZ" u="sng" dirty="0">
                <a:cs typeface="Arial" charset="0"/>
              </a:rPr>
              <a:t>I</a:t>
            </a:r>
            <a:r>
              <a:rPr lang="cs-CZ" u="sng" smtClean="0">
                <a:cs typeface="Arial" charset="0"/>
              </a:rPr>
              <a:t>. </a:t>
            </a:r>
            <a:r>
              <a:rPr lang="cs-CZ" u="sng" dirty="0">
                <a:cs typeface="Arial" charset="0"/>
              </a:rPr>
              <a:t>ročník oboru KRAJINÁŘ</a:t>
            </a:r>
            <a:r>
              <a:rPr lang="cs-CZ" dirty="0"/>
              <a:t> je utvářet kladný vztah k materiálním a duchovním hodnotám, prohloubit a kultivovat jazykový projev žáků.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Žáci získají přehled o hlavních jevech a pilířích v české a světové literatuře od počátku starověku do poloviny 19. století.</a:t>
            </a:r>
            <a:endParaRPr lang="cs-CZ" dirty="0">
              <a:cs typeface="Arial" charset="0"/>
            </a:endParaRPr>
          </a:p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Jednotlivé </a:t>
            </a:r>
            <a:r>
              <a:rPr lang="cs-CZ" dirty="0" err="1">
                <a:cs typeface="Arial" charset="0"/>
              </a:rPr>
              <a:t>DUMy</a:t>
            </a:r>
            <a:r>
              <a:rPr lang="cs-CZ" dirty="0">
                <a:cs typeface="Arial" charset="0"/>
              </a:rPr>
              <a:t> (prezentace) v této sadě reflektují tematické oblasti, které jsou probírány v 1</a:t>
            </a:r>
            <a:r>
              <a:rPr lang="cs-CZ" dirty="0" smtClean="0">
                <a:cs typeface="Arial" charset="0"/>
              </a:rPr>
              <a:t>. </a:t>
            </a:r>
            <a:r>
              <a:rPr lang="cs-CZ" dirty="0">
                <a:cs typeface="Arial" charset="0"/>
              </a:rPr>
              <a:t>r</a:t>
            </a:r>
            <a:r>
              <a:rPr lang="cs-CZ" dirty="0" smtClean="0">
                <a:cs typeface="Arial" charset="0"/>
              </a:rPr>
              <a:t>očníku v předmětu </a:t>
            </a:r>
            <a:r>
              <a:rPr lang="cs-CZ" dirty="0">
                <a:cs typeface="Arial" charset="0"/>
              </a:rPr>
              <a:t>č</a:t>
            </a:r>
            <a:r>
              <a:rPr lang="cs-CZ" dirty="0" smtClean="0">
                <a:cs typeface="Arial" charset="0"/>
              </a:rPr>
              <a:t>eský </a:t>
            </a:r>
            <a:r>
              <a:rPr lang="cs-CZ" dirty="0">
                <a:cs typeface="Arial" charset="0"/>
              </a:rPr>
              <a:t>jazyk a literatura na SOU Uherský Brod.</a:t>
            </a:r>
          </a:p>
          <a:p>
            <a:pPr indent="-274320" eaLnBrk="1" fontAlgn="auto" hangingPunct="1">
              <a:lnSpc>
                <a:spcPct val="90000"/>
              </a:lnSpc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>
                <a:cs typeface="Arial" charset="0"/>
              </a:rPr>
              <a:t>Tato prezentace se věnuje </a:t>
            </a:r>
            <a:r>
              <a:rPr lang="cs-CZ" dirty="0" smtClean="0">
                <a:cs typeface="Arial" charset="0"/>
              </a:rPr>
              <a:t>BIBLI.</a:t>
            </a:r>
            <a:r>
              <a:rPr lang="cs-CZ" u="sng" dirty="0" smtClean="0">
                <a:cs typeface="Arial" charset="0"/>
              </a:rPr>
              <a:t> </a:t>
            </a:r>
            <a:endParaRPr lang="cs-CZ" u="sng" dirty="0">
              <a:cs typeface="Arial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ctrTitle"/>
          </p:nvPr>
        </p:nvSpPr>
        <p:spPr>
          <a:xfrm>
            <a:off x="684213" y="0"/>
            <a:ext cx="7772400" cy="1871663"/>
          </a:xfrm>
          <a:blipFill dpi="0" rotWithShape="1">
            <a:blip r:embed="rId2"/>
            <a:srcRect/>
            <a:tile tx="0" ty="0" sx="100000" sy="100000" flip="none" algn="tl"/>
          </a:blipFill>
          <a:ln w="76200">
            <a:solidFill>
              <a:srgbClr val="C0000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FF0000"/>
                </a:solidFill>
              </a:rPr>
              <a:t>Nejstarší literatury světa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913" y="1989138"/>
            <a:ext cx="6400800" cy="1487487"/>
          </a:xfrm>
          <a:blipFill>
            <a:blip r:embed="rId3" cstate="print"/>
            <a:tile tx="0" ty="0" sx="100000" sy="100000" flip="none" algn="tl"/>
          </a:blipFill>
          <a:ln w="57150">
            <a:solidFill>
              <a:srgbClr val="7030A0"/>
            </a:solidFill>
          </a:ln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b="1" dirty="0" smtClean="0">
                <a:solidFill>
                  <a:schemeClr val="accent6">
                    <a:lumMod val="50000"/>
                  </a:schemeClr>
                </a:solidFill>
              </a:rPr>
              <a:t>BIBLE    </a:t>
            </a:r>
            <a:endParaRPr lang="cs-CZ" sz="44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7411" name="Picture 7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03575" y="3644900"/>
            <a:ext cx="2446338" cy="3213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C00000"/>
            </a:solidFill>
          </a:ln>
        </p:spPr>
        <p:txBody>
          <a:bodyPr/>
          <a:lstStyle/>
          <a:p>
            <a:pPr eaLnBrk="1" hangingPunct="1"/>
            <a:r>
              <a:rPr lang="cs-CZ" smtClean="0">
                <a:solidFill>
                  <a:srgbClr val="C00000"/>
                </a:solidFill>
              </a:rPr>
              <a:t>BIBLE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je soubor knih, které </a:t>
            </a:r>
            <a:r>
              <a:rPr lang="cs-CZ" b="1" smtClean="0">
                <a:solidFill>
                  <a:srgbClr val="C00000"/>
                </a:solidFill>
              </a:rPr>
              <a:t>křesťanství</a:t>
            </a:r>
            <a:r>
              <a:rPr lang="cs-CZ" smtClean="0"/>
              <a:t> a </a:t>
            </a:r>
            <a:r>
              <a:rPr lang="cs-CZ" b="1" smtClean="0">
                <a:solidFill>
                  <a:srgbClr val="C00000"/>
                </a:solidFill>
              </a:rPr>
              <a:t>judaismus</a:t>
            </a:r>
            <a:r>
              <a:rPr lang="cs-CZ" smtClean="0"/>
              <a:t> považují za posvátné</a:t>
            </a:r>
          </a:p>
          <a:p>
            <a:pPr eaLnBrk="1" hangingPunct="1"/>
            <a:r>
              <a:rPr lang="cs-CZ" b="1" i="1" smtClean="0">
                <a:solidFill>
                  <a:srgbClr val="00B050"/>
                </a:solidFill>
              </a:rPr>
              <a:t>Bible</a:t>
            </a:r>
            <a:r>
              <a:rPr lang="cs-CZ" smtClean="0"/>
              <a:t> je označována též jako </a:t>
            </a:r>
            <a:r>
              <a:rPr lang="cs-CZ" b="1" i="1" smtClean="0">
                <a:solidFill>
                  <a:srgbClr val="00B050"/>
                </a:solidFill>
              </a:rPr>
              <a:t>Písmo svaté </a:t>
            </a:r>
            <a:r>
              <a:rPr lang="cs-CZ" smtClean="0"/>
              <a:t>nebo krátce jen </a:t>
            </a:r>
            <a:r>
              <a:rPr lang="cs-CZ" b="1" i="1" smtClean="0">
                <a:solidFill>
                  <a:srgbClr val="00B050"/>
                </a:solidFill>
              </a:rPr>
              <a:t>Písmo</a:t>
            </a:r>
            <a:r>
              <a:rPr lang="cs-CZ" smtClean="0"/>
              <a:t>, některé církve jej označují také jako </a:t>
            </a:r>
            <a:r>
              <a:rPr lang="cs-CZ" b="1" i="1" smtClean="0">
                <a:solidFill>
                  <a:srgbClr val="00B050"/>
                </a:solidFill>
              </a:rPr>
              <a:t>Boží slovo</a:t>
            </a:r>
            <a:r>
              <a:rPr lang="cs-CZ" smtClean="0"/>
              <a:t>. Lze se také setkat s označením </a:t>
            </a:r>
            <a:r>
              <a:rPr lang="cs-CZ" b="1" i="1" smtClean="0">
                <a:solidFill>
                  <a:srgbClr val="00B050"/>
                </a:solidFill>
              </a:rPr>
              <a:t>Kniha knih</a:t>
            </a:r>
            <a:r>
              <a:rPr lang="cs-CZ" smtClean="0"/>
              <a:t>.</a:t>
            </a:r>
          </a:p>
          <a:p>
            <a:pPr eaLnBrk="1" hangingPunct="1"/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32363" y="404813"/>
            <a:ext cx="360997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250825" y="260350"/>
            <a:ext cx="3673475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Codex Leningradensis </a:t>
            </a:r>
          </a:p>
          <a:p>
            <a:r>
              <a:rPr lang="cs-CZ" sz="1600" b="1" i="1">
                <a:latin typeface="Calibri" pitchFamily="34" charset="0"/>
              </a:rPr>
              <a:t>– rukopis Tanachu z roku 1008 či 1009, ze kterého pro jeho úplnost vycházejí dnešní kritická vydání Starého zákona.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692150"/>
            <a:ext cx="8228012" cy="434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611188" y="5516563"/>
            <a:ext cx="8137525" cy="58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Izraelské království v časech smrti krále Davida. </a:t>
            </a:r>
          </a:p>
          <a:p>
            <a:r>
              <a:rPr lang="cs-CZ" sz="1600" b="1" i="1">
                <a:latin typeface="Calibri" pitchFamily="34" charset="0"/>
              </a:rPr>
              <a:t>Jeho území je podobné území Velkého Izraele, jak je popsáno v knize Genesis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95288" y="476250"/>
            <a:ext cx="8607425" cy="5735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6" name="TextovéPole 2"/>
          <p:cNvSpPr txBox="1">
            <a:spLocks noChangeArrowheads="1"/>
          </p:cNvSpPr>
          <p:nvPr/>
        </p:nvSpPr>
        <p:spPr bwMode="auto">
          <a:xfrm>
            <a:off x="395288" y="6308725"/>
            <a:ext cx="82804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Jeruzalém je nejsvětějším místem judaismu a duchovním centrem židovského národa.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C0000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C00000"/>
                </a:solidFill>
              </a:rPr>
              <a:t>Starý zákon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první </a:t>
            </a:r>
            <a:r>
              <a:rPr lang="cs-CZ" dirty="0"/>
              <a:t>část </a:t>
            </a:r>
            <a:r>
              <a:rPr lang="cs-CZ" dirty="0" smtClean="0"/>
              <a:t>Bible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ve </a:t>
            </a:r>
            <a:r>
              <a:rPr lang="cs-CZ" dirty="0"/>
              <a:t>3. století př</a:t>
            </a:r>
            <a:r>
              <a:rPr lang="cs-CZ" dirty="0" smtClean="0"/>
              <a:t>. n. l</a:t>
            </a:r>
            <a:r>
              <a:rPr lang="cs-CZ" dirty="0"/>
              <a:t>. byl pořízen překlad hebrejské bible do helénistické </a:t>
            </a:r>
            <a:r>
              <a:rPr lang="cs-CZ" dirty="0" smtClean="0"/>
              <a:t>řečtiny: </a:t>
            </a:r>
            <a:r>
              <a:rPr lang="cs-CZ" b="1" dirty="0" smtClean="0">
                <a:solidFill>
                  <a:srgbClr val="C00000"/>
                </a:solidFill>
              </a:rPr>
              <a:t>Septuaginta</a:t>
            </a:r>
            <a:r>
              <a:rPr lang="cs-CZ" dirty="0" smtClean="0"/>
              <a:t> (72 překladatelů, tuto </a:t>
            </a:r>
            <a:r>
              <a:rPr lang="cs-CZ" dirty="0"/>
              <a:t>verzi většinou používali první </a:t>
            </a:r>
            <a:r>
              <a:rPr lang="cs-CZ" dirty="0" smtClean="0"/>
              <a:t>křesťané)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latinským překladem je tzv. </a:t>
            </a:r>
            <a:r>
              <a:rPr lang="cs-CZ" u="sng" dirty="0" err="1" smtClean="0">
                <a:hlinkClick r:id="rId2"/>
              </a:rPr>
              <a:t>Vulgata</a:t>
            </a:r>
            <a:r>
              <a:rPr lang="cs-CZ" u="sng" dirty="0" smtClean="0"/>
              <a:t> (</a:t>
            </a:r>
            <a:r>
              <a:rPr lang="cs-CZ" dirty="0" smtClean="0"/>
              <a:t>přelom   4</a:t>
            </a:r>
            <a:r>
              <a:rPr lang="cs-CZ" dirty="0"/>
              <a:t>. a 5</a:t>
            </a:r>
            <a:r>
              <a:rPr lang="cs-CZ" dirty="0" smtClean="0"/>
              <a:t>. století </a:t>
            </a:r>
            <a:r>
              <a:rPr lang="cs-CZ" dirty="0"/>
              <a:t>našeho </a:t>
            </a:r>
            <a:r>
              <a:rPr lang="cs-CZ" dirty="0" smtClean="0"/>
              <a:t>letopočtu)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Starý </a:t>
            </a:r>
            <a:r>
              <a:rPr lang="cs-CZ" dirty="0"/>
              <a:t>zákon byl původně převážně napsaný </a:t>
            </a:r>
            <a:r>
              <a:rPr lang="cs-CZ" dirty="0" smtClean="0"/>
              <a:t>    v </a:t>
            </a:r>
            <a:r>
              <a:rPr lang="cs-CZ" b="1" dirty="0" smtClean="0">
                <a:solidFill>
                  <a:srgbClr val="C00000"/>
                </a:solidFill>
              </a:rPr>
              <a:t>hebrejštině</a:t>
            </a:r>
            <a:r>
              <a:rPr lang="cs-CZ" dirty="0" smtClean="0"/>
              <a:t>, </a:t>
            </a:r>
            <a:r>
              <a:rPr lang="cs-CZ" dirty="0"/>
              <a:t>malá </a:t>
            </a:r>
            <a:r>
              <a:rPr lang="cs-CZ" dirty="0" smtClean="0"/>
              <a:t>část </a:t>
            </a:r>
            <a:r>
              <a:rPr lang="cs-CZ" b="1" dirty="0" smtClean="0">
                <a:solidFill>
                  <a:srgbClr val="C00000"/>
                </a:solidFill>
              </a:rPr>
              <a:t>aramejsky</a:t>
            </a:r>
            <a:endParaRPr lang="cs-CZ" b="1" u="sng" dirty="0">
              <a:solidFill>
                <a:srgbClr val="C00000"/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33538" y="571500"/>
            <a:ext cx="58769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4" name="TextovéPole 2"/>
          <p:cNvSpPr txBox="1">
            <a:spLocks noChangeArrowheads="1"/>
          </p:cNvSpPr>
          <p:nvPr/>
        </p:nvSpPr>
        <p:spPr bwMode="auto">
          <a:xfrm>
            <a:off x="1908175" y="6308725"/>
            <a:ext cx="6119813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Septuaginta – ukázka textu sinajského kodexu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79613" y="260350"/>
            <a:ext cx="519112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78" name="TextovéPole 3"/>
          <p:cNvSpPr txBox="1">
            <a:spLocks noChangeArrowheads="1"/>
          </p:cNvSpPr>
          <p:nvPr/>
        </p:nvSpPr>
        <p:spPr bwMode="auto">
          <a:xfrm>
            <a:off x="468313" y="6165850"/>
            <a:ext cx="8351837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sz="1600" b="1" i="1">
                <a:latin typeface="Calibri" pitchFamily="34" charset="0"/>
              </a:rPr>
              <a:t>Sv. Jeroným ( překladatel Starého zákona do latiny ) na obrazu Mistra Teodorika. </a:t>
            </a:r>
            <a:endParaRPr lang="cs-CZ" sz="1600" b="1" i="1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C0000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C00000"/>
                </a:solidFill>
              </a:rPr>
              <a:t>Starý zákon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400" smtClean="0"/>
              <a:t>židé dělí 24 knih na tři oddíly:</a:t>
            </a:r>
          </a:p>
          <a:p>
            <a:pPr eaLnBrk="1" hangingPunct="1"/>
            <a:r>
              <a:rPr lang="cs-CZ" sz="2400" b="1" i="1" smtClean="0">
                <a:solidFill>
                  <a:srgbClr val="00B050"/>
                </a:solidFill>
              </a:rPr>
              <a:t>Pět knih Mojžíšových</a:t>
            </a:r>
            <a:r>
              <a:rPr lang="cs-CZ" sz="2400" i="1" smtClean="0">
                <a:solidFill>
                  <a:srgbClr val="00B050"/>
                </a:solidFill>
              </a:rPr>
              <a:t> </a:t>
            </a:r>
            <a:r>
              <a:rPr lang="cs-CZ" sz="2400" smtClean="0"/>
              <a:t>/ </a:t>
            </a:r>
            <a:r>
              <a:rPr lang="cs-CZ" sz="2400" b="1" smtClean="0">
                <a:solidFill>
                  <a:srgbClr val="C00000"/>
                </a:solidFill>
              </a:rPr>
              <a:t>hebrejsky tóra</a:t>
            </a:r>
            <a:r>
              <a:rPr lang="cs-CZ" sz="2400" smtClean="0"/>
              <a:t>/ - v nich je líčeno stvoření světa a člověka, život prarodičů Adama a Evy v ráji, jejich prvotní hřích a vyhnání z ráje, Kainovo zavraždění Ábela, potopa světa, zmatení jazyků při stavbě babylónské věže, zajetí Židů v Egyptě</a:t>
            </a:r>
          </a:p>
          <a:p>
            <a:pPr eaLnBrk="1" hangingPunct="1"/>
            <a:r>
              <a:rPr lang="cs-CZ" sz="2400" b="1" i="1" smtClean="0">
                <a:solidFill>
                  <a:srgbClr val="00B050"/>
                </a:solidFill>
              </a:rPr>
              <a:t>Knihy Proroků</a:t>
            </a:r>
            <a:r>
              <a:rPr lang="cs-CZ" sz="2400" i="1" smtClean="0">
                <a:solidFill>
                  <a:srgbClr val="00B050"/>
                </a:solidFill>
              </a:rPr>
              <a:t> </a:t>
            </a:r>
            <a:r>
              <a:rPr lang="cs-CZ" sz="2400" smtClean="0"/>
              <a:t>– vyprávění z dějin Izraele s častým líčením bojů mezi Židy a jejich nepřáteli, vlastní skutky proroků </a:t>
            </a:r>
          </a:p>
          <a:p>
            <a:pPr eaLnBrk="1" hangingPunct="1"/>
            <a:r>
              <a:rPr lang="cs-CZ" sz="2400" b="1" i="1" smtClean="0">
                <a:solidFill>
                  <a:srgbClr val="00B050"/>
                </a:solidFill>
              </a:rPr>
              <a:t>Žalmy</a:t>
            </a:r>
            <a:r>
              <a:rPr lang="cs-CZ" sz="2400" smtClean="0"/>
              <a:t> – nejmladší soubor – představují 150 chvalozpěvů / každý začíná nářkem, pokračuje důvěrou v Boha a končí jásotem nad vyslyšením/ – např.  </a:t>
            </a:r>
            <a:r>
              <a:rPr lang="cs-CZ" sz="2400" b="1" i="1" smtClean="0">
                <a:solidFill>
                  <a:srgbClr val="00B050"/>
                </a:solidFill>
              </a:rPr>
              <a:t>Píseň písní</a:t>
            </a:r>
            <a:endParaRPr lang="cs-CZ" sz="24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75" y="571500"/>
            <a:ext cx="428625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6" name="TextovéPole 2"/>
          <p:cNvSpPr txBox="1">
            <a:spLocks noChangeArrowheads="1"/>
          </p:cNvSpPr>
          <p:nvPr/>
        </p:nvSpPr>
        <p:spPr bwMode="auto">
          <a:xfrm>
            <a:off x="2411413" y="6519863"/>
            <a:ext cx="6264275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Mojžíš - Michelangelo Buonarroti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657225"/>
            <a:ext cx="7620000" cy="554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0" name="TextovéPole 2"/>
          <p:cNvSpPr txBox="1">
            <a:spLocks noChangeArrowheads="1"/>
          </p:cNvSpPr>
          <p:nvPr/>
        </p:nvSpPr>
        <p:spPr bwMode="auto">
          <a:xfrm>
            <a:off x="755650" y="6237288"/>
            <a:ext cx="79930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Michelangelova freska Stvoření Adama v Sixtinské kapli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260350"/>
            <a:ext cx="43434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TextovéPole 2"/>
          <p:cNvSpPr txBox="1">
            <a:spLocks noChangeArrowheads="1"/>
          </p:cNvSpPr>
          <p:nvPr/>
        </p:nvSpPr>
        <p:spPr bwMode="auto">
          <a:xfrm>
            <a:off x="2339975" y="6308725"/>
            <a:ext cx="65532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Adam a Eva - Albrecht Dürer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51050" y="260350"/>
            <a:ext cx="4867275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698" name="TextovéPole 2"/>
          <p:cNvSpPr txBox="1">
            <a:spLocks noChangeArrowheads="1"/>
          </p:cNvSpPr>
          <p:nvPr/>
        </p:nvSpPr>
        <p:spPr bwMode="auto">
          <a:xfrm>
            <a:off x="1908175" y="6021388"/>
            <a:ext cx="78486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Kniha Jozue je šestá kniha v biblickém kánonu Starého zákona.</a:t>
            </a:r>
          </a:p>
          <a:p>
            <a:r>
              <a:rPr lang="cs-CZ" sz="1600" b="1" i="1">
                <a:latin typeface="Calibri" pitchFamily="34" charset="0"/>
              </a:rPr>
              <a:t>Dobytí Jericha. Iluminace Jeana Fouqueta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C0000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C00000"/>
                </a:solidFill>
              </a:rPr>
              <a:t>Nový zákon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je psán </a:t>
            </a:r>
            <a:r>
              <a:rPr lang="cs-CZ" b="1" dirty="0">
                <a:solidFill>
                  <a:srgbClr val="C00000"/>
                </a:solidFill>
              </a:rPr>
              <a:t>řecky</a:t>
            </a:r>
            <a:r>
              <a:rPr lang="cs-CZ" dirty="0"/>
              <a:t> a obsahuje: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>
                <a:solidFill>
                  <a:srgbClr val="00B050"/>
                </a:solidFill>
              </a:rPr>
              <a:t>4 evangelia</a:t>
            </a:r>
            <a:r>
              <a:rPr lang="cs-CZ" i="1" dirty="0">
                <a:solidFill>
                  <a:srgbClr val="00B050"/>
                </a:solidFill>
              </a:rPr>
              <a:t> </a:t>
            </a:r>
            <a:r>
              <a:rPr lang="cs-CZ" dirty="0"/>
              <a:t>/evangelium znamená řecky dobré poselství a nazývají se tak čtyři církví uznané – kanonizované- apoštolské texty o životě, umučení a zmrtvýchvstání Ježíše </a:t>
            </a:r>
            <a:r>
              <a:rPr lang="cs-CZ" dirty="0" smtClean="0"/>
              <a:t>Krista: apoštolové </a:t>
            </a:r>
            <a:r>
              <a:rPr lang="cs-CZ" b="1" dirty="0">
                <a:solidFill>
                  <a:srgbClr val="00B050"/>
                </a:solidFill>
              </a:rPr>
              <a:t>Marek, Matouš, Lukáš a </a:t>
            </a:r>
            <a:r>
              <a:rPr lang="cs-CZ" b="1" dirty="0" smtClean="0">
                <a:solidFill>
                  <a:srgbClr val="00B050"/>
                </a:solidFill>
              </a:rPr>
              <a:t>Jan</a:t>
            </a:r>
            <a:r>
              <a:rPr lang="cs-CZ" dirty="0" smtClean="0"/>
              <a:t>/</a:t>
            </a: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>
                <a:solidFill>
                  <a:srgbClr val="00B050"/>
                </a:solidFill>
              </a:rPr>
              <a:t>Kniha skutků apoštolů</a:t>
            </a:r>
            <a:r>
              <a:rPr lang="cs-CZ" i="1" dirty="0">
                <a:solidFill>
                  <a:srgbClr val="00B050"/>
                </a:solidFill>
              </a:rPr>
              <a:t> </a:t>
            </a:r>
            <a:r>
              <a:rPr lang="cs-CZ" dirty="0"/>
              <a:t>– o působení Kristových žáků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b="1" i="1" dirty="0">
                <a:solidFill>
                  <a:srgbClr val="00B050"/>
                </a:solidFill>
              </a:rPr>
              <a:t>Apokalypsa</a:t>
            </a:r>
            <a:r>
              <a:rPr lang="cs-CZ" i="1" dirty="0">
                <a:solidFill>
                  <a:srgbClr val="00B050"/>
                </a:solidFill>
              </a:rPr>
              <a:t> </a:t>
            </a:r>
            <a:r>
              <a:rPr lang="cs-CZ" dirty="0"/>
              <a:t>- </a:t>
            </a:r>
            <a:r>
              <a:rPr lang="cs-CZ" dirty="0" smtClean="0"/>
              <a:t>apokalypsa </a:t>
            </a:r>
            <a:r>
              <a:rPr lang="cs-CZ" dirty="0"/>
              <a:t>znamená řecky zjevení </a:t>
            </a:r>
            <a:r>
              <a:rPr lang="cs-CZ" dirty="0" smtClean="0"/>
              <a:t> </a:t>
            </a:r>
            <a:r>
              <a:rPr lang="cs-CZ" dirty="0"/>
              <a:t>- </a:t>
            </a:r>
            <a:r>
              <a:rPr lang="cs-CZ" dirty="0" smtClean="0"/>
              <a:t> </a:t>
            </a:r>
            <a:r>
              <a:rPr lang="cs-CZ" dirty="0"/>
              <a:t>zjevení svatého Jana, </a:t>
            </a:r>
            <a:r>
              <a:rPr lang="cs-CZ" dirty="0" smtClean="0"/>
              <a:t>které </a:t>
            </a:r>
            <a:r>
              <a:rPr lang="cs-CZ" dirty="0"/>
              <a:t>předpovídá poslední </a:t>
            </a:r>
            <a:r>
              <a:rPr lang="cs-CZ" dirty="0" smtClean="0"/>
              <a:t>soud, </a:t>
            </a:r>
            <a:r>
              <a:rPr lang="cs-CZ" dirty="0"/>
              <a:t>konec světa a příchod </a:t>
            </a:r>
            <a:r>
              <a:rPr lang="cs-CZ" dirty="0" smtClean="0"/>
              <a:t>Krista.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87675" y="0"/>
            <a:ext cx="3421063" cy="66087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6" name="TextovéPole 2"/>
          <p:cNvSpPr txBox="1">
            <a:spLocks noChangeArrowheads="1"/>
          </p:cNvSpPr>
          <p:nvPr/>
        </p:nvSpPr>
        <p:spPr bwMode="auto">
          <a:xfrm>
            <a:off x="179388" y="404813"/>
            <a:ext cx="25209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pl-PL" sz="1600" b="1" i="1">
                <a:latin typeface="Calibri" pitchFamily="34" charset="0"/>
              </a:rPr>
              <a:t>Ikona Ježíše Krista z 6. století.</a:t>
            </a:r>
            <a:endParaRPr lang="cs-CZ" sz="1600" b="1" i="1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6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476250"/>
            <a:ext cx="403860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0" name="TextovéPole 2"/>
          <p:cNvSpPr txBox="1">
            <a:spLocks noChangeArrowheads="1"/>
          </p:cNvSpPr>
          <p:nvPr/>
        </p:nvSpPr>
        <p:spPr bwMode="auto">
          <a:xfrm>
            <a:off x="323850" y="404813"/>
            <a:ext cx="33845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Papyrový zlomek Nového zákona</a:t>
            </a:r>
          </a:p>
          <a:p>
            <a:r>
              <a:rPr lang="cs-CZ" sz="1600" b="1" i="1">
                <a:latin typeface="Calibri" pitchFamily="34" charset="0"/>
              </a:rPr>
              <a:t> ( Kolem roku 200 )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260350"/>
            <a:ext cx="7620000" cy="5524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4" name="TextovéPole 3"/>
          <p:cNvSpPr txBox="1">
            <a:spLocks noChangeArrowheads="1"/>
          </p:cNvSpPr>
          <p:nvPr/>
        </p:nvSpPr>
        <p:spPr bwMode="auto">
          <a:xfrm>
            <a:off x="647700" y="5949950"/>
            <a:ext cx="849630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Ježíš s dvanácti apoštoly při Poslední večeři </a:t>
            </a:r>
          </a:p>
          <a:p>
            <a:r>
              <a:rPr lang="cs-CZ" sz="1600" b="1" i="1">
                <a:latin typeface="Calibri" pitchFamily="34" charset="0"/>
              </a:rPr>
              <a:t>Obraz Simona Ušakova (1685)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8313" y="0"/>
            <a:ext cx="8280400" cy="651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8" name="TextovéPole 3"/>
          <p:cNvSpPr txBox="1">
            <a:spLocks noChangeArrowheads="1"/>
          </p:cNvSpPr>
          <p:nvPr/>
        </p:nvSpPr>
        <p:spPr bwMode="auto">
          <a:xfrm>
            <a:off x="539750" y="6488113"/>
            <a:ext cx="7848600" cy="33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Apokalypsa - Apokalyptičtí jezdci ; Peter von Cornelius (1783–1867)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C00000"/>
            </a:solidFill>
          </a:ln>
        </p:spPr>
        <p:txBody>
          <a:bodyPr/>
          <a:lstStyle/>
          <a:p>
            <a:pPr eaLnBrk="1" hangingPunct="1"/>
            <a:r>
              <a:rPr lang="cs-CZ" b="1" smtClean="0">
                <a:solidFill>
                  <a:srgbClr val="C00000"/>
                </a:solidFill>
              </a:rPr>
              <a:t>Bible a rozvoj vzdělanosti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lnSpcReduction="1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ve </a:t>
            </a:r>
            <a:r>
              <a:rPr lang="cs-CZ" dirty="0"/>
              <a:t>středověku Bible rozhodujícím způsobem přispěla k rozvoji evropské vzdělanosti a </a:t>
            </a:r>
            <a:r>
              <a:rPr lang="cs-CZ" dirty="0" smtClean="0"/>
              <a:t>kultury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silně </a:t>
            </a:r>
            <a:r>
              <a:rPr lang="cs-CZ" dirty="0"/>
              <a:t>ovlivňovala světonázorový vývoj </a:t>
            </a:r>
            <a:r>
              <a:rPr lang="cs-CZ" dirty="0" smtClean="0"/>
              <a:t>lidstva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překlady </a:t>
            </a:r>
            <a:r>
              <a:rPr lang="cs-CZ" dirty="0"/>
              <a:t>Bible do národních jazyků zpravidla zahajují rozvoj vlastního písemnictví jednotlivých národů 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rozkvět jazyka: </a:t>
            </a:r>
            <a:r>
              <a:rPr lang="cs-CZ" b="1" i="1" dirty="0" smtClean="0">
                <a:solidFill>
                  <a:srgbClr val="00B050"/>
                </a:solidFill>
              </a:rPr>
              <a:t>Bible </a:t>
            </a:r>
            <a:r>
              <a:rPr lang="cs-CZ" b="1" i="1" dirty="0">
                <a:solidFill>
                  <a:srgbClr val="00B050"/>
                </a:solidFill>
              </a:rPr>
              <a:t>kralická </a:t>
            </a:r>
            <a:r>
              <a:rPr lang="cs-CZ" dirty="0"/>
              <a:t>/1579-1594/ </a:t>
            </a:r>
            <a:r>
              <a:rPr lang="cs-CZ" dirty="0" smtClean="0"/>
              <a:t>skvělý doklad </a:t>
            </a:r>
            <a:r>
              <a:rPr lang="cs-CZ" dirty="0"/>
              <a:t>úrovně českého </a:t>
            </a:r>
            <a:r>
              <a:rPr lang="cs-CZ" dirty="0" smtClean="0"/>
              <a:t>jazyka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86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7900" y="188913"/>
            <a:ext cx="3698875" cy="628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6" name="TextovéPole 2"/>
          <p:cNvSpPr txBox="1">
            <a:spLocks noChangeArrowheads="1"/>
          </p:cNvSpPr>
          <p:nvPr/>
        </p:nvSpPr>
        <p:spPr bwMode="auto">
          <a:xfrm>
            <a:off x="250825" y="260350"/>
            <a:ext cx="4392613" cy="1570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Svatí Cyril a Metoděj. </a:t>
            </a:r>
          </a:p>
          <a:p>
            <a:r>
              <a:rPr lang="cs-CZ" sz="1600" b="1" i="1">
                <a:latin typeface="Calibri" pitchFamily="34" charset="0"/>
              </a:rPr>
              <a:t>Obraz polského malíře Jana Matejky z roku 1885</a:t>
            </a:r>
          </a:p>
          <a:p>
            <a:endParaRPr lang="cs-CZ" sz="1600" b="1" i="1">
              <a:latin typeface="Calibri" pitchFamily="34" charset="0"/>
            </a:endParaRPr>
          </a:p>
          <a:p>
            <a:r>
              <a:rPr lang="cs-CZ" sz="1600" b="1" i="1">
                <a:latin typeface="Calibri" pitchFamily="34" charset="0"/>
              </a:rPr>
              <a:t>V rámci své misie na Velké Moravě vytvořili písmo hlaholici a prosadili staroslověnštinu jako bohoslužebný jazyk.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7889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260350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0" name="TextovéPole 2"/>
          <p:cNvSpPr txBox="1">
            <a:spLocks noChangeArrowheads="1"/>
          </p:cNvSpPr>
          <p:nvPr/>
        </p:nvSpPr>
        <p:spPr bwMode="auto">
          <a:xfrm>
            <a:off x="250825" y="6165850"/>
            <a:ext cx="8713788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 b="1" i="1">
                <a:latin typeface="Calibri" pitchFamily="34" charset="0"/>
              </a:rPr>
              <a:t>První vydání Kralické bible vyšlo v šesti svazcích, proto se často označuje jménem „šestidílka“. </a:t>
            </a:r>
          </a:p>
          <a:p>
            <a:r>
              <a:rPr lang="cs-CZ" sz="1600" b="1" i="1">
                <a:latin typeface="Calibri" pitchFamily="34" charset="0"/>
              </a:rPr>
              <a:t>Šestý díl šestidílky – Nový Zákon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Kontrolní otázky</a:t>
            </a:r>
          </a:p>
        </p:txBody>
      </p:sp>
      <p:sp>
        <p:nvSpPr>
          <p:cNvPr id="3891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i="1" smtClean="0"/>
              <a:t>Která náboženství považují Bibli za posvátnou knihu?</a:t>
            </a:r>
          </a:p>
          <a:p>
            <a:pPr eaLnBrk="1" hangingPunct="1"/>
            <a:r>
              <a:rPr lang="cs-CZ" i="1" smtClean="0"/>
              <a:t>Které město je centrem židovského národa?</a:t>
            </a:r>
          </a:p>
          <a:p>
            <a:pPr eaLnBrk="1" hangingPunct="1"/>
            <a:r>
              <a:rPr lang="cs-CZ" i="1" smtClean="0"/>
              <a:t>Jak se jmenuje latinský překlad Bible?</a:t>
            </a:r>
          </a:p>
          <a:p>
            <a:pPr eaLnBrk="1" hangingPunct="1"/>
            <a:r>
              <a:rPr lang="cs-CZ" i="1" smtClean="0"/>
              <a:t>Jak židé dělí Starý zákon?</a:t>
            </a:r>
          </a:p>
          <a:p>
            <a:pPr eaLnBrk="1" hangingPunct="1"/>
            <a:r>
              <a:rPr lang="cs-CZ" i="1" smtClean="0"/>
              <a:t>Jakým jazykem byl psán Nový zákon?</a:t>
            </a:r>
          </a:p>
          <a:p>
            <a:pPr eaLnBrk="1" hangingPunct="1"/>
            <a:r>
              <a:rPr lang="cs-CZ" i="1" smtClean="0"/>
              <a:t>Jak přispěla Bible k rozvoji vzdělanosti?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TextovéPole 1"/>
          <p:cNvSpPr txBox="1">
            <a:spLocks noChangeArrowheads="1"/>
          </p:cNvSpPr>
          <p:nvPr/>
        </p:nvSpPr>
        <p:spPr bwMode="auto">
          <a:xfrm>
            <a:off x="539750" y="549275"/>
            <a:ext cx="7920038" cy="6092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 b="1" u="sng">
                <a:latin typeface="Calibri" pitchFamily="34" charset="0"/>
              </a:rPr>
              <a:t>Seznam obrázků: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 sz="1600">
                <a:latin typeface="Calibri" pitchFamily="34" charset="0"/>
              </a:rPr>
              <a:t>FILE UPLOAD BOT. </a:t>
            </a:r>
            <a:r>
              <a:rPr lang="cs-CZ" sz="1600" i="1">
                <a:latin typeface="Calibri" pitchFamily="34" charset="0"/>
              </a:rPr>
              <a:t>Wikimedia Commons</a:t>
            </a:r>
            <a:r>
              <a:rPr lang="cs-CZ" sz="1600">
                <a:latin typeface="Calibri" pitchFamily="34" charset="0"/>
              </a:rPr>
              <a:t> [online]. [cit. 2.9.2012]. Dostupný na WWW: &lt;http://cs.wikipedia.org/wiki/Soubor:Rembrandt_Harmensz._van_Rijn_079.jpg&gt;. </a:t>
            </a:r>
            <a:endParaRPr lang="cs-CZ" sz="1600" b="1">
              <a:latin typeface="Calibri" pitchFamily="34" charset="0"/>
            </a:endParaRPr>
          </a:p>
          <a:p>
            <a:endParaRPr lang="cs-CZ" sz="1600">
              <a:latin typeface="Calibri" pitchFamily="34" charset="0"/>
            </a:endParaRPr>
          </a:p>
          <a:p>
            <a:r>
              <a:rPr lang="cs-CZ" sz="1600">
                <a:latin typeface="Calibri" pitchFamily="34" charset="0"/>
              </a:rPr>
              <a:t>SHMUEL BEN YA'AKOV. </a:t>
            </a:r>
            <a:r>
              <a:rPr lang="cs-CZ" sz="1600" i="1">
                <a:latin typeface="Calibri" pitchFamily="34" charset="0"/>
              </a:rPr>
              <a:t>Wikimedia Commons</a:t>
            </a:r>
            <a:r>
              <a:rPr lang="cs-CZ" sz="1600">
                <a:latin typeface="Calibri" pitchFamily="34" charset="0"/>
              </a:rPr>
              <a:t> [online]. [cit. 2.9.2012]. Dostupný na WWW: &lt;http://cs.wikipedia.org/wiki/Soubor:LeningradCodex_text.jpg&gt;. </a:t>
            </a:r>
            <a:endParaRPr lang="cs-CZ" sz="1600" b="1">
              <a:latin typeface="Calibri" pitchFamily="34" charset="0"/>
            </a:endParaRPr>
          </a:p>
          <a:p>
            <a:endParaRPr lang="cs-CZ" sz="1600">
              <a:latin typeface="Calibri" pitchFamily="34" charset="0"/>
            </a:endParaRPr>
          </a:p>
          <a:p>
            <a:r>
              <a:rPr lang="cs-CZ" sz="1600">
                <a:latin typeface="Calibri" pitchFamily="34" charset="0"/>
              </a:rPr>
              <a:t>AMORUSO. </a:t>
            </a:r>
            <a:r>
              <a:rPr lang="cs-CZ" sz="1600" i="1">
                <a:latin typeface="Calibri" pitchFamily="34" charset="0"/>
              </a:rPr>
              <a:t>Wikimedia Commons</a:t>
            </a:r>
            <a:r>
              <a:rPr lang="cs-CZ" sz="1600">
                <a:latin typeface="Calibri" pitchFamily="34" charset="0"/>
              </a:rPr>
              <a:t> [online]. [cit. 2.9.2012]. Dostupný na WWW: &lt;http://cs.wikipedia.org/wiki/Soubor:Davids-kingdom.jpg&gt;.</a:t>
            </a:r>
            <a:endParaRPr lang="cs-CZ" sz="1600" b="1">
              <a:latin typeface="Calibri" pitchFamily="34" charset="0"/>
            </a:endParaRPr>
          </a:p>
          <a:p>
            <a:endParaRPr lang="cs-CZ" sz="1600">
              <a:latin typeface="Calibri" pitchFamily="34" charset="0"/>
            </a:endParaRPr>
          </a:p>
          <a:p>
            <a:r>
              <a:rPr lang="cs-CZ" sz="1600">
                <a:latin typeface="Calibri" pitchFamily="34" charset="0"/>
              </a:rPr>
              <a:t>WERNER, Berthold. </a:t>
            </a:r>
            <a:r>
              <a:rPr lang="cs-CZ" sz="1600" i="1">
                <a:latin typeface="Calibri" pitchFamily="34" charset="0"/>
              </a:rPr>
              <a:t>Wikimedia Commons</a:t>
            </a:r>
            <a:r>
              <a:rPr lang="cs-CZ" sz="1600">
                <a:latin typeface="Calibri" pitchFamily="34" charset="0"/>
              </a:rPr>
              <a:t> [online]. [cit. 2.9.2012]. Dostupný na WWW: &lt;http://cs.wikipedia.org/wiki/Soubor:Jerusalem_Dome_of_the_rock_BW_14.JPG&gt;. </a:t>
            </a:r>
          </a:p>
          <a:p>
            <a:endParaRPr lang="cs-CZ" sz="1600" b="1">
              <a:latin typeface="Calibri" pitchFamily="34" charset="0"/>
            </a:endParaRPr>
          </a:p>
          <a:p>
            <a:r>
              <a:rPr lang="en-US" sz="1600">
                <a:latin typeface="Calibri" pitchFamily="34" charset="0"/>
              </a:rPr>
              <a:t>MAKSIM. </a:t>
            </a:r>
            <a:r>
              <a:rPr lang="en-US" sz="1600" i="1">
                <a:latin typeface="Calibri" pitchFamily="34" charset="0"/>
              </a:rPr>
              <a:t>Wikimedia Commons</a:t>
            </a:r>
            <a:r>
              <a:rPr lang="en-US" sz="1600">
                <a:latin typeface="Calibri" pitchFamily="34" charset="0"/>
              </a:rPr>
              <a:t> [online]. [cit. 2.9.2012]. Dost</a:t>
            </a:r>
            <a:endParaRPr lang="cs-CZ" sz="1600">
              <a:latin typeface="Calibri" pitchFamily="34" charset="0"/>
            </a:endParaRPr>
          </a:p>
          <a:p>
            <a:endParaRPr lang="cs-CZ" sz="1600">
              <a:latin typeface="Calibri" pitchFamily="34" charset="0"/>
            </a:endParaRPr>
          </a:p>
          <a:p>
            <a:r>
              <a:rPr lang="cs-CZ" sz="1600">
                <a:latin typeface="Calibri" pitchFamily="34" charset="0"/>
              </a:rPr>
              <a:t>FILE UPLOAD BOT. </a:t>
            </a:r>
            <a:r>
              <a:rPr lang="cs-CZ" sz="1600" i="1">
                <a:latin typeface="Calibri" pitchFamily="34" charset="0"/>
              </a:rPr>
              <a:t>Wikimedia Commons</a:t>
            </a:r>
            <a:r>
              <a:rPr lang="cs-CZ" sz="1600">
                <a:latin typeface="Calibri" pitchFamily="34" charset="0"/>
              </a:rPr>
              <a:t> [online]. [cit. 2.9.2012]. Dostupný na WWW: &lt;http://cs.wikipedia.org/wiki/Soubor:Meister_Theoderich_von_Prag_002.jpg&gt;. </a:t>
            </a:r>
          </a:p>
          <a:p>
            <a:endParaRPr lang="cs-CZ" sz="1600" b="1">
              <a:latin typeface="Calibri" pitchFamily="34" charset="0"/>
            </a:endParaRPr>
          </a:p>
          <a:p>
            <a:r>
              <a:rPr lang="cs-CZ" sz="1600">
                <a:latin typeface="Calibri" pitchFamily="34" charset="0"/>
              </a:rPr>
              <a:t>MAYRING, Ulrich. </a:t>
            </a:r>
            <a:r>
              <a:rPr lang="cs-CZ" sz="1600" i="1">
                <a:latin typeface="Calibri" pitchFamily="34" charset="0"/>
              </a:rPr>
              <a:t>Wikimedia Commons</a:t>
            </a:r>
            <a:r>
              <a:rPr lang="cs-CZ" sz="1600">
                <a:latin typeface="Calibri" pitchFamily="34" charset="0"/>
              </a:rPr>
              <a:t> [online]. [cit. 2.9.2012]. Dostupný na WWW: &lt;http://cs.wikipedia.org/wiki/Soubor:Michelangelo_Mose_2007.jpg&gt;. </a:t>
            </a:r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TextovéPole 1"/>
          <p:cNvSpPr txBox="1">
            <a:spLocks noChangeArrowheads="1"/>
          </p:cNvSpPr>
          <p:nvPr/>
        </p:nvSpPr>
        <p:spPr bwMode="auto">
          <a:xfrm>
            <a:off x="273050" y="304800"/>
            <a:ext cx="8496300" cy="612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>
              <a:latin typeface="Calibri" pitchFamily="34" charset="0"/>
            </a:endParaRPr>
          </a:p>
          <a:p>
            <a:r>
              <a:rPr lang="cs-CZ" sz="1600">
                <a:latin typeface="Calibri" pitchFamily="34" charset="0"/>
              </a:rPr>
              <a:t>TOMISTI. </a:t>
            </a:r>
            <a:r>
              <a:rPr lang="cs-CZ" sz="1600" i="1">
                <a:latin typeface="Calibri" pitchFamily="34" charset="0"/>
              </a:rPr>
              <a:t>Wikimedia Commons</a:t>
            </a:r>
            <a:r>
              <a:rPr lang="cs-CZ" sz="1600">
                <a:latin typeface="Calibri" pitchFamily="34" charset="0"/>
              </a:rPr>
              <a:t> [online]. [cit. 2.9.2012]. Dostupný na WWW: &lt;http://cs.wikipedia.org/wiki/Soubor:Creation_of_Adam.jpg&gt;. </a:t>
            </a:r>
          </a:p>
          <a:p>
            <a:endParaRPr lang="cs-CZ" sz="1600" b="1">
              <a:latin typeface="Calibri" pitchFamily="34" charset="0"/>
            </a:endParaRPr>
          </a:p>
          <a:p>
            <a:r>
              <a:rPr lang="cs-CZ" sz="1600">
                <a:latin typeface="Calibri" pitchFamily="34" charset="0"/>
              </a:rPr>
              <a:t>FILE UPLOAD BOT. </a:t>
            </a:r>
            <a:r>
              <a:rPr lang="cs-CZ" sz="1600" i="1">
                <a:latin typeface="Calibri" pitchFamily="34" charset="0"/>
              </a:rPr>
              <a:t>Wikimedia Commons</a:t>
            </a:r>
            <a:r>
              <a:rPr lang="cs-CZ" sz="1600">
                <a:latin typeface="Calibri" pitchFamily="34" charset="0"/>
              </a:rPr>
              <a:t> [online]. [cit. 2.9.2012]. Dostupný na WWW: &lt;http://cs.wikipedia.org/wiki/Soubor:Albrecht_Dürer_002.jpg&gt;. </a:t>
            </a:r>
          </a:p>
          <a:p>
            <a:endParaRPr lang="cs-CZ" sz="1600" b="1">
              <a:latin typeface="Calibri" pitchFamily="34" charset="0"/>
            </a:endParaRPr>
          </a:p>
          <a:p>
            <a:r>
              <a:rPr lang="cs-CZ" sz="1600">
                <a:latin typeface="Calibri" pitchFamily="34" charset="0"/>
              </a:rPr>
              <a:t>YANN. </a:t>
            </a:r>
            <a:r>
              <a:rPr lang="cs-CZ" sz="1600" i="1">
                <a:latin typeface="Calibri" pitchFamily="34" charset="0"/>
              </a:rPr>
              <a:t>Wikimedia Commons</a:t>
            </a:r>
            <a:r>
              <a:rPr lang="cs-CZ" sz="1600">
                <a:latin typeface="Calibri" pitchFamily="34" charset="0"/>
              </a:rPr>
              <a:t> [online]. [cit. 2.9.2012]. Dostupný na WWW: &lt;http://cs.wikipedia.org/wiki/Soubor:Prise_de_Jéricho.jpg&gt;. </a:t>
            </a:r>
          </a:p>
          <a:p>
            <a:endParaRPr lang="cs-CZ" sz="1600" b="1">
              <a:latin typeface="Calibri" pitchFamily="34" charset="0"/>
            </a:endParaRPr>
          </a:p>
          <a:p>
            <a:r>
              <a:rPr lang="cs-CZ" sz="1600">
                <a:latin typeface="Calibri" pitchFamily="34" charset="0"/>
              </a:rPr>
              <a:t>BRANDMEISTER. </a:t>
            </a:r>
            <a:r>
              <a:rPr lang="cs-CZ" sz="1600" i="1">
                <a:latin typeface="Calibri" pitchFamily="34" charset="0"/>
              </a:rPr>
              <a:t>Wikimedia Commons</a:t>
            </a:r>
            <a:r>
              <a:rPr lang="cs-CZ" sz="1600">
                <a:latin typeface="Calibri" pitchFamily="34" charset="0"/>
              </a:rPr>
              <a:t> [online]. [cit. 2.9.2012]. Dostupný na WWW: &lt;http://cs.wikipedia.org/wiki/Soubor:Spas_vsederzhitel_sinay.jpg&gt;. </a:t>
            </a:r>
          </a:p>
          <a:p>
            <a:endParaRPr lang="cs-CZ" sz="1600" b="1">
              <a:latin typeface="Calibri" pitchFamily="34" charset="0"/>
            </a:endParaRPr>
          </a:p>
          <a:p>
            <a:r>
              <a:rPr lang="en-US" sz="1600">
                <a:latin typeface="Calibri" pitchFamily="34" charset="0"/>
              </a:rPr>
              <a:t>HEYCOS. </a:t>
            </a:r>
            <a:r>
              <a:rPr lang="en-US" sz="1600" i="1">
                <a:latin typeface="Calibri" pitchFamily="34" charset="0"/>
              </a:rPr>
              <a:t>Wikimedia Commons</a:t>
            </a:r>
            <a:r>
              <a:rPr lang="en-US" sz="1600">
                <a:latin typeface="Calibri" pitchFamily="34" charset="0"/>
              </a:rPr>
              <a:t> [online]. [cit. 2.9.2012]. Dostupný na WWW: &lt;http://cs.wikipedia.org/wiki/Soubor:P46.jpg&gt;. </a:t>
            </a:r>
            <a:endParaRPr lang="cs-CZ" sz="1600">
              <a:latin typeface="Calibri" pitchFamily="34" charset="0"/>
            </a:endParaRPr>
          </a:p>
          <a:p>
            <a:endParaRPr lang="cs-CZ" sz="1600" b="1">
              <a:latin typeface="Calibri" pitchFamily="34" charset="0"/>
            </a:endParaRPr>
          </a:p>
          <a:p>
            <a:r>
              <a:rPr lang="cs-CZ" sz="1600">
                <a:latin typeface="Calibri" pitchFamily="34" charset="0"/>
              </a:rPr>
              <a:t>SOERFM. </a:t>
            </a:r>
            <a:r>
              <a:rPr lang="cs-CZ" sz="1600" i="1">
                <a:latin typeface="Calibri" pitchFamily="34" charset="0"/>
              </a:rPr>
              <a:t>Wikimedia Commons</a:t>
            </a:r>
            <a:r>
              <a:rPr lang="cs-CZ" sz="1600">
                <a:latin typeface="Calibri" pitchFamily="34" charset="0"/>
              </a:rPr>
              <a:t> [online]. [cit. 2.9.2012]. Dostupný na WWW: &lt;http://cs.wikipedia.org/wiki/Soubor:Simon_ushakov_last_supper_1685.jpg&gt;.</a:t>
            </a:r>
          </a:p>
          <a:p>
            <a:endParaRPr lang="cs-CZ" sz="1600">
              <a:latin typeface="Calibri" pitchFamily="34" charset="0"/>
            </a:endParaRPr>
          </a:p>
          <a:p>
            <a:r>
              <a:rPr lang="cs-CZ" sz="1600">
                <a:latin typeface="Calibri" pitchFamily="34" charset="0"/>
              </a:rPr>
              <a:t>FANGHONG. </a:t>
            </a:r>
            <a:r>
              <a:rPr lang="cs-CZ" sz="1600" i="1">
                <a:latin typeface="Calibri" pitchFamily="34" charset="0"/>
              </a:rPr>
              <a:t>Wikimedia Commons</a:t>
            </a:r>
            <a:r>
              <a:rPr lang="cs-CZ" sz="1600">
                <a:latin typeface="Calibri" pitchFamily="34" charset="0"/>
              </a:rPr>
              <a:t> [online]. [cit. 2.9.2012]. Dostupný na WWW: &lt;http://cs.wikipedia.org/wiki/Soubor:TheRiderOfTheApocalypse.jpg&gt;. </a:t>
            </a: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  <a:p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extovéPole 2"/>
          <p:cNvSpPr txBox="1">
            <a:spLocks noChangeArrowheads="1"/>
          </p:cNvSpPr>
          <p:nvPr/>
        </p:nvSpPr>
        <p:spPr bwMode="auto">
          <a:xfrm>
            <a:off x="539750" y="346075"/>
            <a:ext cx="8424863" cy="2155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b="1">
              <a:latin typeface="Calibri" pitchFamily="34" charset="0"/>
            </a:endParaRPr>
          </a:p>
          <a:p>
            <a:r>
              <a:rPr lang="cs-CZ" sz="1600">
                <a:latin typeface="Calibri" pitchFamily="34" charset="0"/>
              </a:rPr>
              <a:t>BACIYELMO. </a:t>
            </a:r>
            <a:r>
              <a:rPr lang="cs-CZ" sz="1600" i="1">
                <a:latin typeface="Calibri" pitchFamily="34" charset="0"/>
              </a:rPr>
              <a:t>Wikimedia Commons</a:t>
            </a:r>
            <a:r>
              <a:rPr lang="cs-CZ" sz="1600">
                <a:latin typeface="Calibri" pitchFamily="34" charset="0"/>
              </a:rPr>
              <a:t> [online]. [cit. 2.9.2012]. Dostupný na WWW: &lt;http://cs.wikipedia.org/wiki/Soubor:Cyril_and_Methodius.jpg&gt;. </a:t>
            </a:r>
          </a:p>
          <a:p>
            <a:endParaRPr lang="cs-CZ" sz="1600" b="1">
              <a:latin typeface="Calibri" pitchFamily="34" charset="0"/>
            </a:endParaRPr>
          </a:p>
          <a:p>
            <a:r>
              <a:rPr lang="cs-CZ" sz="1600">
                <a:latin typeface="Calibri" pitchFamily="34" charset="0"/>
              </a:rPr>
              <a:t>KOHELET. </a:t>
            </a:r>
            <a:r>
              <a:rPr lang="cs-CZ" sz="1600" i="1">
                <a:latin typeface="Calibri" pitchFamily="34" charset="0"/>
              </a:rPr>
              <a:t>Wikimedia Commons</a:t>
            </a:r>
            <a:r>
              <a:rPr lang="cs-CZ" sz="1600">
                <a:latin typeface="Calibri" pitchFamily="34" charset="0"/>
              </a:rPr>
              <a:t> [online]. [cit. 2.9.2012]. Dostupný na WWW: &lt;http://cs.wikipedia.org/wiki/Soubor:Bible_Kralicka.JPG&gt;. </a:t>
            </a:r>
          </a:p>
          <a:p>
            <a:endParaRPr lang="cs-CZ">
              <a:latin typeface="Calibri" pitchFamily="34" charset="0"/>
            </a:endParaRPr>
          </a:p>
          <a:p>
            <a:r>
              <a:rPr lang="cs-CZ">
                <a:latin typeface="Calibri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Seznam literatury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MARTINKOVÁ, Věra. </a:t>
            </a:r>
            <a:r>
              <a:rPr lang="cs-CZ" i="1" dirty="0"/>
              <a:t>Čítanka 1 s literárními výklady</a:t>
            </a:r>
            <a:r>
              <a:rPr lang="cs-CZ" dirty="0"/>
              <a:t>: </a:t>
            </a:r>
            <a:r>
              <a:rPr lang="cs-CZ" i="1" dirty="0"/>
              <a:t>pro učební obory : 1. ročník</a:t>
            </a:r>
            <a:r>
              <a:rPr lang="cs-CZ" dirty="0"/>
              <a:t>. 1. vyd. v nakl. Fraus, (Celkově 2.). Plzeň: Fraus, 2009, 335 s. Edice českého jazyka a literatury (</a:t>
            </a:r>
            <a:r>
              <a:rPr lang="cs-CZ" dirty="0" err="1"/>
              <a:t>Tripolia</a:t>
            </a:r>
            <a:r>
              <a:rPr lang="cs-CZ" dirty="0"/>
              <a:t>), sv. 26. ISBN 978-80-7238-910-0. </a:t>
            </a:r>
            <a:endParaRPr lang="cs-CZ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/>
              <a:t>SOUKAL, Josef. </a:t>
            </a:r>
            <a:r>
              <a:rPr lang="cs-CZ" i="1" dirty="0"/>
              <a:t>Přehled dějin literatury</a:t>
            </a:r>
            <a:r>
              <a:rPr lang="cs-CZ" dirty="0"/>
              <a:t>: </a:t>
            </a:r>
            <a:r>
              <a:rPr lang="cs-CZ" i="1" dirty="0"/>
              <a:t>pro střední školy</a:t>
            </a:r>
            <a:r>
              <a:rPr lang="cs-CZ" dirty="0"/>
              <a:t>. 1. vyd. Praha: SPN - pedagogické nakladatelství, 2006. </a:t>
            </a:r>
            <a:r>
              <a:rPr lang="cs-CZ"/>
              <a:t>ISBN 80-723-5316-0. </a:t>
            </a:r>
            <a:endParaRPr lang="cs-CZ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354</TotalTime>
  <Words>1211</Words>
  <Application>Microsoft Office PowerPoint</Application>
  <PresentationFormat>Předvádění na obrazovce (4:3)</PresentationFormat>
  <Paragraphs>117</Paragraphs>
  <Slides>28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28</vt:i4>
      </vt:variant>
    </vt:vector>
  </HeadingPairs>
  <TitlesOfParts>
    <vt:vector size="29" baseType="lpstr">
      <vt:lpstr>Motiv systému Office</vt:lpstr>
      <vt:lpstr>Prezentace aplikace PowerPoint</vt:lpstr>
      <vt:lpstr>ANOTACE</vt:lpstr>
      <vt:lpstr>Nejstarší literatury světa</vt:lpstr>
      <vt:lpstr>BIBLE</vt:lpstr>
      <vt:lpstr>Prezentace aplikace PowerPoint</vt:lpstr>
      <vt:lpstr>Prezentace aplikace PowerPoint</vt:lpstr>
      <vt:lpstr>Prezentace aplikace PowerPoint</vt:lpstr>
      <vt:lpstr>Starý zákon</vt:lpstr>
      <vt:lpstr>Prezentace aplikace PowerPoint</vt:lpstr>
      <vt:lpstr>Prezentace aplikace PowerPoint</vt:lpstr>
      <vt:lpstr>Starý zákon</vt:lpstr>
      <vt:lpstr>Prezentace aplikace PowerPoint</vt:lpstr>
      <vt:lpstr>Prezentace aplikace PowerPoint</vt:lpstr>
      <vt:lpstr>Prezentace aplikace PowerPoint</vt:lpstr>
      <vt:lpstr>Prezentace aplikace PowerPoint</vt:lpstr>
      <vt:lpstr>Nový zákon</vt:lpstr>
      <vt:lpstr>Prezentace aplikace PowerPoint</vt:lpstr>
      <vt:lpstr>Prezentace aplikace PowerPoint</vt:lpstr>
      <vt:lpstr>Prezentace aplikace PowerPoint</vt:lpstr>
      <vt:lpstr>Prezentace aplikace PowerPoint</vt:lpstr>
      <vt:lpstr>Bible a rozvoj vzdělanosti</vt:lpstr>
      <vt:lpstr>Prezentace aplikace PowerPoint</vt:lpstr>
      <vt:lpstr>Prezentace aplikace PowerPoint</vt:lpstr>
      <vt:lpstr>Kontrolní otázky</vt:lpstr>
      <vt:lpstr>Prezentace aplikace PowerPoint</vt:lpstr>
      <vt:lpstr>Prezentace aplikace PowerPoint</vt:lpstr>
      <vt:lpstr>Prezentace aplikace PowerPoint</vt:lpstr>
      <vt:lpstr>Seznam literatury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Nejstarší literatury světa</dc:title>
  <dc:creator>uzivatel</dc:creator>
  <cp:lastModifiedBy>reznickovakarla</cp:lastModifiedBy>
  <cp:revision>58</cp:revision>
  <dcterms:created xsi:type="dcterms:W3CDTF">2012-07-31T12:19:28Z</dcterms:created>
  <dcterms:modified xsi:type="dcterms:W3CDTF">2013-04-30T09:42:49Z</dcterms:modified>
</cp:coreProperties>
</file>