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88" r:id="rId2"/>
    <p:sldId id="289" r:id="rId3"/>
    <p:sldId id="256" r:id="rId4"/>
    <p:sldId id="257" r:id="rId5"/>
    <p:sldId id="269" r:id="rId6"/>
    <p:sldId id="258" r:id="rId7"/>
    <p:sldId id="270" r:id="rId8"/>
    <p:sldId id="259" r:id="rId9"/>
    <p:sldId id="271" r:id="rId10"/>
    <p:sldId id="260" r:id="rId11"/>
    <p:sldId id="272" r:id="rId12"/>
    <p:sldId id="273" r:id="rId13"/>
    <p:sldId id="261" r:id="rId14"/>
    <p:sldId id="262" r:id="rId15"/>
    <p:sldId id="263" r:id="rId16"/>
    <p:sldId id="274" r:id="rId17"/>
    <p:sldId id="264" r:id="rId18"/>
    <p:sldId id="275" r:id="rId19"/>
    <p:sldId id="265" r:id="rId20"/>
    <p:sldId id="276" r:id="rId21"/>
    <p:sldId id="277" r:id="rId22"/>
    <p:sldId id="266" r:id="rId23"/>
    <p:sldId id="278" r:id="rId24"/>
    <p:sldId id="267" r:id="rId25"/>
    <p:sldId id="279" r:id="rId26"/>
    <p:sldId id="280" r:id="rId27"/>
    <p:sldId id="281" r:id="rId28"/>
    <p:sldId id="268" r:id="rId29"/>
    <p:sldId id="282" r:id="rId30"/>
    <p:sldId id="291" r:id="rId31"/>
    <p:sldId id="283" r:id="rId32"/>
    <p:sldId id="284" r:id="rId33"/>
    <p:sldId id="285" r:id="rId34"/>
    <p:sldId id="286" r:id="rId35"/>
    <p:sldId id="287" r:id="rId36"/>
    <p:sldId id="290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2718" autoAdjust="0"/>
  </p:normalViewPr>
  <p:slideViewPr>
    <p:cSldViewPr>
      <p:cViewPr varScale="1">
        <p:scale>
          <a:sx n="96" d="100"/>
          <a:sy n="96" d="100"/>
        </p:scale>
        <p:origin x="-8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F625EB4-254E-4F28-8D00-DD03BE76468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8D49A4D-919A-4324-9D25-B2A62DBE1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8783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DB578-C022-439D-8304-F65414C5C86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AC389-8EAA-48D6-A891-3E1AAAF7E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53B5C-2D83-4471-A793-D3E78816BAC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33272-F150-49AE-8289-3FD98B422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1F10A-1271-40DB-A328-F1CDE7770BB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640F9-CD13-48FA-9AA4-D8051E1A1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7777D-1F32-416F-900A-6E3E3B66570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A2BF4-D6A7-4A7B-9C65-6EE5BAF8F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E914D-3AEC-4859-A051-88F54CAF2E4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33AFD-1D7D-43A9-B986-BDC97FBFA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0AC61-CF01-4C20-B4F0-F2677D670CF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C03E1-BF7F-48DC-BEFE-3E09AFF6F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57C1-CCAA-452A-BD34-8CB37F69DB3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A9A8-AF14-4925-A3D5-0A583334EB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16756-E0E6-4AC1-8C86-1DCD7A4CEDBF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EB336-3C47-4539-94C4-737A89275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967DE-D682-4071-B757-268018F7848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ED5CE-8B3C-4B2F-ACB7-B9E97CA4B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7E35B-0335-49D9-95E8-A5DF5F111B7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D8AA5-3FC8-4D7E-AB96-7C44FCA096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B9FD9-49CF-419A-828A-EC2766F56C7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B5EDA-FEB5-49E3-AFF1-7C7F8C001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E57B3A2-931C-4F8C-BA89-CE023F3EAE0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8876AB-5B05-43A2-87D6-798CF5F59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ristotle_by_Raphael.jpg" TargetMode="Externa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8645616"/>
              </p:ext>
            </p:extLst>
          </p:nvPr>
        </p:nvGraphicFramePr>
        <p:xfrm>
          <a:off x="1403350" y="2205038"/>
          <a:ext cx="6575425" cy="3957320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Antická literatura: ŘECKÁ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2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050" y="6237288"/>
            <a:ext cx="5976938" cy="484187"/>
          </a:xfrm>
        </p:spPr>
        <p:txBody>
          <a:bodyPr/>
          <a:lstStyle/>
          <a:p>
            <a:pPr>
              <a:defRPr/>
            </a:pPr>
            <a:r>
              <a:rPr lang="cs-CZ" i="1" dirty="0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</a:t>
            </a:r>
            <a:r>
              <a:rPr lang="cs-CZ" dirty="0" smtClean="0">
                <a:cs typeface="Arial" charset="0"/>
              </a:rPr>
              <a:t>v 1. </a:t>
            </a:r>
            <a:r>
              <a:rPr lang="cs-CZ" dirty="0">
                <a:cs typeface="Arial" charset="0"/>
              </a:rPr>
              <a:t>r</a:t>
            </a:r>
            <a:r>
              <a:rPr lang="cs-CZ" dirty="0" smtClean="0">
                <a:cs typeface="Arial" charset="0"/>
              </a:rPr>
              <a:t>očníku v předmětu </a:t>
            </a:r>
            <a:r>
              <a:rPr lang="cs-CZ" dirty="0">
                <a:cs typeface="Arial" charset="0"/>
              </a:rPr>
              <a:t>č</a:t>
            </a:r>
            <a:r>
              <a:rPr lang="cs-CZ" dirty="0" smtClean="0">
                <a:cs typeface="Arial" charset="0"/>
              </a:rPr>
              <a:t>eský </a:t>
            </a:r>
            <a:r>
              <a:rPr lang="cs-CZ" dirty="0">
                <a:cs typeface="Arial" charset="0"/>
              </a:rPr>
              <a:t>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starověké </a:t>
            </a:r>
            <a:r>
              <a:rPr lang="cs-CZ" dirty="0" smtClean="0">
                <a:cs typeface="Arial" charset="0"/>
              </a:rPr>
              <a:t>řecké </a:t>
            </a:r>
            <a:r>
              <a:rPr lang="cs-CZ" dirty="0">
                <a:cs typeface="Arial" charset="0"/>
              </a:rPr>
              <a:t>literatuře.</a:t>
            </a:r>
            <a:r>
              <a:rPr lang="cs-CZ" u="sng" dirty="0">
                <a:cs typeface="Arial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4213" y="260350"/>
            <a:ext cx="7772400" cy="1470025"/>
          </a:xfrm>
          <a:solidFill>
            <a:srgbClr val="92D050"/>
          </a:solidFill>
          <a:ln w="7620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/>
              <a:t>ANTICKÁ </a:t>
            </a:r>
            <a:r>
              <a:rPr lang="cs-CZ" sz="4800" b="1" smtClean="0"/>
              <a:t>LITERATURA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331913" y="1916113"/>
            <a:ext cx="6224587" cy="984250"/>
          </a:xfrm>
          <a:ln w="76200">
            <a:solidFill>
              <a:srgbClr val="00B050"/>
            </a:solidFill>
          </a:ln>
        </p:spPr>
        <p:txBody>
          <a:bodyPr/>
          <a:lstStyle/>
          <a:p>
            <a:r>
              <a:rPr lang="cs-CZ" sz="4400" b="1" smtClean="0">
                <a:solidFill>
                  <a:srgbClr val="00B050"/>
                </a:solidFill>
              </a:rPr>
              <a:t>ŘECKÁ LITERATURA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068638"/>
            <a:ext cx="480060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 w="57150">
            <a:solidFill>
              <a:srgbClr val="00B050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50"/>
                </a:solidFill>
              </a:rPr>
              <a:t>Periodizace řecké literatury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741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u="sng" smtClean="0">
                <a:solidFill>
                  <a:srgbClr val="C00000"/>
                </a:solidFill>
              </a:rPr>
              <a:t>archaické období </a:t>
            </a:r>
            <a:r>
              <a:rPr lang="cs-CZ" sz="4400" smtClean="0"/>
              <a:t>/od nejstarších dob do 6. století př. n. l./ </a:t>
            </a:r>
          </a:p>
          <a:p>
            <a:r>
              <a:rPr lang="cs-CZ" sz="4400" b="1" u="sng" smtClean="0">
                <a:solidFill>
                  <a:srgbClr val="C00000"/>
                </a:solidFill>
              </a:rPr>
              <a:t>attické období </a:t>
            </a:r>
            <a:r>
              <a:rPr lang="cs-CZ" sz="4400" smtClean="0"/>
              <a:t>/5.-4. století př. n. l./ </a:t>
            </a:r>
          </a:p>
          <a:p>
            <a:r>
              <a:rPr lang="cs-CZ" sz="4400" b="1" u="sng" smtClean="0">
                <a:solidFill>
                  <a:srgbClr val="C00000"/>
                </a:solidFill>
              </a:rPr>
              <a:t>helenistické období </a:t>
            </a:r>
            <a:r>
              <a:rPr lang="cs-CZ" sz="4400" smtClean="0"/>
              <a:t>/4. století př. n. l.-1. století n. l./ </a:t>
            </a:r>
          </a:p>
          <a:p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052513"/>
            <a:ext cx="8740775" cy="498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468313" y="6237288"/>
            <a:ext cx="72723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Řecká a fénická kolonizace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Archaické období: epika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>
                <a:solidFill>
                  <a:srgbClr val="7030A0"/>
                </a:solidFill>
              </a:rPr>
              <a:t>Epos</a:t>
            </a:r>
            <a:r>
              <a:rPr lang="cs-CZ" dirty="0"/>
              <a:t> je rozsáhlá báseň, vyprávějící zpravidla pověsti o významných událostech z historie národa nebo o slavných činech národních hrdinů</a:t>
            </a:r>
            <a:r>
              <a:rPr lang="cs-CZ" dirty="0" smtClean="0"/>
              <a:t>. </a:t>
            </a:r>
            <a:r>
              <a:rPr lang="cs-CZ" dirty="0"/>
              <a:t>Původně se předávaly ústně, později písemně.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Nejznámějšími eposy tohoto období jsou </a:t>
            </a:r>
            <a:r>
              <a:rPr lang="cs-CZ" b="1" i="1" dirty="0">
                <a:solidFill>
                  <a:srgbClr val="00B050"/>
                </a:solidFill>
              </a:rPr>
              <a:t>Ilias</a:t>
            </a:r>
            <a:r>
              <a:rPr lang="cs-CZ" b="1" i="1" dirty="0"/>
              <a:t> </a:t>
            </a:r>
            <a:r>
              <a:rPr lang="cs-CZ" dirty="0"/>
              <a:t>a</a:t>
            </a:r>
            <a:r>
              <a:rPr lang="cs-CZ" b="1" i="1" dirty="0"/>
              <a:t> </a:t>
            </a:r>
            <a:r>
              <a:rPr lang="cs-CZ" b="1" i="1" dirty="0">
                <a:solidFill>
                  <a:srgbClr val="00B050"/>
                </a:solidFill>
              </a:rPr>
              <a:t>Odyssea</a:t>
            </a:r>
            <a:r>
              <a:rPr lang="cs-CZ" dirty="0"/>
              <a:t> / 8. st. př. n. l./. Jejich autorem je </a:t>
            </a:r>
            <a:r>
              <a:rPr lang="cs-CZ" b="1" u="sng" dirty="0">
                <a:solidFill>
                  <a:srgbClr val="C00000"/>
                </a:solidFill>
              </a:rPr>
              <a:t>Homér</a:t>
            </a:r>
            <a:r>
              <a:rPr lang="cs-CZ" dirty="0"/>
              <a:t>, pravděpodobně slepý věštec, o jehož životě kolovalo mnoho pověr. Námět obou básní </a:t>
            </a:r>
            <a:r>
              <a:rPr lang="cs-CZ" dirty="0" smtClean="0"/>
              <a:t>pochází </a:t>
            </a:r>
            <a:r>
              <a:rPr lang="cs-CZ" dirty="0"/>
              <a:t>z okruhu pověstí o trojské </a:t>
            </a:r>
            <a:r>
              <a:rPr lang="cs-CZ" dirty="0" smtClean="0"/>
              <a:t>válce.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88913"/>
            <a:ext cx="2735262" cy="344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2060575"/>
            <a:ext cx="4860925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539750" y="3933825"/>
            <a:ext cx="2447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Homér</a:t>
            </a:r>
          </a:p>
        </p:txBody>
      </p:sp>
      <p:sp>
        <p:nvSpPr>
          <p:cNvPr id="20484" name="TextovéPole 5"/>
          <p:cNvSpPr txBox="1">
            <a:spLocks noChangeArrowheads="1"/>
          </p:cNvSpPr>
          <p:nvPr/>
        </p:nvSpPr>
        <p:spPr bwMode="auto">
          <a:xfrm>
            <a:off x="3924300" y="1052513"/>
            <a:ext cx="482441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Výjev z Iliady – Achilles obvazuje Patrokla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Archaické období: epika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7030A0"/>
                </a:solidFill>
              </a:rPr>
              <a:t>Bajky</a:t>
            </a:r>
            <a:r>
              <a:rPr lang="cs-CZ" smtClean="0"/>
              <a:t> - krátká vyprávění, v nichž zvířata nebo věci jednají jako lidé. V jejich příhodách se obvykle zesměšňovaly vlastnosti lidí a mezilidské vztahy. Mohly být psány prózou nebo veršem. Často obsahovaly sociální kritiku, v závěru bajky zaznívá poučení.</a:t>
            </a:r>
          </a:p>
          <a:p>
            <a:r>
              <a:rPr lang="cs-CZ" b="1" smtClean="0"/>
              <a:t>Nejznámějším autorem bajek </a:t>
            </a:r>
            <a:r>
              <a:rPr lang="cs-CZ" smtClean="0"/>
              <a:t>byl </a:t>
            </a:r>
            <a:r>
              <a:rPr lang="cs-CZ" b="1" smtClean="0">
                <a:solidFill>
                  <a:srgbClr val="FF0000"/>
                </a:solidFill>
              </a:rPr>
              <a:t>Ezop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125413"/>
            <a:ext cx="3168650" cy="630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250825" y="549275"/>
            <a:ext cx="2305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Ezop – obraz Diego_Velasquez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Archaické období: lyrika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>
                <a:solidFill>
                  <a:srgbClr val="7030A0"/>
                </a:solidFill>
              </a:rPr>
              <a:t>E</a:t>
            </a:r>
            <a:r>
              <a:rPr lang="cs-CZ" b="1" u="sng" dirty="0" smtClean="0">
                <a:solidFill>
                  <a:srgbClr val="7030A0"/>
                </a:solidFill>
              </a:rPr>
              <a:t>legie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/>
              <a:t>- píseň s doprovodem píšťaly, skladby vážného obsahu, ale nemusely to být vždy žalozpěvy</a:t>
            </a:r>
            <a:r>
              <a:rPr lang="cs-CZ" dirty="0" smtClean="0"/>
              <a:t>/.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>
                <a:solidFill>
                  <a:srgbClr val="7030A0"/>
                </a:solidFill>
              </a:rPr>
              <a:t>M</a:t>
            </a:r>
            <a:r>
              <a:rPr lang="cs-CZ" b="1" u="sng" dirty="0" smtClean="0">
                <a:solidFill>
                  <a:srgbClr val="7030A0"/>
                </a:solidFill>
              </a:rPr>
              <a:t>onodická </a:t>
            </a:r>
            <a:r>
              <a:rPr lang="cs-CZ" b="1" u="sng" dirty="0">
                <a:solidFill>
                  <a:srgbClr val="7030A0"/>
                </a:solidFill>
              </a:rPr>
              <a:t>lyrika </a:t>
            </a:r>
            <a:r>
              <a:rPr lang="cs-CZ" b="1" dirty="0"/>
              <a:t>- </a:t>
            </a:r>
            <a:r>
              <a:rPr lang="cs-CZ" dirty="0"/>
              <a:t>určená pro sólový zpěv za doprovodu lyry - </a:t>
            </a:r>
            <a:r>
              <a:rPr lang="cs-CZ" b="1" dirty="0"/>
              <a:t>milostné písně </a:t>
            </a:r>
            <a:r>
              <a:rPr lang="cs-CZ" dirty="0" smtClean="0"/>
              <a:t>(básnířka </a:t>
            </a:r>
            <a:r>
              <a:rPr lang="cs-CZ" sz="3600" b="1" dirty="0">
                <a:solidFill>
                  <a:srgbClr val="FF0000"/>
                </a:solidFill>
              </a:rPr>
              <a:t>Sapfó</a:t>
            </a:r>
            <a:r>
              <a:rPr lang="cs-CZ" dirty="0"/>
              <a:t> a </a:t>
            </a:r>
            <a:r>
              <a:rPr lang="cs-CZ" dirty="0" smtClean="0"/>
              <a:t>básník </a:t>
            </a:r>
            <a:r>
              <a:rPr lang="cs-CZ" sz="3600" b="1" dirty="0" smtClean="0">
                <a:solidFill>
                  <a:srgbClr val="FF0000"/>
                </a:solidFill>
              </a:rPr>
              <a:t>Anakreón</a:t>
            </a:r>
            <a:r>
              <a:rPr lang="cs-CZ" sz="3600" dirty="0" smtClean="0"/>
              <a:t>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u="sng" dirty="0">
                <a:solidFill>
                  <a:srgbClr val="7030A0"/>
                </a:solidFill>
              </a:rPr>
              <a:t>Ó</a:t>
            </a:r>
            <a:r>
              <a:rPr lang="cs-CZ" sz="3600" b="1" u="sng" dirty="0" smtClean="0">
                <a:solidFill>
                  <a:srgbClr val="7030A0"/>
                </a:solidFill>
              </a:rPr>
              <a:t>dy</a:t>
            </a:r>
            <a:r>
              <a:rPr lang="cs-CZ" sz="3600" dirty="0" smtClean="0"/>
              <a:t> - </a:t>
            </a:r>
            <a:r>
              <a:rPr lang="cs-CZ" dirty="0"/>
              <a:t>básně původně určené ke zpěvu, psané slavnostním tónem, </a:t>
            </a:r>
            <a:r>
              <a:rPr lang="cs-CZ" dirty="0" smtClean="0"/>
              <a:t>oslavující </a:t>
            </a:r>
            <a:r>
              <a:rPr lang="cs-CZ" dirty="0"/>
              <a:t>nějakou osobnost, událost nebo vlastnost </a:t>
            </a:r>
            <a:r>
              <a:rPr lang="cs-CZ" dirty="0" smtClean="0"/>
              <a:t> (básník </a:t>
            </a:r>
            <a:r>
              <a:rPr lang="cs-CZ" b="1" dirty="0" err="1" smtClean="0">
                <a:solidFill>
                  <a:srgbClr val="FF0000"/>
                </a:solidFill>
              </a:rPr>
              <a:t>Pindaros</a:t>
            </a:r>
            <a:r>
              <a:rPr lang="cs-CZ" b="1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76250"/>
            <a:ext cx="364172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404813"/>
            <a:ext cx="4213225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611188" y="6308725"/>
            <a:ext cx="28082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Sapfó</a:t>
            </a:r>
          </a:p>
        </p:txBody>
      </p:sp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4356100" y="6308725"/>
            <a:ext cx="37449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Anakreón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33375"/>
            <a:ext cx="3995737" cy="590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2700338" y="6308725"/>
            <a:ext cx="28797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Pindaros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Attické období: drama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Divadlo</a:t>
            </a:r>
            <a:r>
              <a:rPr lang="cs-CZ" dirty="0" smtClean="0"/>
              <a:t> mělo zpočátku </a:t>
            </a:r>
            <a:r>
              <a:rPr lang="cs-CZ" dirty="0"/>
              <a:t>funkci náboženskou, později zábavnou.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Hrálo </a:t>
            </a:r>
            <a:r>
              <a:rPr lang="cs-CZ" dirty="0"/>
              <a:t>se v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amfiteátrech</a:t>
            </a:r>
            <a:r>
              <a:rPr lang="cs-CZ" b="1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Směli </a:t>
            </a:r>
            <a:r>
              <a:rPr lang="cs-CZ" dirty="0"/>
              <a:t>hrát pouze tři herci </a:t>
            </a:r>
            <a:r>
              <a:rPr lang="cs-CZ" dirty="0" smtClean="0"/>
              <a:t>(muži</a:t>
            </a:r>
            <a:r>
              <a:rPr lang="cs-CZ" dirty="0"/>
              <a:t>, hráli i ženské </a:t>
            </a:r>
            <a:r>
              <a:rPr lang="cs-CZ" dirty="0" smtClean="0"/>
              <a:t>role) </a:t>
            </a:r>
            <a:r>
              <a:rPr lang="cs-CZ" dirty="0"/>
              <a:t>používali </a:t>
            </a:r>
            <a:r>
              <a:rPr lang="cs-CZ" dirty="0" smtClean="0"/>
              <a:t>masek.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Významnou </a:t>
            </a:r>
            <a:r>
              <a:rPr lang="cs-CZ" dirty="0"/>
              <a:t>roli hrál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chór</a:t>
            </a:r>
            <a:r>
              <a:rPr lang="cs-CZ" dirty="0"/>
              <a:t> - patnácti až dvacetičlenný sbor, který zasahoval do děje, komentoval události.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Rozvíjely </a:t>
            </a:r>
            <a:r>
              <a:rPr lang="cs-CZ" dirty="0"/>
              <a:t>se </a:t>
            </a:r>
            <a:r>
              <a:rPr lang="cs-CZ" b="1" dirty="0">
                <a:solidFill>
                  <a:srgbClr val="7030A0"/>
                </a:solidFill>
              </a:rPr>
              <a:t>tragédie</a:t>
            </a:r>
            <a:r>
              <a:rPr lang="cs-CZ" dirty="0"/>
              <a:t> a </a:t>
            </a:r>
            <a:r>
              <a:rPr lang="cs-CZ" b="1" dirty="0">
                <a:solidFill>
                  <a:srgbClr val="7030A0"/>
                </a:solidFill>
              </a:rPr>
              <a:t>komedie</a:t>
            </a:r>
            <a:r>
              <a:rPr lang="cs-CZ" dirty="0"/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Znaky antické tragédie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čerpá téma z mytologie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hrdinové jsou odvážní a </a:t>
            </a:r>
            <a:r>
              <a:rPr lang="cs-CZ" dirty="0" smtClean="0"/>
              <a:t>stateční, </a:t>
            </a:r>
            <a:r>
              <a:rPr lang="cs-CZ" dirty="0"/>
              <a:t>nebo krutí a samolibí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většinou se </a:t>
            </a:r>
            <a:r>
              <a:rPr lang="cs-CZ" dirty="0" smtClean="0"/>
              <a:t>zde odehrává </a:t>
            </a:r>
            <a:r>
              <a:rPr lang="cs-CZ" dirty="0"/>
              <a:t>konflikt se silnějšími /osudem, bohy, zákonem/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končí tragicky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jednota času, děje a místa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děj se nečlení na dějství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spojení mluveného slova, zpěvu, tance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forma: veršovaná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Představitelé řecké tragédie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42900" lvl="5" indent="-342900">
              <a:defRPr/>
            </a:pPr>
            <a:r>
              <a:rPr lang="cs-CZ" sz="3600" b="1" u="sng" dirty="0" err="1">
                <a:solidFill>
                  <a:srgbClr val="FF0000"/>
                </a:solidFill>
              </a:rPr>
              <a:t>Aischylos</a:t>
            </a:r>
            <a:r>
              <a:rPr lang="cs-CZ" sz="3600" b="1" dirty="0"/>
              <a:t> /525 - 456 př.n.l./ </a:t>
            </a:r>
            <a:r>
              <a:rPr lang="cs-CZ" sz="3600" b="1" dirty="0" smtClean="0"/>
              <a:t>- </a:t>
            </a:r>
            <a:r>
              <a:rPr lang="cs-CZ" sz="3600" dirty="0"/>
              <a:t>tragédie </a:t>
            </a:r>
            <a:r>
              <a:rPr lang="cs-CZ" sz="3600" b="1" i="1" dirty="0">
                <a:solidFill>
                  <a:srgbClr val="00B050"/>
                </a:solidFill>
              </a:rPr>
              <a:t>Oresteia</a:t>
            </a:r>
            <a:endParaRPr lang="cs-CZ" sz="3600" b="1" dirty="0">
              <a:solidFill>
                <a:srgbClr val="00B050"/>
              </a:solidFill>
            </a:endParaRPr>
          </a:p>
          <a:p>
            <a:pPr marL="342900" lvl="5" indent="-342900">
              <a:defRPr/>
            </a:pPr>
            <a:r>
              <a:rPr lang="cs-CZ" sz="3600" b="1" u="sng" dirty="0" err="1">
                <a:solidFill>
                  <a:srgbClr val="FF0000"/>
                </a:solidFill>
              </a:rPr>
              <a:t>Sofoklés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/>
              <a:t>/ asi 496 - 406 př.n.l</a:t>
            </a:r>
            <a:r>
              <a:rPr lang="cs-CZ" sz="3600" b="1" dirty="0" smtClean="0"/>
              <a:t>./ - </a:t>
            </a:r>
            <a:r>
              <a:rPr lang="cs-CZ" sz="3600" dirty="0" smtClean="0"/>
              <a:t>tragédie</a:t>
            </a:r>
            <a:r>
              <a:rPr lang="cs-CZ" sz="3600" b="1" dirty="0" smtClean="0"/>
              <a:t> </a:t>
            </a:r>
            <a:r>
              <a:rPr lang="cs-CZ" sz="3600" b="1" i="1" dirty="0">
                <a:solidFill>
                  <a:srgbClr val="00B050"/>
                </a:solidFill>
              </a:rPr>
              <a:t>Král Oidipu</a:t>
            </a:r>
            <a:r>
              <a:rPr lang="cs-CZ" sz="3600" i="1" dirty="0">
                <a:solidFill>
                  <a:srgbClr val="00B050"/>
                </a:solidFill>
              </a:rPr>
              <a:t>s </a:t>
            </a:r>
            <a:endParaRPr lang="cs-CZ" sz="3600" b="1" dirty="0">
              <a:solidFill>
                <a:srgbClr val="00B05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			tragédie </a:t>
            </a:r>
            <a:r>
              <a:rPr lang="cs-CZ" sz="3600" b="1" i="1" dirty="0" err="1" smtClean="0">
                <a:solidFill>
                  <a:srgbClr val="00B050"/>
                </a:solidFill>
              </a:rPr>
              <a:t>Antigona</a:t>
            </a:r>
            <a:endParaRPr lang="cs-CZ" sz="3600" b="1" i="1" dirty="0" smtClean="0">
              <a:solidFill>
                <a:srgbClr val="00B050"/>
              </a:solidFill>
            </a:endParaRPr>
          </a:p>
          <a:p>
            <a:pPr marL="342900" lvl="5" indent="-342900">
              <a:defRPr/>
            </a:pPr>
            <a:r>
              <a:rPr lang="cs-CZ" sz="3600" b="1" u="sng" dirty="0" err="1" smtClean="0">
                <a:solidFill>
                  <a:srgbClr val="FF0000"/>
                </a:solidFill>
              </a:rPr>
              <a:t>Euripidés</a:t>
            </a:r>
            <a:r>
              <a:rPr lang="cs-CZ" sz="3600" b="1" dirty="0" smtClean="0"/>
              <a:t> </a:t>
            </a:r>
            <a:r>
              <a:rPr lang="cs-CZ" sz="3600" b="1" dirty="0"/>
              <a:t>/asi 485 - 460 - 406 př.n.l</a:t>
            </a:r>
            <a:r>
              <a:rPr lang="cs-CZ" sz="3600" b="1" dirty="0" smtClean="0"/>
              <a:t>./ - </a:t>
            </a:r>
            <a:r>
              <a:rPr lang="cs-CZ" sz="3600" dirty="0" smtClean="0"/>
              <a:t>tragédie</a:t>
            </a:r>
            <a:r>
              <a:rPr lang="cs-CZ" sz="3600" b="1" dirty="0" smtClean="0"/>
              <a:t> </a:t>
            </a:r>
            <a:r>
              <a:rPr lang="cs-CZ" sz="3600" b="1" i="1" dirty="0" smtClean="0">
                <a:solidFill>
                  <a:srgbClr val="00B050"/>
                </a:solidFill>
              </a:rPr>
              <a:t>Médeia</a:t>
            </a:r>
            <a:endParaRPr lang="cs-CZ" sz="3600" b="1" dirty="0">
              <a:solidFill>
                <a:srgbClr val="00B05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175" y="404813"/>
            <a:ext cx="837882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041650"/>
            <a:ext cx="2376488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2997200"/>
            <a:ext cx="2565400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2973388"/>
            <a:ext cx="2376487" cy="388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1" name="TextovéPole 6"/>
          <p:cNvSpPr txBox="1">
            <a:spLocks noChangeArrowheads="1"/>
          </p:cNvSpPr>
          <p:nvPr/>
        </p:nvSpPr>
        <p:spPr bwMode="auto">
          <a:xfrm>
            <a:off x="900113" y="0"/>
            <a:ext cx="57594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Řecké divadlo</a:t>
            </a:r>
          </a:p>
        </p:txBody>
      </p:sp>
      <p:sp>
        <p:nvSpPr>
          <p:cNvPr id="29702" name="TextovéPole 8"/>
          <p:cNvSpPr txBox="1">
            <a:spLocks noChangeArrowheads="1"/>
          </p:cNvSpPr>
          <p:nvPr/>
        </p:nvSpPr>
        <p:spPr bwMode="auto">
          <a:xfrm>
            <a:off x="900113" y="2636838"/>
            <a:ext cx="18002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Aischylos</a:t>
            </a:r>
          </a:p>
        </p:txBody>
      </p:sp>
      <p:sp>
        <p:nvSpPr>
          <p:cNvPr id="29703" name="TextovéPole 9"/>
          <p:cNvSpPr txBox="1">
            <a:spLocks noChangeArrowheads="1"/>
          </p:cNvSpPr>
          <p:nvPr/>
        </p:nvSpPr>
        <p:spPr bwMode="auto">
          <a:xfrm>
            <a:off x="3492500" y="2636838"/>
            <a:ext cx="16557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Sofoklés</a:t>
            </a:r>
          </a:p>
        </p:txBody>
      </p:sp>
      <p:sp>
        <p:nvSpPr>
          <p:cNvPr id="29704" name="TextovéPole 10"/>
          <p:cNvSpPr txBox="1">
            <a:spLocks noChangeArrowheads="1"/>
          </p:cNvSpPr>
          <p:nvPr/>
        </p:nvSpPr>
        <p:spPr bwMode="auto">
          <a:xfrm>
            <a:off x="6300788" y="2636838"/>
            <a:ext cx="18716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Euripidés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pPr marL="342900" indent="-342900"/>
            <a:r>
              <a:rPr lang="cs-CZ" sz="4000" b="1" smtClean="0">
                <a:solidFill>
                  <a:srgbClr val="00B050"/>
                </a:solidFill>
              </a:rPr>
              <a:t>Znaky antické komedie: </a:t>
            </a:r>
            <a:br>
              <a:rPr lang="cs-CZ" sz="4000" b="1" smtClean="0">
                <a:solidFill>
                  <a:srgbClr val="00B050"/>
                </a:solidFill>
              </a:rPr>
            </a:br>
            <a:endParaRPr lang="cs-CZ" sz="4000" smtClean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komika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zesměšňuje jevy života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šťastný konec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útočí na politické poměry, soudobou morálku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založena na dialogu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>
                <a:solidFill>
                  <a:srgbClr val="FF0000"/>
                </a:solidFill>
              </a:rPr>
              <a:t>Aristofanes</a:t>
            </a:r>
            <a:r>
              <a:rPr lang="cs-CZ" b="1" dirty="0"/>
              <a:t> / asi 446 - 385 př.n.l</a:t>
            </a:r>
            <a:r>
              <a:rPr lang="cs-CZ" b="1" dirty="0" smtClean="0"/>
              <a:t>./</a:t>
            </a:r>
          </a:p>
          <a:p>
            <a:pPr marL="45720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</a:t>
            </a:r>
            <a:r>
              <a:rPr lang="cs-CZ" dirty="0" smtClean="0"/>
              <a:t>omedie</a:t>
            </a:r>
            <a:r>
              <a:rPr lang="cs-CZ" b="1" dirty="0" smtClean="0"/>
              <a:t> </a:t>
            </a:r>
            <a:r>
              <a:rPr lang="cs-CZ" b="1" i="1" dirty="0" smtClean="0">
                <a:solidFill>
                  <a:srgbClr val="00B050"/>
                </a:solidFill>
              </a:rPr>
              <a:t>Žáby</a:t>
            </a:r>
            <a:endParaRPr lang="cs-CZ" b="1" i="1" dirty="0">
              <a:solidFill>
                <a:srgbClr val="00B05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67363" y="2733675"/>
            <a:ext cx="3576637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0"/>
            <a:ext cx="5848350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TextovéPole 4"/>
          <p:cNvSpPr txBox="1">
            <a:spLocks noChangeArrowheads="1"/>
          </p:cNvSpPr>
          <p:nvPr/>
        </p:nvSpPr>
        <p:spPr bwMode="auto">
          <a:xfrm>
            <a:off x="323850" y="4508500"/>
            <a:ext cx="576103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Řecké divadlo</a:t>
            </a:r>
          </a:p>
        </p:txBody>
      </p:sp>
      <p:sp>
        <p:nvSpPr>
          <p:cNvPr id="31748" name="TextovéPole 5"/>
          <p:cNvSpPr txBox="1">
            <a:spLocks noChangeArrowheads="1"/>
          </p:cNvSpPr>
          <p:nvPr/>
        </p:nvSpPr>
        <p:spPr bwMode="auto">
          <a:xfrm>
            <a:off x="6588125" y="1557338"/>
            <a:ext cx="20875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Aristofanes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Attické období: historická próza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42900" lvl="5" indent="-342900">
              <a:defRPr/>
            </a:pPr>
            <a:r>
              <a:rPr lang="cs-CZ" sz="4000" dirty="0"/>
              <a:t>„ otec </a:t>
            </a:r>
            <a:r>
              <a:rPr lang="cs-CZ" sz="4000" dirty="0" smtClean="0"/>
              <a:t>historie“  </a:t>
            </a:r>
            <a:r>
              <a:rPr lang="cs-CZ" sz="4000" b="1" u="sng" dirty="0" smtClean="0">
                <a:solidFill>
                  <a:srgbClr val="FF0000"/>
                </a:solidFill>
              </a:rPr>
              <a:t>Herodotos</a:t>
            </a:r>
            <a:r>
              <a:rPr lang="cs-CZ" sz="4000" b="1" dirty="0" smtClean="0"/>
              <a:t> </a:t>
            </a:r>
            <a:r>
              <a:rPr lang="cs-CZ" sz="4000" b="1" dirty="0"/>
              <a:t>/asi 485-425/ </a:t>
            </a:r>
            <a:endParaRPr lang="cs-CZ" sz="4000" b="1" dirty="0" smtClean="0"/>
          </a:p>
          <a:p>
            <a:pPr marL="342900" lvl="5" indent="-342900">
              <a:defRPr/>
            </a:pPr>
            <a:r>
              <a:rPr lang="cs-CZ" sz="4000" b="1" u="sng" dirty="0" err="1">
                <a:solidFill>
                  <a:srgbClr val="FF0000"/>
                </a:solidFill>
              </a:rPr>
              <a:t>Thukydidés</a:t>
            </a:r>
            <a:r>
              <a:rPr lang="cs-CZ" sz="4000" dirty="0"/>
              <a:t> /asi 455 – 396/ </a:t>
            </a:r>
            <a:endParaRPr lang="cs-CZ" sz="4000" b="1" dirty="0" smtClean="0"/>
          </a:p>
          <a:p>
            <a:pPr marL="0" lvl="5" indent="0">
              <a:buFont typeface="Arial" pitchFamily="34" charset="0"/>
              <a:buNone/>
              <a:defRPr/>
            </a:pPr>
            <a:endParaRPr lang="cs-CZ" sz="4000" b="1" dirty="0"/>
          </a:p>
          <a:p>
            <a:pPr marL="342900" lvl="5" indent="-342900">
              <a:defRPr/>
            </a:pPr>
            <a:endParaRPr lang="cs-CZ" sz="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60350"/>
            <a:ext cx="4000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260350"/>
            <a:ext cx="32861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ovéPole 4"/>
          <p:cNvSpPr txBox="1">
            <a:spLocks noChangeArrowheads="1"/>
          </p:cNvSpPr>
          <p:nvPr/>
        </p:nvSpPr>
        <p:spPr bwMode="auto">
          <a:xfrm>
            <a:off x="1979613" y="6237288"/>
            <a:ext cx="31686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Herodotos</a:t>
            </a:r>
          </a:p>
        </p:txBody>
      </p:sp>
      <p:sp>
        <p:nvSpPr>
          <p:cNvPr id="33796" name="TextovéPole 5"/>
          <p:cNvSpPr txBox="1">
            <a:spLocks noChangeArrowheads="1"/>
          </p:cNvSpPr>
          <p:nvPr/>
        </p:nvSpPr>
        <p:spPr bwMode="auto">
          <a:xfrm>
            <a:off x="5435600" y="6237288"/>
            <a:ext cx="331311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Thukydidés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88913"/>
            <a:ext cx="4270375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60350"/>
            <a:ext cx="43053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ovéPole 4"/>
          <p:cNvSpPr txBox="1">
            <a:spLocks noChangeArrowheads="1"/>
          </p:cNvSpPr>
          <p:nvPr/>
        </p:nvSpPr>
        <p:spPr bwMode="auto">
          <a:xfrm>
            <a:off x="611188" y="5229225"/>
            <a:ext cx="7129462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Thukididés – Dějiny peloponéské války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Attické období: řečnictví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42900" lvl="5" indent="-342900">
              <a:defRPr/>
            </a:pPr>
            <a:r>
              <a:rPr lang="cs-CZ" sz="4400" b="1" u="sng" dirty="0" err="1">
                <a:solidFill>
                  <a:srgbClr val="FF0000"/>
                </a:solidFill>
              </a:rPr>
              <a:t>Demosténes</a:t>
            </a:r>
            <a:r>
              <a:rPr lang="cs-CZ" sz="4400" b="1" dirty="0"/>
              <a:t> /384 -322 př.n.l. </a:t>
            </a:r>
            <a:r>
              <a:rPr lang="cs-CZ" sz="4400" b="1" dirty="0" smtClean="0"/>
              <a:t>/ - </a:t>
            </a:r>
            <a:r>
              <a:rPr lang="cs-CZ" sz="4400" dirty="0" smtClean="0"/>
              <a:t>nejvýznamnější </a:t>
            </a:r>
            <a:r>
              <a:rPr lang="cs-CZ" sz="4400" dirty="0"/>
              <a:t>antický řečník, proslavil se především </a:t>
            </a:r>
            <a:r>
              <a:rPr lang="cs-CZ" sz="4400" b="1" dirty="0">
                <a:solidFill>
                  <a:srgbClr val="7030A0"/>
                </a:solidFill>
              </a:rPr>
              <a:t>tzv. filipikami</a:t>
            </a:r>
            <a:r>
              <a:rPr lang="cs-CZ" sz="4400" dirty="0">
                <a:solidFill>
                  <a:srgbClr val="7030A0"/>
                </a:solidFill>
              </a:rPr>
              <a:t> </a:t>
            </a:r>
            <a:r>
              <a:rPr lang="cs-CZ" sz="4400" dirty="0" smtClean="0"/>
              <a:t>/řeči proti králi </a:t>
            </a:r>
            <a:r>
              <a:rPr lang="cs-CZ" sz="4400" dirty="0"/>
              <a:t>Filipu II. </a:t>
            </a:r>
            <a:r>
              <a:rPr lang="cs-CZ" sz="4400" dirty="0" smtClean="0"/>
              <a:t>Makedonskému</a:t>
            </a:r>
            <a:r>
              <a:rPr lang="cs-CZ" sz="3600" dirty="0" smtClean="0"/>
              <a:t>/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60350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ovéPole 2"/>
          <p:cNvSpPr txBox="1">
            <a:spLocks noChangeArrowheads="1"/>
          </p:cNvSpPr>
          <p:nvPr/>
        </p:nvSpPr>
        <p:spPr bwMode="auto">
          <a:xfrm>
            <a:off x="2627313" y="6237288"/>
            <a:ext cx="4537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Demosténes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Attické období: filozofie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b="1" u="sng" dirty="0" smtClean="0">
                <a:solidFill>
                  <a:srgbClr val="FF0000"/>
                </a:solidFill>
              </a:rPr>
              <a:t>Sokrates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b="1" u="sng" dirty="0">
                <a:solidFill>
                  <a:srgbClr val="FF0000"/>
                </a:solidFill>
              </a:rPr>
              <a:t>Platón</a:t>
            </a: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/>
              <a:t>- </a:t>
            </a:r>
            <a:r>
              <a:rPr lang="cs-CZ" sz="5400" b="1" i="1" dirty="0">
                <a:solidFill>
                  <a:srgbClr val="00B050"/>
                </a:solidFill>
              </a:rPr>
              <a:t>Ústava </a:t>
            </a:r>
            <a:endParaRPr lang="cs-CZ" sz="5400" b="1" dirty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b="1" u="sng" dirty="0">
                <a:solidFill>
                  <a:srgbClr val="FF0000"/>
                </a:solidFill>
              </a:rPr>
              <a:t>Aristoteles</a:t>
            </a:r>
            <a:r>
              <a:rPr lang="cs-CZ" sz="5400" dirty="0"/>
              <a:t> </a:t>
            </a:r>
            <a:r>
              <a:rPr lang="cs-CZ" sz="5400" b="1" dirty="0">
                <a:solidFill>
                  <a:srgbClr val="00B050"/>
                </a:solidFill>
              </a:rPr>
              <a:t>- </a:t>
            </a:r>
            <a:r>
              <a:rPr lang="cs-CZ" sz="5400" b="1" i="1" dirty="0" smtClean="0">
                <a:solidFill>
                  <a:srgbClr val="00B050"/>
                </a:solidFill>
              </a:rPr>
              <a:t>Poetika </a:t>
            </a:r>
            <a:endParaRPr lang="cs-CZ" sz="5400" b="1" dirty="0">
              <a:solidFill>
                <a:srgbClr val="00B05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900113"/>
            <a:ext cx="7620000" cy="505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TextovéPole 2"/>
          <p:cNvSpPr txBox="1">
            <a:spLocks noChangeArrowheads="1"/>
          </p:cNvSpPr>
          <p:nvPr/>
        </p:nvSpPr>
        <p:spPr bwMode="auto">
          <a:xfrm>
            <a:off x="827088" y="6237288"/>
            <a:ext cx="72009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Sokratés – obraz Jacques-Louis David, The Death of Socrates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60350"/>
            <a:ext cx="3189288" cy="339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260350"/>
            <a:ext cx="51847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9" name="TextovéPole 3"/>
          <p:cNvSpPr txBox="1">
            <a:spLocks noChangeArrowheads="1"/>
          </p:cNvSpPr>
          <p:nvPr/>
        </p:nvSpPr>
        <p:spPr bwMode="auto">
          <a:xfrm>
            <a:off x="684213" y="6021388"/>
            <a:ext cx="63357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Platón – obraz Rafael Santi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2792413" cy="372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66700"/>
            <a:ext cx="2592387" cy="659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TextovéPole 3"/>
          <p:cNvSpPr txBox="1">
            <a:spLocks noChangeArrowheads="1"/>
          </p:cNvSpPr>
          <p:nvPr/>
        </p:nvSpPr>
        <p:spPr bwMode="auto">
          <a:xfrm>
            <a:off x="1116013" y="4221163"/>
            <a:ext cx="18716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Aristoteles</a:t>
            </a:r>
          </a:p>
        </p:txBody>
      </p:sp>
      <p:sp>
        <p:nvSpPr>
          <p:cNvPr id="40964" name="TextovéPole 4"/>
          <p:cNvSpPr txBox="1">
            <a:spLocks noChangeArrowheads="1"/>
          </p:cNvSpPr>
          <p:nvPr/>
        </p:nvSpPr>
        <p:spPr bwMode="auto">
          <a:xfrm>
            <a:off x="1908175" y="6021388"/>
            <a:ext cx="633571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Aristoteles – obraz Rafael Santi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Helenistické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dirty="0"/>
              <a:t>Řecká literatura se rozšiřuje na území Egypta, Přední Asie a </a:t>
            </a:r>
            <a:r>
              <a:rPr lang="cs-CZ" sz="4800" dirty="0" smtClean="0"/>
              <a:t>Indie.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dirty="0" smtClean="0"/>
              <a:t>Centrem </a:t>
            </a:r>
            <a:r>
              <a:rPr lang="cs-CZ" sz="4800" dirty="0"/>
              <a:t>říše se stává Alexandrie v Egyptě, kde je založena obrovská knihovna.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76250"/>
            <a:ext cx="8353425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0" name="TextovéPole 2"/>
          <p:cNvSpPr txBox="1">
            <a:spLocks noChangeArrowheads="1"/>
          </p:cNvSpPr>
          <p:nvPr/>
        </p:nvSpPr>
        <p:spPr bwMode="auto">
          <a:xfrm>
            <a:off x="250825" y="0"/>
            <a:ext cx="82089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Alexandrie - Pompeiův sloup s Haremhebovou sfingou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/>
              <a:t>V kterém období antické řecké literatury se zrodilo drama?</a:t>
            </a:r>
          </a:p>
          <a:p>
            <a:r>
              <a:rPr lang="cs-CZ" i="1" smtClean="0"/>
              <a:t>Která válka se stala inspirací pro antickou řeckou literaturu?</a:t>
            </a:r>
          </a:p>
          <a:p>
            <a:r>
              <a:rPr lang="cs-CZ" i="1" smtClean="0"/>
              <a:t>Které literární žánry v tomto období vznikly?</a:t>
            </a:r>
          </a:p>
          <a:p>
            <a:r>
              <a:rPr lang="cs-CZ" i="1" smtClean="0"/>
              <a:t>Kdo napsal Poetiku?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extovéPole 1"/>
          <p:cNvSpPr txBox="1">
            <a:spLocks noChangeArrowheads="1"/>
          </p:cNvSpPr>
          <p:nvPr/>
        </p:nvSpPr>
        <p:spPr bwMode="auto">
          <a:xfrm>
            <a:off x="684213" y="352425"/>
            <a:ext cx="8064500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u="sng">
                <a:latin typeface="Calibri" pitchFamily="34" charset="0"/>
              </a:rPr>
              <a:t>Seznam obrázků:</a:t>
            </a: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MOUNTAIN.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&lt;http://cs.wikipedia.org/wiki/Soubor:Parthenon_from_west.jpg&gt;.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MICSHA.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&lt;http://cs.wikipedia.org/wiki/Soubor:AntikeGriechen1.jpg&gt;. </a:t>
            </a:r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YONIDEBEST.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&lt;http://cs.wikipedia.org/wiki/Soubor:Homer_British_Museum.jpg&gt;.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BIBI SAINT-POL.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&lt;http://cs.wikipedia.org/wiki/Soubor:Akhilleus_Patroklos_Antikensammlung_Berlin_F2278.jpg&gt;.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LUESTLING.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&lt;http://cs.wikipedia.org/wiki/Soubor:Diego_Velasquez,_Aesop.jpg&gt;.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ovéPole 1"/>
          <p:cNvSpPr txBox="1">
            <a:spLocks noChangeArrowheads="1"/>
          </p:cNvSpPr>
          <p:nvPr/>
        </p:nvSpPr>
        <p:spPr bwMode="auto">
          <a:xfrm>
            <a:off x="539750" y="333375"/>
            <a:ext cx="8353425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&lt;http://cs.wikipedia.org/wiki/Soubor:Sappho_Ramey_Louvre_RF157.jpg&gt;.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STING.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&lt;http://cs.wikipedia.org/wiki/Soubor:Anacreon_Louvre.jpg&gt;.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CTAC.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&lt;http://cs.wikipedia.org/wiki/Soubor:Pindar_statue.jpg&gt;.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ANDREASPRAEFCKE.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&lt;http://cs.wikipedia.org/wiki/Soubor:Epidaurus_Theater.jpg&gt;. </a:t>
            </a:r>
            <a:endParaRPr lang="sv-SE">
              <a:latin typeface="Calibri" pitchFamily="34" charset="0"/>
            </a:endParaRPr>
          </a:p>
          <a:p>
            <a:endParaRPr lang="sv-SE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QUIBIK.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&lt;http://cs.wikipedia.org/wiki/Soubor:Aischylos_B%C3%BCste.jpg&gt;.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Obdélník 1"/>
          <p:cNvSpPr>
            <a:spLocks noChangeArrowheads="1"/>
          </p:cNvSpPr>
          <p:nvPr/>
        </p:nvSpPr>
        <p:spPr bwMode="auto">
          <a:xfrm>
            <a:off x="250825" y="188913"/>
            <a:ext cx="8642350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&lt;http://cs.wikipedia.org/wiki/Soubor:Sophocles_Musei_Capitolini_MC560.jpg&gt;. </a:t>
            </a:r>
            <a:endParaRPr lang="sv-SE">
              <a:latin typeface="Calibri" pitchFamily="34" charset="0"/>
            </a:endParaRPr>
          </a:p>
          <a:p>
            <a:endParaRPr lang="sv-SE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ROTATEBOT.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&lt;http://cs.wikipedia.org/wiki/Soubor:Seated_Euripides_Louvre_Ma343.jpg&gt;.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MYKENIK.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&lt;http://cs.wikipedia.org/wiki/Soubor:Kos7.jpg&gt;.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TAGISHSIMON.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&lt;http://cs.wikipedia.org/wiki/Soubor:Aristophanes_-_Project_Gutenberg_eText_12788.png&gt;. </a:t>
            </a:r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MARSYAS.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&lt;http://cs.wikipedia.org/wiki/Soubor:AGMA_Hérodote.jpg&gt;.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CAPTMONDO.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&lt;http://cs.wikipedia.org/wiki/Soubor:Thucydides-bust-cutout_ROM.jpg&gt;.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extovéPole 1"/>
          <p:cNvSpPr txBox="1">
            <a:spLocks noChangeArrowheads="1"/>
          </p:cNvSpPr>
          <p:nvPr/>
        </p:nvSpPr>
        <p:spPr bwMode="auto">
          <a:xfrm>
            <a:off x="250825" y="333375"/>
            <a:ext cx="8642350" cy="563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VERCINGETORIX.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&lt;http://cs.wikipedia.org/wiki/Soubor:Thucydides_Manuscript.jpg&gt;.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ALEXIKOUA.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&lt;http://cs.wikipedia.org/wiki/Soubor:Greek-Persian_duel.jpg&gt;.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JASTROW.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&lt;http://cs.wikipedia.org/wiki/Soubor:Demosthenes_orator_Louvre.jpg&gt;. 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SRIDHAR1000.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&lt;http://cs.wikipedia.org/wiki/Soubor:David_-_The_Death_of_Socrates.jpg&gt;. 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VAN VLIET, Maarten.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&lt;http://cs.wikipedia.org/wiki/Soubor:Plato-raphael.jpg&gt;.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BUG, Hans.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&lt;http://commons.wikimedia.org/wiki/File:Raffael5.jpg&gt;.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extovéPole 1"/>
          <p:cNvSpPr txBox="1">
            <a:spLocks noChangeArrowheads="1"/>
          </p:cNvSpPr>
          <p:nvPr/>
        </p:nvSpPr>
        <p:spPr bwMode="auto">
          <a:xfrm>
            <a:off x="395288" y="260350"/>
            <a:ext cx="84978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STING.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&lt;http://cs.wikipedia.org/wiki/Soubor:Aristoteles_Louvre.jpg&gt;. </a:t>
            </a:r>
          </a:p>
          <a:p>
            <a:endParaRPr lang="cs-CZ">
              <a:latin typeface="Calibri" pitchFamily="34" charset="0"/>
              <a:hlinkClick r:id="rId2"/>
            </a:endParaRPr>
          </a:p>
          <a:p>
            <a:r>
              <a:rPr lang="cs-CZ">
                <a:latin typeface="Calibri" pitchFamily="34" charset="0"/>
              </a:rPr>
              <a:t>DENCEY.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&lt;http://cs.wikipedia.org/wiki/Soubor:Aristotle_by_Raphael.jpg&gt;.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LEOBOUDV.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&lt;http://cs.wikipedia.org/wiki/Soubor:Pompey's_Pillar_2006.jpg&gt;.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Seznam literatury: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MARTINKOVÁ, Věra. </a:t>
            </a:r>
            <a:r>
              <a:rPr lang="cs-CZ" i="1" dirty="0"/>
              <a:t>Čítanka 1 s literárními výklady</a:t>
            </a:r>
            <a:r>
              <a:rPr lang="cs-CZ" dirty="0"/>
              <a:t>: </a:t>
            </a:r>
            <a:r>
              <a:rPr lang="cs-CZ" i="1" dirty="0"/>
              <a:t>pro učební obory : 1. ročník</a:t>
            </a:r>
            <a:r>
              <a:rPr lang="cs-CZ" dirty="0"/>
              <a:t>. 1. vyd. v nakl. Fraus, (Celkově 2.). Plzeň: Fraus, 2009, 335 s. Edice českého jazyka a literatury (</a:t>
            </a:r>
            <a:r>
              <a:rPr lang="cs-CZ" dirty="0" err="1"/>
              <a:t>Tripolia</a:t>
            </a:r>
            <a:r>
              <a:rPr lang="cs-CZ" dirty="0"/>
              <a:t>), sv. 26. ISBN 978-80-7238-910-0.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Josef. </a:t>
            </a:r>
            <a:r>
              <a:rPr lang="cs-CZ" i="1" dirty="0"/>
              <a:t>Přehled dějin literatury</a:t>
            </a:r>
            <a:r>
              <a:rPr lang="cs-CZ" dirty="0"/>
              <a:t>: </a:t>
            </a:r>
            <a:r>
              <a:rPr lang="cs-CZ" i="1" dirty="0"/>
              <a:t>pro střední školy</a:t>
            </a:r>
            <a:r>
              <a:rPr lang="cs-CZ" dirty="0"/>
              <a:t>. 1. vyd. Praha: SPN - pedagogické nakladatelství, 2006. </a:t>
            </a:r>
            <a:r>
              <a:rPr lang="cs-CZ"/>
              <a:t>ISBN 80-723-5316-0.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1431</Words>
  <Application>Microsoft Office PowerPoint</Application>
  <PresentationFormat>Předvádění na obrazovce (4:3)</PresentationFormat>
  <Paragraphs>156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Prezentace aplikace PowerPoint</vt:lpstr>
      <vt:lpstr>ANOTACE</vt:lpstr>
      <vt:lpstr>ANTICKÁ LITERATURA</vt:lpstr>
      <vt:lpstr>Periodizace řecké literatury </vt:lpstr>
      <vt:lpstr>Prezentace aplikace PowerPoint</vt:lpstr>
      <vt:lpstr>Archaické období: epika</vt:lpstr>
      <vt:lpstr>Prezentace aplikace PowerPoint</vt:lpstr>
      <vt:lpstr>Archaické období: epika</vt:lpstr>
      <vt:lpstr>Prezentace aplikace PowerPoint</vt:lpstr>
      <vt:lpstr>Archaické období: lyrika</vt:lpstr>
      <vt:lpstr>Prezentace aplikace PowerPoint</vt:lpstr>
      <vt:lpstr>Prezentace aplikace PowerPoint</vt:lpstr>
      <vt:lpstr>Attické období: drama</vt:lpstr>
      <vt:lpstr>Znaky antické tragédie</vt:lpstr>
      <vt:lpstr>Představitelé řecké tragédie</vt:lpstr>
      <vt:lpstr>Prezentace aplikace PowerPoint</vt:lpstr>
      <vt:lpstr>Znaky antické komedie:  </vt:lpstr>
      <vt:lpstr>Prezentace aplikace PowerPoint</vt:lpstr>
      <vt:lpstr>Attické období: historická próza</vt:lpstr>
      <vt:lpstr>Prezentace aplikace PowerPoint</vt:lpstr>
      <vt:lpstr>Prezentace aplikace PowerPoint</vt:lpstr>
      <vt:lpstr>Attické období: řečnictví</vt:lpstr>
      <vt:lpstr>Prezentace aplikace PowerPoint</vt:lpstr>
      <vt:lpstr>Attické období: filozofie</vt:lpstr>
      <vt:lpstr>Prezentace aplikace PowerPoint</vt:lpstr>
      <vt:lpstr>Prezentace aplikace PowerPoint</vt:lpstr>
      <vt:lpstr>Prezentace aplikace PowerPoint</vt:lpstr>
      <vt:lpstr>Helenistické období</vt:lpstr>
      <vt:lpstr>Prezentace aplikace PowerPoint</vt:lpstr>
      <vt:lpstr>Kontrolní otázky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literatury: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ANTICKÁ LITERATURA</dc:title>
  <dc:creator>uzivatel</dc:creator>
  <cp:lastModifiedBy>reznickovakarla</cp:lastModifiedBy>
  <cp:revision>92</cp:revision>
  <dcterms:created xsi:type="dcterms:W3CDTF">2012-07-27T08:28:16Z</dcterms:created>
  <dcterms:modified xsi:type="dcterms:W3CDTF">2013-04-30T09:43:28Z</dcterms:modified>
</cp:coreProperties>
</file>