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8" r:id="rId2"/>
    <p:sldId id="279" r:id="rId3"/>
    <p:sldId id="256" r:id="rId4"/>
    <p:sldId id="257" r:id="rId5"/>
    <p:sldId id="258" r:id="rId6"/>
    <p:sldId id="264" r:id="rId7"/>
    <p:sldId id="259" r:id="rId8"/>
    <p:sldId id="260" r:id="rId9"/>
    <p:sldId id="265" r:id="rId10"/>
    <p:sldId id="266" r:id="rId11"/>
    <p:sldId id="261" r:id="rId12"/>
    <p:sldId id="267" r:id="rId13"/>
    <p:sldId id="262" r:id="rId14"/>
    <p:sldId id="281" r:id="rId15"/>
    <p:sldId id="273" r:id="rId16"/>
    <p:sldId id="28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7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1B8D9D9-0834-4139-8CD3-E531E3A79133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ED69478-976E-4195-ABD4-2CEA3E4071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01943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91707-7064-4690-A227-1B34EAA6AF27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76646-B411-467F-8E47-15315DF272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2F5B4F-8A1D-43D5-A7E0-4181DB32471A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F973F-C71A-43B1-9B58-EA9EBE2926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3497B-0C71-40CD-B03B-E036E9F9375D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8F2667-7B9A-4849-A990-01742EB83E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0BD490-5E6B-41D6-873C-7B772802D6BB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DADAD-BFF7-4C51-905E-7E37EA9846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62D295-7996-403B-803F-7435ED5A20FD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FF7DD-C1F2-4535-8B18-8E302AB4DF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6AD76-053C-4F39-A9C6-A188D4E8F81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69F7B-2415-4184-856F-71E95355FA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583F7C-9CB8-48E1-AB3A-231B09DBE64F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0F483-8850-408A-A20D-F04CAD953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C5A75-F943-400C-8966-DAD34A7E4E48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F6C1C-A881-4152-AD28-D92806EECA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2CE643-FD7F-49F7-817F-CC1A6E05FA1A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0A8CF3-7A55-411C-8C85-2F27E4BD0B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DCE85-89C4-4910-A291-ADD12B14D098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A06E4-2766-4E26-BE7E-1371546EA6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ACC88C-8905-4FD5-B03C-7356B77BE4D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B4A68-6CF6-47B6-BEED-F59C091711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AE7C70-5814-444B-AD8B-A7A629C78A7E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33B41DE-864E-45E4-BAD8-C7A9B2E7F7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349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7" name="Group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7288705"/>
              </p:ext>
            </p:extLst>
          </p:nvPr>
        </p:nvGraphicFramePr>
        <p:xfrm>
          <a:off x="1476375" y="1844675"/>
          <a:ext cx="6792913" cy="3867150"/>
        </p:xfrm>
        <a:graphic>
          <a:graphicData uri="http://schemas.openxmlformats.org/drawingml/2006/table">
            <a:tbl>
              <a:tblPr/>
              <a:tblGrid>
                <a:gridCol w="2976563"/>
                <a:gridCol w="3816350"/>
              </a:tblGrid>
              <a:tr h="603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SOU Uherský Brod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422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Antická literatura: Římská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66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 a literatura pro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I. ročník oboru Krajinář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Ročník: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41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47813" y="5949950"/>
            <a:ext cx="6480175" cy="77152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1600" i="1" smtClean="0">
                <a:solidFill>
                  <a:srgbClr val="898989"/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160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2060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500" dirty="0" smtClean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pPr>
              <a:lnSpc>
                <a:spcPct val="80000"/>
              </a:lnSpc>
            </a:pPr>
            <a:r>
              <a:rPr lang="cs-CZ" sz="2500" dirty="0" smtClean="0">
                <a:cs typeface="Arial" charset="0"/>
              </a:rPr>
              <a:t>Záměrem této sady výukových materiálů s názvem: </a:t>
            </a:r>
            <a:r>
              <a:rPr lang="cs-CZ" sz="2500" u="sng" dirty="0" smtClean="0">
                <a:cs typeface="Arial" charset="0"/>
              </a:rPr>
              <a:t>Český jazyk a literatura pro </a:t>
            </a:r>
            <a:r>
              <a:rPr lang="cs-CZ" sz="2500" u="sng" dirty="0">
                <a:cs typeface="Arial" charset="0"/>
              </a:rPr>
              <a:t>I</a:t>
            </a:r>
            <a:r>
              <a:rPr lang="cs-CZ" sz="2500" u="sng" dirty="0" smtClean="0">
                <a:cs typeface="Arial" charset="0"/>
              </a:rPr>
              <a:t>. </a:t>
            </a:r>
            <a:r>
              <a:rPr lang="cs-CZ" sz="2500" u="sng" dirty="0" smtClean="0">
                <a:cs typeface="Arial" charset="0"/>
              </a:rPr>
              <a:t>ročník oboru </a:t>
            </a:r>
            <a:r>
              <a:rPr lang="cs-CZ" sz="2500" u="sng" dirty="0">
                <a:latin typeface="Arial" charset="0"/>
                <a:cs typeface="Arial" charset="0"/>
              </a:rPr>
              <a:t>K</a:t>
            </a:r>
            <a:r>
              <a:rPr lang="cs-CZ" sz="2500" u="sng" dirty="0" smtClean="0">
                <a:latin typeface="Arial" charset="0"/>
                <a:cs typeface="Arial" charset="0"/>
              </a:rPr>
              <a:t>rajinář</a:t>
            </a:r>
            <a:r>
              <a:rPr lang="cs-CZ" sz="2500" dirty="0" smtClean="0"/>
              <a:t> </a:t>
            </a:r>
            <a:r>
              <a:rPr lang="cs-CZ" sz="2500" dirty="0" smtClean="0"/>
              <a:t>je utvářet kladný vztah k materiálním a duchovním hodnotám, prohloubit a kultivovat jazykový projev žáků.</a:t>
            </a:r>
          </a:p>
          <a:p>
            <a:pPr>
              <a:lnSpc>
                <a:spcPct val="80000"/>
              </a:lnSpc>
            </a:pPr>
            <a:r>
              <a:rPr lang="cs-CZ" sz="2500" dirty="0" smtClean="0"/>
              <a:t>Žáci získají přehled o hlavních jevech a pilířích v české a světové literatuře od počátku starověku </a:t>
            </a:r>
            <a:r>
              <a:rPr lang="cs-CZ" sz="2500" smtClean="0"/>
              <a:t>do </a:t>
            </a:r>
            <a:r>
              <a:rPr lang="cs-CZ" sz="2500" smtClean="0"/>
              <a:t>poloviny 19</a:t>
            </a:r>
            <a:r>
              <a:rPr lang="cs-CZ" sz="2500" dirty="0" smtClean="0"/>
              <a:t>. století.</a:t>
            </a:r>
            <a:endParaRPr lang="cs-CZ" sz="2500" dirty="0" smtClean="0">
              <a:cs typeface="Arial" charset="0"/>
            </a:endParaRPr>
          </a:p>
          <a:p>
            <a:pPr>
              <a:lnSpc>
                <a:spcPct val="70000"/>
              </a:lnSpc>
            </a:pPr>
            <a:r>
              <a:rPr lang="cs-CZ" sz="2500" dirty="0" smtClean="0">
                <a:cs typeface="Arial" charset="0"/>
              </a:rPr>
              <a:t>Jednotlivé </a:t>
            </a:r>
            <a:r>
              <a:rPr lang="cs-CZ" sz="2500" dirty="0" err="1" smtClean="0">
                <a:cs typeface="Arial" charset="0"/>
              </a:rPr>
              <a:t>DUMy</a:t>
            </a:r>
            <a:r>
              <a:rPr lang="cs-CZ" sz="2500" dirty="0" smtClean="0">
                <a:cs typeface="Arial" charset="0"/>
              </a:rPr>
              <a:t> (prezentace) v této sadě reflektují tematické oblasti, které jsou probírány v 1. ročníku v předmětu český jazyk a literatura na SOU Uherský Brod.</a:t>
            </a:r>
          </a:p>
          <a:p>
            <a:pPr>
              <a:lnSpc>
                <a:spcPct val="70000"/>
              </a:lnSpc>
            </a:pPr>
            <a:r>
              <a:rPr lang="cs-CZ" sz="2500" dirty="0" smtClean="0">
                <a:cs typeface="Arial" charset="0"/>
              </a:rPr>
              <a:t>Tato prezentace se věnuje starověké římské literatuře.</a:t>
            </a:r>
            <a:r>
              <a:rPr lang="cs-CZ" sz="2500" u="sng" dirty="0" smtClean="0">
                <a:cs typeface="Arial" charset="0"/>
              </a:rPr>
              <a:t> </a:t>
            </a:r>
          </a:p>
          <a:p>
            <a:pPr>
              <a:lnSpc>
                <a:spcPct val="80000"/>
              </a:lnSpc>
            </a:pPr>
            <a:endParaRPr lang="cs-CZ" sz="2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b="1" smtClean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114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b="1" dirty="0" smtClean="0">
                <a:solidFill>
                  <a:srgbClr val="00B050"/>
                </a:solidFill>
              </a:rPr>
              <a:t>Římská literatura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1976438"/>
            <a:ext cx="7921625" cy="195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>
                <a:solidFill>
                  <a:srgbClr val="0070C0"/>
                </a:solidFill>
              </a:rPr>
              <a:t>Periodizace římské literatury</a:t>
            </a:r>
            <a:r>
              <a:rPr lang="cs-CZ" b="1" u="sng" dirty="0"/>
              <a:t>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70C0"/>
                </a:solidFill>
              </a:rPr>
              <a:t>období </a:t>
            </a:r>
            <a:r>
              <a:rPr lang="cs-CZ" b="1" dirty="0">
                <a:solidFill>
                  <a:srgbClr val="0070C0"/>
                </a:solidFill>
              </a:rPr>
              <a:t>archaické </a:t>
            </a:r>
            <a:r>
              <a:rPr lang="cs-CZ" dirty="0"/>
              <a:t>(3. - 1. stol. př. n. l</a:t>
            </a:r>
            <a:r>
              <a:rPr lang="cs-CZ" dirty="0" smtClean="0"/>
              <a:t>.)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rgbClr val="0070C0"/>
                </a:solidFill>
              </a:rPr>
              <a:t>klasické období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b="1" dirty="0">
                <a:solidFill>
                  <a:srgbClr val="C00000"/>
                </a:solidFill>
              </a:rPr>
              <a:t>(ZLATÝ VĚK ŘÍMSKÉ LITERATURY)</a:t>
            </a:r>
            <a:r>
              <a:rPr lang="cs-CZ" dirty="0"/>
              <a:t>–1. stol. př. n. l.-14 n. l.) </a:t>
            </a: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0070C0"/>
                </a:solidFill>
              </a:rPr>
              <a:t>a)období </a:t>
            </a:r>
            <a:r>
              <a:rPr lang="cs-CZ" b="1" dirty="0">
                <a:solidFill>
                  <a:srgbClr val="0070C0"/>
                </a:solidFill>
              </a:rPr>
              <a:t>Ciceronovo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/>
              <a:t>(do 30. </a:t>
            </a:r>
            <a:r>
              <a:rPr lang="cs-CZ" dirty="0" smtClean="0"/>
              <a:t>př. </a:t>
            </a:r>
            <a:r>
              <a:rPr lang="cs-CZ" dirty="0"/>
              <a:t>n. l.)                </a:t>
            </a:r>
            <a:r>
              <a:rPr lang="cs-CZ" b="1" dirty="0" smtClean="0"/>
              <a:t>	</a:t>
            </a:r>
            <a:r>
              <a:rPr lang="cs-CZ" b="1" dirty="0" smtClean="0">
                <a:solidFill>
                  <a:srgbClr val="0070C0"/>
                </a:solidFill>
              </a:rPr>
              <a:t>b</a:t>
            </a:r>
            <a:r>
              <a:rPr lang="cs-CZ" b="1" dirty="0">
                <a:solidFill>
                  <a:srgbClr val="0070C0"/>
                </a:solidFill>
              </a:rPr>
              <a:t>) tzv. zlatý věk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/>
              <a:t>(30. př. n. l.-14 n. l</a:t>
            </a:r>
            <a:r>
              <a:rPr lang="cs-CZ" dirty="0" smtClean="0"/>
              <a:t>.)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err="1">
                <a:solidFill>
                  <a:srgbClr val="0070C0"/>
                </a:solidFill>
              </a:rPr>
              <a:t>postklasické</a:t>
            </a:r>
            <a:r>
              <a:rPr lang="cs-CZ" b="1" dirty="0">
                <a:solidFill>
                  <a:srgbClr val="0070C0"/>
                </a:solidFill>
              </a:rPr>
              <a:t> období </a:t>
            </a:r>
            <a:r>
              <a:rPr lang="cs-CZ" b="1" dirty="0"/>
              <a:t>(STŘÍBRNÝ VĚK) - </a:t>
            </a:r>
            <a:r>
              <a:rPr lang="cs-CZ" dirty="0"/>
              <a:t>14 n. l. - poč. 2. stol. n. l.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70C0"/>
                </a:solidFill>
              </a:rPr>
              <a:t>Období archaické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Římané navázali  na řeckou literaturu, vědu, filozofii, mytologii.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Římané </a:t>
            </a:r>
            <a:r>
              <a:rPr lang="cs-CZ" dirty="0"/>
              <a:t>od Řeků převzali již existující literární druhy a žánry (lyriku, epos, drama</a:t>
            </a:r>
            <a:r>
              <a:rPr lang="cs-CZ" dirty="0" smtClean="0"/>
              <a:t>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Řecká literatura překládána do latiny (tím se Evropa seznámila s řeckou literaturou).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rgbClr val="0070C0"/>
                </a:solidFill>
              </a:rPr>
              <a:t>Drama</a:t>
            </a:r>
            <a:r>
              <a:rPr lang="cs-CZ" b="1" dirty="0"/>
              <a:t>: </a:t>
            </a:r>
            <a:r>
              <a:rPr lang="cs-CZ" b="1" dirty="0" err="1">
                <a:solidFill>
                  <a:srgbClr val="C00000"/>
                </a:solidFill>
              </a:rPr>
              <a:t>Plautus</a:t>
            </a:r>
            <a:r>
              <a:rPr lang="cs-CZ" b="1" dirty="0"/>
              <a:t> </a:t>
            </a:r>
            <a:r>
              <a:rPr lang="cs-CZ" b="1" dirty="0" smtClean="0"/>
              <a:t>– </a:t>
            </a:r>
            <a:r>
              <a:rPr lang="cs-CZ" dirty="0" smtClean="0"/>
              <a:t>komedie</a:t>
            </a:r>
            <a:r>
              <a:rPr lang="cs-CZ" i="1" dirty="0" smtClean="0"/>
              <a:t>: </a:t>
            </a:r>
            <a:r>
              <a:rPr lang="cs-CZ" b="1" i="1" dirty="0" smtClean="0">
                <a:solidFill>
                  <a:srgbClr val="00B050"/>
                </a:solidFill>
              </a:rPr>
              <a:t>Komedie </a:t>
            </a:r>
            <a:r>
              <a:rPr lang="cs-CZ" b="1" i="1" dirty="0">
                <a:solidFill>
                  <a:srgbClr val="00B050"/>
                </a:solidFill>
              </a:rPr>
              <a:t>o hrnci</a:t>
            </a:r>
            <a:r>
              <a:rPr lang="cs-CZ" i="1" dirty="0">
                <a:solidFill>
                  <a:srgbClr val="00B050"/>
                </a:solidFill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 smtClean="0"/>
              <a:t>					</a:t>
            </a:r>
            <a:r>
              <a:rPr lang="cs-CZ" b="1" i="1" dirty="0" smtClean="0">
                <a:solidFill>
                  <a:srgbClr val="00B050"/>
                </a:solidFill>
              </a:rPr>
              <a:t>Lišák </a:t>
            </a:r>
            <a:r>
              <a:rPr lang="cs-CZ" b="1" i="1" dirty="0" err="1">
                <a:solidFill>
                  <a:srgbClr val="00B050"/>
                </a:solidFill>
              </a:rPr>
              <a:t>Pseudolus</a:t>
            </a:r>
            <a:r>
              <a:rPr lang="cs-CZ" i="1" dirty="0">
                <a:solidFill>
                  <a:srgbClr val="00B050"/>
                </a:solidFill>
              </a:rPr>
              <a:t> </a:t>
            </a:r>
          </a:p>
          <a:p>
            <a:pPr marL="342900" lvl="3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9"/>
          <p:cNvSpPr txBox="1">
            <a:spLocks noChangeArrowheads="1"/>
          </p:cNvSpPr>
          <p:nvPr/>
        </p:nvSpPr>
        <p:spPr bwMode="auto">
          <a:xfrm>
            <a:off x="3276600" y="836613"/>
            <a:ext cx="40322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C00000"/>
                </a:solidFill>
                <a:latin typeface="Calibri" pitchFamily="34" charset="0"/>
              </a:rPr>
              <a:t>Titus Maccius Plautus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1800225"/>
            <a:ext cx="3024188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/>
          <a:lstStyle/>
          <a:p>
            <a:pPr marL="342900" indent="-342900"/>
            <a:r>
              <a:rPr lang="cs-CZ" sz="3200" b="1" smtClean="0">
                <a:solidFill>
                  <a:srgbClr val="0070C0"/>
                </a:solidFill>
              </a:rPr>
              <a:t>Období klasické: období Ciceronovo</a:t>
            </a:r>
            <a:endParaRPr lang="cs-CZ" sz="3200" smtClean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lvl="5" indent="0">
              <a:buFont typeface="Arial" pitchFamily="34" charset="0"/>
              <a:buNone/>
              <a:defRPr/>
            </a:pPr>
            <a:r>
              <a:rPr lang="cs-CZ" sz="2400" b="1" u="sng" dirty="0">
                <a:solidFill>
                  <a:srgbClr val="C00000"/>
                </a:solidFill>
              </a:rPr>
              <a:t>Cicero</a:t>
            </a:r>
            <a:r>
              <a:rPr lang="cs-CZ" sz="2400" b="1" u="sng" dirty="0"/>
              <a:t>  </a:t>
            </a:r>
            <a:endParaRPr lang="cs-CZ" sz="2400" b="1" u="sng" dirty="0" smtClean="0"/>
          </a:p>
          <a:p>
            <a:pPr marL="342900" lvl="5" indent="-342900">
              <a:defRPr/>
            </a:pPr>
            <a:r>
              <a:rPr lang="cs-CZ" dirty="0" smtClean="0"/>
              <a:t>významný </a:t>
            </a:r>
            <a:r>
              <a:rPr lang="cs-CZ" b="1" dirty="0" smtClean="0"/>
              <a:t>řečník</a:t>
            </a:r>
          </a:p>
          <a:p>
            <a:pPr marL="342900" lvl="5" indent="-342900">
              <a:defRPr/>
            </a:pPr>
            <a:r>
              <a:rPr lang="cs-CZ" dirty="0" smtClean="0"/>
              <a:t>jeho vybroušený styl se stal  </a:t>
            </a:r>
            <a:r>
              <a:rPr lang="cs-CZ" dirty="0"/>
              <a:t>vzorem </a:t>
            </a:r>
            <a:r>
              <a:rPr lang="cs-CZ" dirty="0" smtClean="0"/>
              <a:t>latiny</a:t>
            </a:r>
          </a:p>
          <a:p>
            <a:pPr marL="342900" lvl="5" indent="-342900">
              <a:defRPr/>
            </a:pPr>
            <a:r>
              <a:rPr lang="cs-CZ" dirty="0" smtClean="0"/>
              <a:t>je </a:t>
            </a:r>
            <a:r>
              <a:rPr lang="cs-CZ" dirty="0"/>
              <a:t>mu připisován spis</a:t>
            </a:r>
            <a:r>
              <a:rPr lang="cs-CZ" sz="2400" b="1" dirty="0"/>
              <a:t> </a:t>
            </a:r>
            <a:r>
              <a:rPr lang="cs-CZ" sz="2400" b="1" i="1" dirty="0">
                <a:solidFill>
                  <a:srgbClr val="00B050"/>
                </a:solidFill>
              </a:rPr>
              <a:t>Řečník</a:t>
            </a:r>
            <a:r>
              <a:rPr lang="cs-CZ" i="1" dirty="0"/>
              <a:t> </a:t>
            </a:r>
            <a:r>
              <a:rPr lang="cs-CZ" dirty="0"/>
              <a:t>(shrnující teorii řečnictví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9838" y="3328988"/>
            <a:ext cx="2278062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70C0"/>
                </a:solidFill>
              </a:rPr>
              <a:t>Zlaté období římské literatury</a:t>
            </a:r>
            <a:endParaRPr lang="cs-CZ" smtClean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Vláda prvního římského císaře </a:t>
            </a:r>
            <a:r>
              <a:rPr lang="cs-CZ" dirty="0" err="1"/>
              <a:t>Oktaviana</a:t>
            </a:r>
            <a:r>
              <a:rPr lang="cs-CZ" dirty="0"/>
              <a:t> Augusta /63-14 př</a:t>
            </a:r>
            <a:r>
              <a:rPr lang="cs-CZ" dirty="0" smtClean="0"/>
              <a:t>. n. l./.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Literárním mluvčím Augustových snah o obrodu římského impéria se stal </a:t>
            </a:r>
            <a:r>
              <a:rPr lang="cs-CZ" dirty="0" smtClean="0"/>
              <a:t>básník: 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b="1" u="sng" dirty="0" smtClean="0">
                <a:solidFill>
                  <a:srgbClr val="C00000"/>
                </a:solidFill>
              </a:rPr>
              <a:t>Vergilius</a:t>
            </a:r>
            <a:r>
              <a:rPr lang="cs-CZ" u="sng" dirty="0" smtClean="0">
                <a:solidFill>
                  <a:srgbClr val="C00000"/>
                </a:solidFill>
              </a:rPr>
              <a:t> </a:t>
            </a:r>
            <a:r>
              <a:rPr lang="cs-CZ" u="sng" dirty="0" smtClean="0"/>
              <a:t>- </a:t>
            </a:r>
            <a:r>
              <a:rPr lang="cs-CZ" dirty="0"/>
              <a:t>s</a:t>
            </a:r>
            <a:r>
              <a:rPr lang="cs-CZ" dirty="0" smtClean="0"/>
              <a:t>vými </a:t>
            </a:r>
            <a:r>
              <a:rPr lang="cs-CZ" dirty="0"/>
              <a:t>současníky byl pokládán za nejlepšího římského </a:t>
            </a:r>
            <a:r>
              <a:rPr lang="cs-CZ" dirty="0" smtClean="0"/>
              <a:t>básníka: </a:t>
            </a:r>
            <a:r>
              <a:rPr lang="cs-CZ" dirty="0"/>
              <a:t>epos </a:t>
            </a:r>
            <a:r>
              <a:rPr lang="cs-CZ" b="1" i="1" dirty="0">
                <a:solidFill>
                  <a:srgbClr val="00B050"/>
                </a:solidFill>
              </a:rPr>
              <a:t>Aeneis</a:t>
            </a:r>
            <a:r>
              <a:rPr lang="cs-CZ" b="1" dirty="0"/>
              <a:t> [</a:t>
            </a:r>
            <a:r>
              <a:rPr lang="cs-CZ" b="1" dirty="0" err="1"/>
              <a:t>énejs</a:t>
            </a:r>
            <a:r>
              <a:rPr lang="cs-CZ" b="1" dirty="0"/>
              <a:t>]</a:t>
            </a:r>
            <a:r>
              <a:rPr lang="cs-CZ" dirty="0"/>
              <a:t>. 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u="sng" dirty="0">
                <a:solidFill>
                  <a:srgbClr val="C00000"/>
                </a:solidFill>
              </a:rPr>
              <a:t>Ovidius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b="1" i="1" dirty="0" smtClean="0">
                <a:solidFill>
                  <a:srgbClr val="00B050"/>
                </a:solidFill>
              </a:rPr>
              <a:t>Umění milovat, Proměny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5"/>
          <p:cNvSpPr txBox="1">
            <a:spLocks noChangeArrowheads="1"/>
          </p:cNvSpPr>
          <p:nvPr/>
        </p:nvSpPr>
        <p:spPr bwMode="auto">
          <a:xfrm>
            <a:off x="2268538" y="623888"/>
            <a:ext cx="62642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C00000"/>
                </a:solidFill>
                <a:latin typeface="Calibri" pitchFamily="34" charset="0"/>
              </a:rPr>
              <a:t>Publius Vergilius Maro</a:t>
            </a: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2060575"/>
            <a:ext cx="295275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4"/>
          <p:cNvSpPr txBox="1">
            <a:spLocks noChangeArrowheads="1"/>
          </p:cNvSpPr>
          <p:nvPr/>
        </p:nvSpPr>
        <p:spPr bwMode="auto">
          <a:xfrm>
            <a:off x="2843213" y="260350"/>
            <a:ext cx="446563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C00000"/>
                </a:solidFill>
                <a:latin typeface="Calibri" pitchFamily="34" charset="0"/>
              </a:rPr>
              <a:t>Publius Ovidius Naso</a:t>
            </a: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76600" y="1533525"/>
            <a:ext cx="2663825" cy="3983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err="1" smtClean="0">
                <a:solidFill>
                  <a:srgbClr val="0070C0"/>
                </a:solidFill>
              </a:rPr>
              <a:t>Postklasické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>
                <a:solidFill>
                  <a:srgbClr val="0070C0"/>
                </a:solidFill>
              </a:rPr>
              <a:t>období (tzv. stříbrný věk)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Augustovi  následníci nastolili v Římě krvavou tyranii, řada lidí byla postižena represemi, v literatuře sílí pesimismus, rozvíjí se satira.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>
                <a:solidFill>
                  <a:srgbClr val="C00000"/>
                </a:solidFill>
              </a:rPr>
              <a:t>Seneca </a:t>
            </a:r>
            <a:r>
              <a:rPr lang="cs-CZ" dirty="0"/>
              <a:t>[</a:t>
            </a:r>
            <a:r>
              <a:rPr lang="cs-CZ" dirty="0" err="1"/>
              <a:t>seneka</a:t>
            </a:r>
            <a:r>
              <a:rPr lang="cs-CZ" dirty="0" smtClean="0"/>
              <a:t>]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>
                <a:solidFill>
                  <a:srgbClr val="C00000"/>
                </a:solidFill>
              </a:rPr>
              <a:t>Petronius</a:t>
            </a:r>
            <a:r>
              <a:rPr lang="cs-CZ" b="1" u="sng" dirty="0" smtClean="0"/>
              <a:t> - </a:t>
            </a:r>
            <a:r>
              <a:rPr lang="cs-CZ" dirty="0" smtClean="0"/>
              <a:t>román </a:t>
            </a:r>
            <a:r>
              <a:rPr lang="cs-CZ" b="1" dirty="0" err="1" smtClean="0">
                <a:solidFill>
                  <a:srgbClr val="00B050"/>
                </a:solidFill>
              </a:rPr>
              <a:t>Satiricon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	</a:t>
            </a:r>
            <a:r>
              <a:rPr lang="cs-CZ" dirty="0" smtClean="0"/>
              <a:t>Petronius </a:t>
            </a:r>
            <a:r>
              <a:rPr lang="cs-CZ" dirty="0"/>
              <a:t>je hrdinou románu </a:t>
            </a:r>
            <a:r>
              <a:rPr lang="cs-CZ" b="1" i="1" dirty="0">
                <a:solidFill>
                  <a:srgbClr val="00B050"/>
                </a:solidFill>
              </a:rPr>
              <a:t>Henryka </a:t>
            </a:r>
            <a:r>
              <a:rPr lang="cs-CZ" b="1" i="1" dirty="0" smtClean="0">
                <a:solidFill>
                  <a:srgbClr val="00B050"/>
                </a:solidFill>
              </a:rPr>
              <a:t>	</a:t>
            </a:r>
            <a:r>
              <a:rPr lang="cs-CZ" b="1" i="1" dirty="0" err="1" smtClean="0">
                <a:solidFill>
                  <a:srgbClr val="00B050"/>
                </a:solidFill>
              </a:rPr>
              <a:t>Sienkiewicze</a:t>
            </a:r>
            <a:r>
              <a:rPr lang="cs-CZ" b="1" i="1" dirty="0" smtClean="0">
                <a:solidFill>
                  <a:srgbClr val="00B050"/>
                </a:solidFill>
              </a:rPr>
              <a:t> </a:t>
            </a:r>
            <a:r>
              <a:rPr lang="cs-CZ" b="1" i="1" dirty="0">
                <a:solidFill>
                  <a:srgbClr val="00B050"/>
                </a:solidFill>
              </a:rPr>
              <a:t>-Quo </a:t>
            </a:r>
            <a:r>
              <a:rPr lang="cs-CZ" b="1" i="1" dirty="0" err="1">
                <a:solidFill>
                  <a:srgbClr val="00B050"/>
                </a:solidFill>
              </a:rPr>
              <a:t>Vadis</a:t>
            </a:r>
            <a:r>
              <a:rPr lang="cs-CZ" b="1" i="1" dirty="0">
                <a:solidFill>
                  <a:srgbClr val="00B050"/>
                </a:solidFill>
              </a:rPr>
              <a:t>?</a:t>
            </a:r>
            <a:r>
              <a:rPr lang="cs-CZ" dirty="0"/>
              <a:t> (líčící osudy </a:t>
            </a:r>
            <a:r>
              <a:rPr lang="cs-CZ" dirty="0" smtClean="0"/>
              <a:t>	prvních </a:t>
            </a:r>
            <a:r>
              <a:rPr lang="cs-CZ" dirty="0"/>
              <a:t>křesťanů</a:t>
            </a:r>
            <a:r>
              <a:rPr lang="cs-CZ" dirty="0" smtClean="0"/>
              <a:t>).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3"/>
          <p:cNvSpPr txBox="1">
            <a:spLocks noChangeArrowheads="1"/>
          </p:cNvSpPr>
          <p:nvPr/>
        </p:nvSpPr>
        <p:spPr bwMode="auto">
          <a:xfrm>
            <a:off x="1619250" y="692150"/>
            <a:ext cx="63373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Petronius </a:t>
            </a: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1541463"/>
            <a:ext cx="3060700" cy="3519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Obdélník 1"/>
          <p:cNvSpPr>
            <a:spLocks noChangeArrowheads="1"/>
          </p:cNvSpPr>
          <p:nvPr/>
        </p:nvSpPr>
        <p:spPr bwMode="auto">
          <a:xfrm>
            <a:off x="1116013" y="476250"/>
            <a:ext cx="7127875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Antická vzdělanost se uzavírá </a:t>
            </a:r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r. 476 zánikem západořímské říše</a:t>
            </a:r>
            <a:r>
              <a:rPr lang="cs-CZ" sz="3200">
                <a:latin typeface="Calibri" pitchFamily="34" charset="0"/>
              </a:rPr>
              <a:t>. </a:t>
            </a:r>
          </a:p>
          <a:p>
            <a:r>
              <a:rPr lang="cs-CZ" sz="3200">
                <a:latin typeface="Calibri" pitchFamily="34" charset="0"/>
              </a:rPr>
              <a:t>Evropský středověk převzal </a:t>
            </a:r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latinu jako literární jazyk. </a:t>
            </a:r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2538413"/>
            <a:ext cx="6553200" cy="369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smtClean="0"/>
              <a:t>Jak ovlivnila antická řecká literaturu římskou literaturu?</a:t>
            </a:r>
          </a:p>
          <a:p>
            <a:r>
              <a:rPr lang="cs-CZ" i="1" smtClean="0"/>
              <a:t>Které období je považováno za zlatý věk římské literatury?</a:t>
            </a:r>
          </a:p>
          <a:p>
            <a:r>
              <a:rPr lang="cs-CZ" i="1" smtClean="0"/>
              <a:t>Koho můžeme považovat za největší římské básníky?</a:t>
            </a:r>
          </a:p>
          <a:p>
            <a:r>
              <a:rPr lang="cs-CZ" i="1" smtClean="0"/>
              <a:t>Kdy se uzavírá antická vzdělanost?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ovéPole 1"/>
          <p:cNvSpPr txBox="1">
            <a:spLocks noChangeArrowheads="1"/>
          </p:cNvSpPr>
          <p:nvPr/>
        </p:nvSpPr>
        <p:spPr bwMode="auto">
          <a:xfrm>
            <a:off x="250825" y="188913"/>
            <a:ext cx="8353425" cy="710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Seznam obrázků:</a:t>
            </a:r>
          </a:p>
          <a:p>
            <a:endParaRPr lang="cs-CZ">
              <a:latin typeface="Calibri" pitchFamily="34" charset="0"/>
            </a:endParaRPr>
          </a:p>
          <a:p>
            <a:r>
              <a:rPr lang="en-US">
                <a:latin typeface="Calibri" pitchFamily="34" charset="0"/>
              </a:rPr>
              <a:t>JOHANSSON, Hans E C. </a:t>
            </a:r>
            <a:r>
              <a:rPr lang="en-US" i="1">
                <a:latin typeface="Calibri" pitchFamily="34" charset="0"/>
              </a:rPr>
              <a:t>Wikimedia Commons</a:t>
            </a:r>
            <a:r>
              <a:rPr lang="en-US">
                <a:latin typeface="Calibri" pitchFamily="34" charset="0"/>
              </a:rPr>
              <a:t> [online]. [cit. 2.9.2012]. Dostupný na WWW: &lt;http://cs.wikipedia.org/wiki/Soubor:Forum_Romanum_panorama_2.jpg&gt;. 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YUMA, Larry. </a:t>
            </a:r>
            <a:r>
              <a:rPr lang="cs-CZ" i="1">
                <a:latin typeface="Calibri" pitchFamily="34" charset="0"/>
              </a:rPr>
              <a:t>Wikipedia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&lt;http://cs.wikipedia.org/wiki/Soubor:Tito_Maccio_Plauto.jpg&gt;.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nl-NL">
                <a:latin typeface="Calibri" pitchFamily="34" charset="0"/>
              </a:rPr>
              <a:t>BACH PEDERSEN, Gunnar. </a:t>
            </a:r>
            <a:r>
              <a:rPr lang="nl-NL" i="1">
                <a:latin typeface="Calibri" pitchFamily="34" charset="0"/>
              </a:rPr>
              <a:t>Wikipedie</a:t>
            </a:r>
            <a:r>
              <a:rPr lang="nl-NL">
                <a:latin typeface="Calibri" pitchFamily="34" charset="0"/>
              </a:rPr>
              <a:t> [online]. [cit. 2.9.2012]. Dostupný na WWW: &lt;http://cs.wikipedia.org/wiki/Soubor:Thorvaldsen_Cicero.jpg&gt;. 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MATTES. </a:t>
            </a:r>
            <a:r>
              <a:rPr lang="cs-CZ" i="1">
                <a:latin typeface="Calibri" pitchFamily="34" charset="0"/>
              </a:rPr>
              <a:t>Wikipedia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&lt;http://cs.wikipedia.org/wiki/Soubor:Vergilius.jpg&gt;.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GABOR. </a:t>
            </a:r>
            <a:r>
              <a:rPr lang="cs-CZ" i="1">
                <a:latin typeface="Calibri" pitchFamily="34" charset="0"/>
              </a:rPr>
              <a:t>Wikimedia Commons</a:t>
            </a:r>
            <a:r>
              <a:rPr lang="cs-CZ">
                <a:latin typeface="Calibri" pitchFamily="34" charset="0"/>
              </a:rPr>
              <a:t> [online]. [cit. 2.9.2012]. Dostupný na WWW: &lt;http://cs.wikipedia.org/wiki/Soubor:Publius_Ovidius_Naso.jpg&gt;.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en-US">
                <a:latin typeface="Calibri" pitchFamily="34" charset="0"/>
              </a:rPr>
              <a:t>BODART. </a:t>
            </a:r>
            <a:r>
              <a:rPr lang="en-US" i="1">
                <a:latin typeface="Calibri" pitchFamily="34" charset="0"/>
              </a:rPr>
              <a:t>GoogleBooks</a:t>
            </a:r>
            <a:r>
              <a:rPr lang="en-US">
                <a:latin typeface="Calibri" pitchFamily="34" charset="0"/>
              </a:rPr>
              <a:t> [online]. [cit. 2.9.2012]. Dostupný na WWW: &lt;http://cs.wikipedia.org/wiki/Soubor:Petronius_Arbiter_by_Bodart_1707.jpg&gt;. 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en-US">
                <a:latin typeface="Calibri" pitchFamily="34" charset="0"/>
              </a:rPr>
              <a:t>TOKLE. </a:t>
            </a:r>
            <a:r>
              <a:rPr lang="en-US" i="1">
                <a:latin typeface="Calibri" pitchFamily="34" charset="0"/>
              </a:rPr>
              <a:t>Wikimedia Commons</a:t>
            </a:r>
            <a:r>
              <a:rPr lang="en-US">
                <a:latin typeface="Calibri" pitchFamily="34" charset="0"/>
              </a:rPr>
              <a:t> [online]. [cit. 2.9.2012]. Dostupný na WWW: &lt;http://cs.wikipedia.org/wiki/Soubor:Extent_of_Western_Roman_Empire_395.png&gt;. 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Seznam literatury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MARTINKOVÁ</a:t>
            </a:r>
            <a:r>
              <a:rPr lang="cs-CZ" dirty="0"/>
              <a:t>, Věra. </a:t>
            </a:r>
            <a:r>
              <a:rPr lang="cs-CZ" i="1" dirty="0"/>
              <a:t>Čítanka 1 s literárními výklady</a:t>
            </a:r>
            <a:r>
              <a:rPr lang="cs-CZ" dirty="0"/>
              <a:t>: </a:t>
            </a:r>
            <a:r>
              <a:rPr lang="cs-CZ" i="1" dirty="0"/>
              <a:t>pro učební obory : 1. ročník</a:t>
            </a:r>
            <a:r>
              <a:rPr lang="cs-CZ" dirty="0"/>
              <a:t>. 1. vyd. v nakl. Fraus, (Celkově 2.). Plzeň: Fraus, 2009, 335 s. Edice českého jazyka a literatury (</a:t>
            </a:r>
            <a:r>
              <a:rPr lang="cs-CZ" dirty="0" err="1"/>
              <a:t>Tripolia</a:t>
            </a:r>
            <a:r>
              <a:rPr lang="cs-CZ" dirty="0"/>
              <a:t>), sv. 26. ISBN 978-80-7238-910-0.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SOUKAL, Josef. </a:t>
            </a:r>
            <a:r>
              <a:rPr lang="cs-CZ" i="1" dirty="0"/>
              <a:t>Přehled dějin literatury</a:t>
            </a:r>
            <a:r>
              <a:rPr lang="cs-CZ" dirty="0"/>
              <a:t>: </a:t>
            </a:r>
            <a:r>
              <a:rPr lang="cs-CZ" i="1" dirty="0"/>
              <a:t>pro střední školy</a:t>
            </a:r>
            <a:r>
              <a:rPr lang="cs-CZ" dirty="0"/>
              <a:t>. 1. vyd. Praha: SPN - pedagogické nakladatelství, 2006. ISBN 80-723-5316-0.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ŠUBRT, Jiří. </a:t>
            </a:r>
            <a:r>
              <a:rPr lang="cs-CZ" i="1" dirty="0"/>
              <a:t>Římská literatura</a:t>
            </a:r>
            <a:r>
              <a:rPr lang="cs-CZ" dirty="0"/>
              <a:t>. Vyd. 1. Praha: </a:t>
            </a:r>
            <a:r>
              <a:rPr lang="cs-CZ" dirty="0" err="1"/>
              <a:t>Oikoymenh</a:t>
            </a:r>
            <a:r>
              <a:rPr lang="cs-CZ" dirty="0"/>
              <a:t>, 2005, 502 s. Sborníky, slovníky, učební texty, sv. 26. </a:t>
            </a:r>
            <a:r>
              <a:rPr lang="cs-CZ"/>
              <a:t>ISBN 80-729-8095-5.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501</TotalTime>
  <Words>748</Words>
  <Application>Microsoft Office PowerPoint</Application>
  <PresentationFormat>Předvádění na obrazovce (4:3)</PresentationFormat>
  <Paragraphs>80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</vt:lpstr>
      <vt:lpstr>Prezentace aplikace PowerPoint</vt:lpstr>
      <vt:lpstr>Periodizace římské literatury: </vt:lpstr>
      <vt:lpstr>Období archaické</vt:lpstr>
      <vt:lpstr>Prezentace aplikace PowerPoint</vt:lpstr>
      <vt:lpstr>Období klasické: období Ciceronovo</vt:lpstr>
      <vt:lpstr>Zlaté období římské literatury</vt:lpstr>
      <vt:lpstr>Prezentace aplikace PowerPoint</vt:lpstr>
      <vt:lpstr>Prezentace aplikace PowerPoint</vt:lpstr>
      <vt:lpstr>Postklasické období (tzv. stříbrný věk)</vt:lpstr>
      <vt:lpstr>Prezentace aplikace PowerPoint</vt:lpstr>
      <vt:lpstr>Prezentace aplikace PowerPoint</vt:lpstr>
      <vt:lpstr>Kontrolní otázky</vt:lpstr>
      <vt:lpstr>Prezentace aplikace PowerPoint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Antická literatura</dc:title>
  <dc:creator>uzivatel</dc:creator>
  <cp:lastModifiedBy>reznickovakarla</cp:lastModifiedBy>
  <cp:revision>64</cp:revision>
  <dcterms:created xsi:type="dcterms:W3CDTF">2012-07-27T09:26:22Z</dcterms:created>
  <dcterms:modified xsi:type="dcterms:W3CDTF">2013-04-30T09:44:26Z</dcterms:modified>
</cp:coreProperties>
</file>