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6" r:id="rId4"/>
    <p:sldId id="260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3" r:id="rId16"/>
    <p:sldId id="262" r:id="rId17"/>
    <p:sldId id="272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73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05E2BB-7B2C-4B2E-A2C0-EDB02F0C37F0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DB399E-5C8B-4F90-A468-D083B24FB9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C251D2-4507-458D-A2D2-FACE1FA9A03A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63B84D-3F91-4882-B820-336F5B95C0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E69EE0-F0F7-4629-BE71-9512B4A1C73E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0D8312-A30A-4339-B62D-4FAA8B304F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931803-A5D3-4535-9754-BF13B7259AD2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9661F4-975C-4A60-837E-B713D3D86D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F71614-D91F-4782-BA22-C40EA1167128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868FDA-05F1-419C-8B50-04658E86E1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3F8111-D840-45E2-9F95-3ED1197040EC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1A2F4-08C8-410D-95F3-0BE4C2CE14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DDE03F-2969-4418-A6CA-9123B9387529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43FF82-4BE0-4393-B820-2678F312D7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974AD0-8552-49E0-8F1C-F0546ACC784D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2C6FC0-F472-43B0-979D-7A07912E91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61CBEF-6D41-4DB7-A1FA-4D9A8C8C5A25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713C0C-A9D5-4A4D-B873-C99657B23E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C4906A-F006-473A-8FA3-EC168DA6B382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95AB2-7DA2-45BE-8143-53EB19D034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5A673C-D429-455D-934E-1DC062ECD6C6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1F41D4-3238-4101-BE1D-3790F411C9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D5F1926-7485-410A-B29D-F68C901BE15F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7CDA8C0-FBB9-4ADC-91EA-C8AD8800F8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usko" TargetMode="External"/><Relationship Id="rId2" Type="http://schemas.openxmlformats.org/officeDocument/2006/relationships/hyperlink" Target="http://cs.wikipedia.org/wiki/Ukrajina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urecko" TargetMode="External"/><Relationship Id="rId2" Type="http://schemas.openxmlformats.org/officeDocument/2006/relationships/hyperlink" Target="http://cs.wikipedia.org/wiki/Kaspick%C3%A9_mo%C5%99e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N%C4%9Bm%C4%8Dina" TargetMode="External"/><Relationship Id="rId13" Type="http://schemas.openxmlformats.org/officeDocument/2006/relationships/hyperlink" Target="http://cs.wikipedia.org/wiki/Urd%C5%A1tina" TargetMode="External"/><Relationship Id="rId3" Type="http://schemas.openxmlformats.org/officeDocument/2006/relationships/hyperlink" Target="http://cs.wikipedia.org/wiki/Angli%C4%8Dtina" TargetMode="External"/><Relationship Id="rId7" Type="http://schemas.openxmlformats.org/officeDocument/2006/relationships/hyperlink" Target="http://cs.wikipedia.org/wiki/Ru%C5%A1tina" TargetMode="External"/><Relationship Id="rId12" Type="http://schemas.openxmlformats.org/officeDocument/2006/relationships/hyperlink" Target="http://cs.wikipedia.org/wiki/Pa%C5%88d%C5%BE%C3%A1b%C5%A1tina" TargetMode="External"/><Relationship Id="rId2" Type="http://schemas.openxmlformats.org/officeDocument/2006/relationships/hyperlink" Target="http://cs.wikipedia.org/wiki/%C5%A0pan%C4%9Bl%C5%A1tin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Beng%C3%A1l%C5%A1tina" TargetMode="External"/><Relationship Id="rId11" Type="http://schemas.openxmlformats.org/officeDocument/2006/relationships/hyperlink" Target="http://cs.wikipedia.org/wiki/Ital%C5%A1tina" TargetMode="External"/><Relationship Id="rId5" Type="http://schemas.openxmlformats.org/officeDocument/2006/relationships/hyperlink" Target="http://cs.wikipedia.org/wiki/Portugal%C5%A1tina" TargetMode="External"/><Relationship Id="rId10" Type="http://schemas.openxmlformats.org/officeDocument/2006/relationships/hyperlink" Target="http://cs.wikipedia.org/wiki/Francouz%C5%A1tina" TargetMode="External"/><Relationship Id="rId4" Type="http://schemas.openxmlformats.org/officeDocument/2006/relationships/hyperlink" Target="http://cs.wikipedia.org/wiki/Hind%C5%A1tina" TargetMode="External"/><Relationship Id="rId9" Type="http://schemas.openxmlformats.org/officeDocument/2006/relationships/hyperlink" Target="http://cs.wikipedia.org/wiki/Mar%C3%A1th%C5%A1tina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Rom%C3%A1nsk%C3%A9_jazyky" TargetMode="External"/><Relationship Id="rId13" Type="http://schemas.openxmlformats.org/officeDocument/2006/relationships/hyperlink" Target="http://cs.wikipedia.org/wiki/Balto-slovansk%C3%A9_jazyky" TargetMode="External"/><Relationship Id="rId18" Type="http://schemas.openxmlformats.org/officeDocument/2006/relationships/hyperlink" Target="http://cs.wikipedia.org/wiki/Litev%C5%A1tina" TargetMode="External"/><Relationship Id="rId3" Type="http://schemas.openxmlformats.org/officeDocument/2006/relationships/hyperlink" Target="http://cs.wikipedia.org/wiki/Indo%C3%ADr%C3%A1nsk%C3%A9_jazyky" TargetMode="External"/><Relationship Id="rId7" Type="http://schemas.openxmlformats.org/officeDocument/2006/relationships/hyperlink" Target="http://cs.wikipedia.org/wiki/Latina" TargetMode="External"/><Relationship Id="rId12" Type="http://schemas.openxmlformats.org/officeDocument/2006/relationships/hyperlink" Target="http://cs.wikipedia.org/wiki/Tocharsk%C3%A9_jazyky" TargetMode="External"/><Relationship Id="rId17" Type="http://schemas.openxmlformats.org/officeDocument/2006/relationships/hyperlink" Target="http://cs.wikipedia.org/wiki/Pru%C5%A1tina" TargetMode="External"/><Relationship Id="rId2" Type="http://schemas.openxmlformats.org/officeDocument/2006/relationships/hyperlink" Target="http://cs.wikipedia.org/wiki/Anatolsk%C3%A9_jazyky" TargetMode="External"/><Relationship Id="rId16" Type="http://schemas.openxmlformats.org/officeDocument/2006/relationships/hyperlink" Target="http://cs.wikipedia.org/wiki/Baltsk%C3%A9_jazyky" TargetMode="External"/><Relationship Id="rId20" Type="http://schemas.openxmlformats.org/officeDocument/2006/relationships/hyperlink" Target="http://cs.wikipedia.org/wiki/Alb%C3%A1n%C5%A1tin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Italick%C3%A9_jazyky" TargetMode="External"/><Relationship Id="rId11" Type="http://schemas.openxmlformats.org/officeDocument/2006/relationships/hyperlink" Target="http://cs.wikipedia.org/wiki/Arm%C3%A9n%C5%A1tina" TargetMode="External"/><Relationship Id="rId5" Type="http://schemas.openxmlformats.org/officeDocument/2006/relationships/hyperlink" Target="http://cs.wikipedia.org/wiki/%C5%98e%C4%8Dtina" TargetMode="External"/><Relationship Id="rId15" Type="http://schemas.openxmlformats.org/officeDocument/2006/relationships/hyperlink" Target="http://cs.wikipedia.org/wiki/Staroslov%C4%9Bn%C5%A1tina" TargetMode="External"/><Relationship Id="rId10" Type="http://schemas.openxmlformats.org/officeDocument/2006/relationships/hyperlink" Target="http://cs.wikipedia.org/wiki/Germ%C3%A1nsk%C3%A9_jazyky" TargetMode="External"/><Relationship Id="rId19" Type="http://schemas.openxmlformats.org/officeDocument/2006/relationships/hyperlink" Target="http://cs.wikipedia.org/wiki/Loty%C5%A1tina" TargetMode="External"/><Relationship Id="rId4" Type="http://schemas.openxmlformats.org/officeDocument/2006/relationships/hyperlink" Target="http://cs.wikipedia.org/wiki/Sanskrt" TargetMode="External"/><Relationship Id="rId9" Type="http://schemas.openxmlformats.org/officeDocument/2006/relationships/hyperlink" Target="http://cs.wikipedia.org/wiki/Keltsk%C3%A9_jazyky" TargetMode="External"/><Relationship Id="rId14" Type="http://schemas.openxmlformats.org/officeDocument/2006/relationships/hyperlink" Target="http://cs.wikipedia.org/wiki/Slovansk%C3%A9_jazyky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40025" y="333375"/>
            <a:ext cx="3744913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42" name="Group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6253308"/>
              </p:ext>
            </p:extLst>
          </p:nvPr>
        </p:nvGraphicFramePr>
        <p:xfrm>
          <a:off x="1563688" y="2349500"/>
          <a:ext cx="6096000" cy="3430905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SŠ: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1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Mgr. Dana Zajíčková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prezentace (DUMu)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Příbuznost jazyků: Jazykové rodiny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Tematická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Česky jazyk a literatura pro 1.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 oboru Krajinář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Datum vzniku: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říjen 2012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sp>
        <p:nvSpPr>
          <p:cNvPr id="13337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1547813" y="5805488"/>
            <a:ext cx="6119812" cy="915987"/>
          </a:xfrm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400" b="1" i="1" smtClean="0">
                <a:solidFill>
                  <a:srgbClr val="898989"/>
                </a:solidFill>
                <a:cs typeface="Arial" charset="0"/>
              </a:rPr>
              <a:t>Uvedení autoři, není-li uvedeno jinak, jsou autory tohoto výukového materiálu a všech jeho částí. Tento projekt je spolufinancován ESF a státním rozpočtem ČR</a:t>
            </a:r>
            <a:endParaRPr lang="cs-CZ" sz="1400" b="1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Cílem vyučovacího předmětu ČESKÝ JAZYK je rozvíjet </a:t>
            </a:r>
            <a:r>
              <a:rPr lang="cs-CZ" dirty="0"/>
              <a:t>komunikační </a:t>
            </a:r>
            <a:r>
              <a:rPr lang="cs-CZ" dirty="0" smtClean="0"/>
              <a:t>kompetence </a:t>
            </a:r>
            <a:r>
              <a:rPr lang="cs-CZ" dirty="0"/>
              <a:t>žáků a naučit je užívat </a:t>
            </a:r>
            <a:r>
              <a:rPr lang="cs-CZ" dirty="0" smtClean="0"/>
              <a:t>jazyk </a:t>
            </a:r>
            <a:r>
              <a:rPr lang="cs-CZ" dirty="0"/>
              <a:t>jako </a:t>
            </a:r>
            <a:r>
              <a:rPr lang="cs-CZ" dirty="0" smtClean="0"/>
              <a:t>prostředek </a:t>
            </a:r>
            <a:r>
              <a:rPr lang="cs-CZ" dirty="0"/>
              <a:t>k dorozumívání a myšlení, k přijímání, sdělování a výměně informací na základě jazykových a slohových znalostí. </a:t>
            </a:r>
            <a:r>
              <a:rPr lang="cs-CZ" dirty="0" smtClean="0"/>
              <a:t>Žáci chápou jazyk </a:t>
            </a:r>
            <a:r>
              <a:rPr lang="cs-CZ" dirty="0"/>
              <a:t>jako </a:t>
            </a:r>
            <a:r>
              <a:rPr lang="cs-CZ" dirty="0" smtClean="0"/>
              <a:t>systém, rozlišují </a:t>
            </a:r>
            <a:r>
              <a:rPr lang="cs-CZ" dirty="0"/>
              <a:t>spisovný jazyk a nespisovné </a:t>
            </a:r>
            <a:r>
              <a:rPr lang="cs-CZ" dirty="0" smtClean="0"/>
              <a:t>útvary.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Tématem této prezentace je příbuznost jazyků -jazykové rodiny.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Příbuznost jazyků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Jazykové rodiny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7030A0"/>
                </a:solidFill>
              </a:rPr>
              <a:t>JAZYK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ustálená podoba řeči příslušníků určitého společenství, jednoho národa</a:t>
            </a:r>
          </a:p>
          <a:p>
            <a:pPr eaLnBrk="1" hangingPunct="1"/>
            <a:r>
              <a:rPr lang="cs-CZ" b="1" smtClean="0"/>
              <a:t>vznikl přirozeným vývojem z potřeby lidí dorozumět se (tzv. přirozené jazyky)</a:t>
            </a:r>
          </a:p>
          <a:p>
            <a:pPr eaLnBrk="1" hangingPunct="1"/>
            <a:r>
              <a:rPr lang="cs-CZ" b="1" smtClean="0"/>
              <a:t>systém znaků užívaných podle konkrétních pravidel, který má zvukovou podobu a zpravidla i grafickou podobu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7030A0"/>
                </a:solidFill>
              </a:rPr>
              <a:t>Tzv. umělé jazyky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3238"/>
            <a:ext cx="5554663" cy="4352925"/>
          </a:xfrm>
        </p:spPr>
        <p:txBody>
          <a:bodyPr/>
          <a:lstStyle/>
          <a:p>
            <a:pPr eaLnBrk="1" hangingPunct="1"/>
            <a:r>
              <a:rPr lang="cs-CZ" smtClean="0"/>
              <a:t>byly vytvořeny lidmi hlavně ze snahy umožnit příslušníkům mnoha národů dorozumění, šíření vzdělaností a informací pomocí společného jazyka</a:t>
            </a:r>
          </a:p>
          <a:p>
            <a:pPr eaLnBrk="1" hangingPunct="1"/>
            <a:r>
              <a:rPr lang="cs-CZ" b="1" smtClean="0"/>
              <a:t>Esperanto </a:t>
            </a:r>
            <a:r>
              <a:rPr lang="cs-CZ" smtClean="0"/>
              <a:t>(L. Zamenhof, 1887; asi 2 miliony uživatelů)</a:t>
            </a:r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1863" y="1636713"/>
            <a:ext cx="2447925" cy="373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7030A0"/>
                </a:solidFill>
              </a:rPr>
              <a:t>Indoevropský jazyk</a:t>
            </a:r>
            <a:endParaRPr lang="cs-CZ" smtClean="0">
              <a:solidFill>
                <a:srgbClr val="7030A0"/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775"/>
            <a:ext cx="5915025" cy="4497388"/>
          </a:xfrm>
        </p:spPr>
        <p:txBody>
          <a:bodyPr/>
          <a:lstStyle/>
          <a:p>
            <a:pPr eaLnBrk="1" hangingPunct="1"/>
            <a:r>
              <a:rPr lang="cs-CZ" b="1" smtClean="0"/>
              <a:t>„prajazyk“ - společný jazykový základ většiny jazyků Evropy a velké části jazyků Asie</a:t>
            </a:r>
          </a:p>
          <a:p>
            <a:pPr eaLnBrk="1" hangingPunct="1"/>
            <a:r>
              <a:rPr lang="cs-CZ" b="1" smtClean="0"/>
              <a:t>v novověku přistěhovalci rozšířen do Ameriky, Austrálie, Oceánie a Afriky</a:t>
            </a:r>
          </a:p>
          <a:p>
            <a:pPr eaLnBrk="1" hangingPunct="1"/>
            <a:r>
              <a:rPr lang="cs-CZ" smtClean="0"/>
              <a:t>tento pojem zavedl poprvé roku 1813 Thomas Young</a:t>
            </a:r>
            <a:endParaRPr lang="cs-CZ" b="1" smtClean="0"/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16688" y="2060575"/>
            <a:ext cx="2474912" cy="3757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7030A0"/>
                </a:solidFill>
              </a:rPr>
              <a:t>Teorie „meče a koně“</a:t>
            </a:r>
            <a:br>
              <a:rPr lang="cs-CZ" b="1" dirty="0" smtClean="0">
                <a:solidFill>
                  <a:srgbClr val="7030A0"/>
                </a:solidFill>
              </a:rPr>
            </a:b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tato teorie předpokládá původ indoevropských jazyků mezi nomádskými kmeny v oblasti dnešní </a:t>
            </a:r>
            <a:r>
              <a:rPr lang="cs-CZ" smtClean="0">
                <a:hlinkClick r:id="rId2" tooltip="Ukrajina"/>
              </a:rPr>
              <a:t>Ukrajiny</a:t>
            </a:r>
            <a:r>
              <a:rPr lang="cs-CZ" smtClean="0"/>
              <a:t> a jihozápadního </a:t>
            </a:r>
            <a:r>
              <a:rPr lang="cs-CZ" smtClean="0">
                <a:hlinkClick r:id="rId3" tooltip="Rusko"/>
              </a:rPr>
              <a:t>Ruska</a:t>
            </a:r>
            <a:r>
              <a:rPr lang="cs-CZ" smtClean="0"/>
              <a:t> před 6000 lety. </a:t>
            </a:r>
          </a:p>
          <a:p>
            <a:pPr eaLnBrk="1" hangingPunct="1"/>
            <a:r>
              <a:rPr lang="cs-CZ" smtClean="0"/>
              <a:t>této teorii se podle předpokládaného způsobu šíření jazyka říká teorie „meče a koně“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7030A0"/>
                </a:solidFill>
              </a:rPr>
              <a:t>Teorií „anatolských farmářů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podle této teorie prapůvodní jazyk, z něhož vznikly všechny indoevropské jazyky, pochází z oblasti Anatolie u </a:t>
            </a:r>
            <a:r>
              <a:rPr lang="cs-CZ" smtClean="0">
                <a:hlinkClick r:id="rId2" tooltip="Kaspické moře"/>
              </a:rPr>
              <a:t>Kaspického moře</a:t>
            </a:r>
            <a:r>
              <a:rPr lang="cs-CZ" smtClean="0"/>
              <a:t>, v dnešním </a:t>
            </a:r>
            <a:r>
              <a:rPr lang="cs-CZ" smtClean="0">
                <a:hlinkClick r:id="rId3" tooltip="Turecko"/>
              </a:rPr>
              <a:t>Turecku</a:t>
            </a:r>
            <a:r>
              <a:rPr lang="cs-CZ" smtClean="0"/>
              <a:t>, v době před 8 000 až 9 500 lety</a:t>
            </a:r>
          </a:p>
          <a:p>
            <a:pPr eaLnBrk="1" hangingPunct="1"/>
            <a:r>
              <a:rPr lang="cs-CZ" smtClean="0"/>
              <a:t>tuto teorii podporují výsledky analýzy větvení jazykového stromu provedené R. D. Grayem (2003)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463550"/>
            <a:ext cx="8424862" cy="561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8963" y="404813"/>
            <a:ext cx="8015287" cy="561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549275"/>
            <a:ext cx="7991475" cy="568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7030A0"/>
                </a:solidFill>
              </a:rPr>
              <a:t>Rozšíření</a:t>
            </a:r>
            <a:br>
              <a:rPr lang="cs-CZ" b="1" dirty="0" smtClean="0">
                <a:solidFill>
                  <a:srgbClr val="7030A0"/>
                </a:solidFill>
              </a:rPr>
            </a:b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i</a:t>
            </a:r>
            <a:r>
              <a:rPr lang="cs-CZ" dirty="0" smtClean="0"/>
              <a:t>ndoevropskými jazyky mluví více než 3 miliardy lidí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zhruba 250 jazyků (443 včetně dialektů)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mezi 20 v současné době nejpoužívanějšími jazyky je 12 jazyků indoevropských: </a:t>
            </a:r>
            <a:r>
              <a:rPr lang="cs-CZ" dirty="0" smtClean="0">
                <a:hlinkClick r:id="rId2" tooltip="Španělština"/>
              </a:rPr>
              <a:t>španělština</a:t>
            </a:r>
            <a:r>
              <a:rPr lang="cs-CZ" dirty="0" smtClean="0"/>
              <a:t>, </a:t>
            </a:r>
            <a:r>
              <a:rPr lang="cs-CZ" dirty="0" smtClean="0">
                <a:hlinkClick r:id="rId3" tooltip="Angličtina"/>
              </a:rPr>
              <a:t>angličtina</a:t>
            </a:r>
            <a:r>
              <a:rPr lang="cs-CZ" dirty="0" smtClean="0"/>
              <a:t>, </a:t>
            </a:r>
            <a:r>
              <a:rPr lang="cs-CZ" dirty="0" smtClean="0">
                <a:hlinkClick r:id="rId4" tooltip="Hindština"/>
              </a:rPr>
              <a:t>hindština</a:t>
            </a:r>
            <a:r>
              <a:rPr lang="cs-CZ" dirty="0" smtClean="0"/>
              <a:t>, </a:t>
            </a:r>
            <a:r>
              <a:rPr lang="cs-CZ" dirty="0" smtClean="0">
                <a:hlinkClick r:id="rId5" tooltip="Portugalština"/>
              </a:rPr>
              <a:t>portugalština</a:t>
            </a:r>
            <a:r>
              <a:rPr lang="cs-CZ" dirty="0" smtClean="0"/>
              <a:t>, </a:t>
            </a:r>
            <a:r>
              <a:rPr lang="cs-CZ" dirty="0" smtClean="0">
                <a:hlinkClick r:id="rId6" tooltip="Bengálština"/>
              </a:rPr>
              <a:t>bengálština</a:t>
            </a:r>
            <a:r>
              <a:rPr lang="cs-CZ" dirty="0" smtClean="0"/>
              <a:t>, </a:t>
            </a:r>
            <a:r>
              <a:rPr lang="cs-CZ" dirty="0" smtClean="0">
                <a:hlinkClick r:id="rId7" tooltip="Ruština"/>
              </a:rPr>
              <a:t>ruština</a:t>
            </a:r>
            <a:r>
              <a:rPr lang="cs-CZ" dirty="0" smtClean="0"/>
              <a:t>, </a:t>
            </a:r>
            <a:r>
              <a:rPr lang="cs-CZ" dirty="0" smtClean="0">
                <a:hlinkClick r:id="rId8" tooltip="Němčina"/>
              </a:rPr>
              <a:t>němčina</a:t>
            </a:r>
            <a:r>
              <a:rPr lang="cs-CZ" dirty="0" smtClean="0"/>
              <a:t>, </a:t>
            </a:r>
            <a:r>
              <a:rPr lang="cs-CZ" dirty="0" err="1" smtClean="0">
                <a:hlinkClick r:id="rId9" tooltip="Maráthština"/>
              </a:rPr>
              <a:t>maráthština</a:t>
            </a:r>
            <a:r>
              <a:rPr lang="cs-CZ" dirty="0" smtClean="0"/>
              <a:t>, </a:t>
            </a:r>
            <a:r>
              <a:rPr lang="cs-CZ" dirty="0" smtClean="0">
                <a:hlinkClick r:id="rId10" tooltip="Francouzština"/>
              </a:rPr>
              <a:t>francouzština</a:t>
            </a:r>
            <a:r>
              <a:rPr lang="cs-CZ" dirty="0" smtClean="0"/>
              <a:t>, </a:t>
            </a:r>
            <a:r>
              <a:rPr lang="cs-CZ" dirty="0" smtClean="0">
                <a:hlinkClick r:id="rId11" tooltip="Italština"/>
              </a:rPr>
              <a:t>italština</a:t>
            </a:r>
            <a:r>
              <a:rPr lang="cs-CZ" dirty="0" smtClean="0"/>
              <a:t>, </a:t>
            </a:r>
            <a:r>
              <a:rPr lang="cs-CZ" dirty="0" smtClean="0">
                <a:hlinkClick r:id="rId12" tooltip="Paňdžábština"/>
              </a:rPr>
              <a:t>paňdžábština</a:t>
            </a:r>
            <a:r>
              <a:rPr lang="cs-CZ" dirty="0" smtClean="0"/>
              <a:t> a </a:t>
            </a:r>
            <a:r>
              <a:rPr lang="cs-CZ" dirty="0" smtClean="0">
                <a:hlinkClick r:id="rId13" tooltip="Urdština"/>
              </a:rPr>
              <a:t>urdština</a:t>
            </a:r>
            <a:r>
              <a:rPr lang="cs-CZ" dirty="0" smtClean="0"/>
              <a:t> (dohromady mají více než 1,6 miliardy rodilých mluvčích)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692150"/>
            <a:ext cx="6696075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2" name="Obdélník 1"/>
          <p:cNvSpPr>
            <a:spLocks noChangeArrowheads="1"/>
          </p:cNvSpPr>
          <p:nvPr/>
        </p:nvSpPr>
        <p:spPr bwMode="auto">
          <a:xfrm>
            <a:off x="684213" y="5084763"/>
            <a:ext cx="73437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Calibri" pitchFamily="34" charset="0"/>
              </a:rPr>
              <a:t>žlutá barva – helénské (řečtina), </a:t>
            </a:r>
            <a:r>
              <a:rPr lang="en-US" sz="1600" b="1">
                <a:latin typeface="Calibri" pitchFamily="34" charset="0"/>
              </a:rPr>
              <a:t>  </a:t>
            </a:r>
            <a:r>
              <a:rPr lang="cs-CZ" sz="1600" b="1">
                <a:latin typeface="Calibri" pitchFamily="34" charset="0"/>
              </a:rPr>
              <a:t>hnědá -</a:t>
            </a:r>
            <a:r>
              <a:rPr lang="en-US" sz="1600" b="1">
                <a:latin typeface="Calibri" pitchFamily="34" charset="0"/>
              </a:rPr>
              <a:t> </a:t>
            </a:r>
            <a:r>
              <a:rPr lang="cs-CZ" sz="1600" b="1">
                <a:latin typeface="Calibri" pitchFamily="34" charset="0"/>
              </a:rPr>
              <a:t>i</a:t>
            </a:r>
            <a:r>
              <a:rPr lang="en-US" sz="1600" b="1">
                <a:latin typeface="Calibri" pitchFamily="34" charset="0"/>
              </a:rPr>
              <a:t>ndo-</a:t>
            </a:r>
            <a:r>
              <a:rPr lang="cs-CZ" sz="1600" b="1">
                <a:latin typeface="Calibri" pitchFamily="34" charset="0"/>
              </a:rPr>
              <a:t>í</a:t>
            </a:r>
            <a:r>
              <a:rPr lang="en-US" sz="1600" b="1">
                <a:latin typeface="Calibri" pitchFamily="34" charset="0"/>
              </a:rPr>
              <a:t>ran</a:t>
            </a:r>
            <a:r>
              <a:rPr lang="cs-CZ" sz="1600" b="1">
                <a:latin typeface="Calibri" pitchFamily="34" charset="0"/>
              </a:rPr>
              <a:t>ské, modrá – italické, červená -  germánské, skořicově žlutá – keltské, fialová – arménské,  světle modrá – albánské, světle zelená – baltické, tmavě zelená - slovanské</a:t>
            </a:r>
            <a:endParaRPr lang="en-US" sz="1600" b="1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613" cy="922337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7030A0"/>
                </a:solidFill>
              </a:rPr>
              <a:t>Dělení indoevropské rodiny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hlinkClick r:id="rId2" tooltip="Anatolské jazyky"/>
              </a:rPr>
              <a:t>anatolské jazyky</a:t>
            </a:r>
            <a:r>
              <a:rPr lang="cs-CZ" sz="1800" dirty="0" smtClean="0"/>
              <a:t> – nejstarší známá větev, záznamy z 18. stol př. n. l, dnes vymřelá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hlinkClick r:id="rId3" tooltip="Indoíránské jazyky"/>
              </a:rPr>
              <a:t>indoíránské jazyky</a:t>
            </a:r>
            <a:r>
              <a:rPr lang="cs-CZ" sz="1800" dirty="0" smtClean="0"/>
              <a:t> – nejstarší záznamy z poloviny 2. tisíciletí př. n. l. (</a:t>
            </a:r>
            <a:r>
              <a:rPr lang="cs-CZ" sz="1800" dirty="0" smtClean="0">
                <a:hlinkClick r:id="rId4" tooltip="Sanskrt"/>
              </a:rPr>
              <a:t>sanskrt</a:t>
            </a:r>
            <a:r>
              <a:rPr lang="cs-CZ" sz="1800" dirty="0" smtClean="0"/>
              <a:t>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hlinkClick r:id="rId5" tooltip="Řečtina"/>
              </a:rPr>
              <a:t>řečtina</a:t>
            </a:r>
            <a:r>
              <a:rPr lang="cs-CZ" sz="1800" dirty="0" smtClean="0"/>
              <a:t> (tvoří samostatnou skupinu) – nejstarší záznamy ze 14. stol. př. n. l.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hlinkClick r:id="rId6" tooltip="Italické jazyky"/>
              </a:rPr>
              <a:t>italické jazyky</a:t>
            </a:r>
            <a:r>
              <a:rPr lang="cs-CZ" sz="1800" dirty="0" smtClean="0"/>
              <a:t> – nejstarší záznamy ze 7. stol př. n. l. (</a:t>
            </a:r>
            <a:r>
              <a:rPr lang="cs-CZ" sz="1800" dirty="0" smtClean="0">
                <a:hlinkClick r:id="rId7" tooltip="Latina"/>
              </a:rPr>
              <a:t>latina</a:t>
            </a:r>
            <a:r>
              <a:rPr lang="cs-CZ" sz="1800" dirty="0" smtClean="0"/>
              <a:t>) </a:t>
            </a:r>
          </a:p>
          <a:p>
            <a:pPr lvl="1" eaLnBrk="1" fontAlgn="auto" hangingPunct="1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sz="1800" dirty="0" smtClean="0">
                <a:hlinkClick r:id="rId8" tooltip="Románské jazyky"/>
              </a:rPr>
              <a:t>románské jazyky</a:t>
            </a:r>
            <a:r>
              <a:rPr lang="cs-CZ" sz="1800" dirty="0" smtClean="0"/>
              <a:t> – vznikly z </a:t>
            </a:r>
            <a:r>
              <a:rPr lang="cs-CZ" sz="1800" dirty="0" smtClean="0">
                <a:hlinkClick r:id="rId7" tooltip="Latina"/>
              </a:rPr>
              <a:t>latiny</a:t>
            </a:r>
            <a:endParaRPr lang="cs-CZ" sz="1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hlinkClick r:id="rId9" tooltip="Keltské jazyky"/>
              </a:rPr>
              <a:t>keltské jazyky</a:t>
            </a:r>
            <a:r>
              <a:rPr lang="cs-CZ" sz="1800" dirty="0" smtClean="0"/>
              <a:t> – nejstarší záznamy ze 6. stol př. n. l. (galština)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hlinkClick r:id="rId10" tooltip="Germánské jazyky"/>
              </a:rPr>
              <a:t>germánské jazyky</a:t>
            </a:r>
            <a:r>
              <a:rPr lang="cs-CZ" sz="1800" dirty="0" smtClean="0"/>
              <a:t> – nejstarší záznamy z 2. stol. n. l. (nejstarší runové nápisy)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hlinkClick r:id="rId11" tooltip="Arménština"/>
              </a:rPr>
              <a:t>arménština</a:t>
            </a:r>
            <a:r>
              <a:rPr lang="cs-CZ" sz="1800" dirty="0" smtClean="0"/>
              <a:t> – nejstarší záznamy z 5. stol. n. l.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hlinkClick r:id="rId12" tooltip="Tocharské jazyky"/>
              </a:rPr>
              <a:t>tocharské jazyky</a:t>
            </a:r>
            <a:r>
              <a:rPr lang="cs-CZ" sz="1800" dirty="0" smtClean="0"/>
              <a:t> – vymřelé, záznamy z asi 6. stol n. l.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err="1" smtClean="0">
                <a:hlinkClick r:id="rId13" tooltip="Balto-slovanské jazyky"/>
              </a:rPr>
              <a:t>balto</a:t>
            </a:r>
            <a:r>
              <a:rPr lang="cs-CZ" sz="1800" dirty="0" smtClean="0">
                <a:hlinkClick r:id="rId13" tooltip="Balto-slovanské jazyky"/>
              </a:rPr>
              <a:t>-slovanské jazyky</a:t>
            </a:r>
            <a:r>
              <a:rPr lang="cs-CZ" sz="1800" dirty="0" smtClean="0"/>
              <a:t>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>
                <a:hlinkClick r:id="rId14" tooltip="Slovanské jazyky"/>
              </a:rPr>
              <a:t>slovanské jazyky</a:t>
            </a:r>
            <a:r>
              <a:rPr lang="cs-CZ" sz="1800" dirty="0" smtClean="0"/>
              <a:t> – nejstarší záznamy z 9. století (</a:t>
            </a:r>
            <a:r>
              <a:rPr lang="cs-CZ" sz="1800" dirty="0" smtClean="0">
                <a:hlinkClick r:id="rId15" tooltip="Staroslověnština"/>
              </a:rPr>
              <a:t>staroslověnština</a:t>
            </a:r>
            <a:r>
              <a:rPr lang="cs-CZ" sz="1800" dirty="0" smtClean="0"/>
              <a:t>)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>
                <a:hlinkClick r:id="rId16" tooltip="Baltské jazyky"/>
              </a:rPr>
              <a:t>baltské jazyky</a:t>
            </a:r>
            <a:r>
              <a:rPr lang="cs-CZ" sz="1800" dirty="0" smtClean="0"/>
              <a:t> – nejstarší záznamy ze 14. stol. (dnes vymřelá baltská </a:t>
            </a:r>
            <a:r>
              <a:rPr lang="cs-CZ" sz="1800" dirty="0" smtClean="0">
                <a:hlinkClick r:id="rId17" tooltip="Pruština"/>
              </a:rPr>
              <a:t>pruština</a:t>
            </a:r>
            <a:r>
              <a:rPr lang="cs-CZ" sz="1800" dirty="0" smtClean="0"/>
              <a:t>, </a:t>
            </a:r>
            <a:r>
              <a:rPr lang="cs-CZ" sz="1800" dirty="0" smtClean="0">
                <a:hlinkClick r:id="rId18" tooltip="Litevština"/>
              </a:rPr>
              <a:t>litevština</a:t>
            </a:r>
            <a:r>
              <a:rPr lang="cs-CZ" sz="1800" dirty="0" smtClean="0"/>
              <a:t> a </a:t>
            </a:r>
            <a:r>
              <a:rPr lang="cs-CZ" sz="1800" dirty="0" smtClean="0">
                <a:hlinkClick r:id="rId19" tooltip="Lotyština"/>
              </a:rPr>
              <a:t>lotyština</a:t>
            </a:r>
            <a:r>
              <a:rPr lang="cs-CZ" sz="1800" dirty="0" smtClean="0"/>
              <a:t> až ze 16. stol.)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dirty="0" smtClean="0">
                <a:hlinkClick r:id="rId20" tooltip="Albánština"/>
              </a:rPr>
              <a:t>albánština</a:t>
            </a:r>
            <a:r>
              <a:rPr lang="cs-CZ" sz="1800" dirty="0" smtClean="0"/>
              <a:t> – nejstarší záznamy z 15. stol.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Kontrolní otázky: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Co mají společného čeština a albánština?</a:t>
            </a:r>
          </a:p>
          <a:p>
            <a:pPr eaLnBrk="1" hangingPunct="1"/>
            <a:r>
              <a:rPr lang="cs-CZ" smtClean="0"/>
              <a:t>Co spojuje češtinu s ruštinou?</a:t>
            </a:r>
          </a:p>
          <a:p>
            <a:pPr eaLnBrk="1" hangingPunct="1"/>
            <a:r>
              <a:rPr lang="cs-CZ" smtClean="0"/>
              <a:t>Které jazyky jsou češtině podobné?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Seznam obrázků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1400" smtClean="0"/>
              <a:t>ZIKO. </a:t>
            </a:r>
            <a:r>
              <a:rPr lang="cs-CZ" sz="1400" i="1" smtClean="0"/>
              <a:t>Wikimedia Commons</a:t>
            </a:r>
            <a:r>
              <a:rPr lang="cs-CZ" sz="1400" smtClean="0"/>
              <a:t> [online]. [cit. 21.10.2012]. Dostupný na WWW: &lt;http://cs.wikipedia.org/wiki/Soubor:1908-kl-t-zamenhof.jpg&gt;.</a:t>
            </a:r>
          </a:p>
          <a:p>
            <a:pPr eaLnBrk="1" hangingPunct="1"/>
            <a:r>
              <a:rPr lang="cs-CZ" sz="1400" smtClean="0"/>
              <a:t>ROBBOT. </a:t>
            </a:r>
            <a:r>
              <a:rPr lang="cs-CZ" sz="1400" i="1" smtClean="0"/>
              <a:t>Wikimedia Commons</a:t>
            </a:r>
            <a:r>
              <a:rPr lang="cs-CZ" sz="1400" smtClean="0"/>
              <a:t> [online]. [cit. 21.10.2012]. Dostupný na WWW: &lt;http://cs.wikipedia.org/wiki/Soubor:SS-young.jpg&gt;.</a:t>
            </a:r>
          </a:p>
          <a:p>
            <a:pPr eaLnBrk="1" hangingPunct="1"/>
            <a:r>
              <a:rPr lang="en-US" sz="1400" smtClean="0"/>
              <a:t>DBACHMANN. </a:t>
            </a:r>
            <a:r>
              <a:rPr lang="en-US" sz="1400" i="1" smtClean="0"/>
              <a:t>Wikimedia Commons</a:t>
            </a:r>
            <a:r>
              <a:rPr lang="en-US" sz="1400" smtClean="0"/>
              <a:t> [online]. [cit. 21.10.2012]. Dostupný na WWW: &lt;http://cs.wikipedia.org/wiki/Soubor:IE3500BP.png&gt;.</a:t>
            </a:r>
            <a:endParaRPr lang="cs-CZ" sz="1400" smtClean="0"/>
          </a:p>
          <a:p>
            <a:pPr eaLnBrk="1" hangingPunct="1"/>
            <a:r>
              <a:rPr lang="en-US" sz="1400" smtClean="0"/>
              <a:t>DBACHMANN. </a:t>
            </a:r>
            <a:r>
              <a:rPr lang="en-US" sz="1400" i="1" smtClean="0"/>
              <a:t>Wikimedia Commons</a:t>
            </a:r>
            <a:r>
              <a:rPr lang="en-US" sz="1400" smtClean="0"/>
              <a:t> [online]. [cit. 21.10.2012]. Dostupný na WWW: &lt;http://cs.wikipedia.org/wiki/Soubor:IE2500BP.png&gt;.</a:t>
            </a:r>
            <a:endParaRPr lang="cs-CZ" sz="1400" smtClean="0"/>
          </a:p>
          <a:p>
            <a:pPr eaLnBrk="1" hangingPunct="1"/>
            <a:r>
              <a:rPr lang="en-US" sz="1400" smtClean="0"/>
              <a:t>DBACHMANN. </a:t>
            </a:r>
            <a:r>
              <a:rPr lang="en-US" sz="1400" i="1" smtClean="0"/>
              <a:t>Wikimedia Commons</a:t>
            </a:r>
            <a:r>
              <a:rPr lang="en-US" sz="1400" smtClean="0"/>
              <a:t> [online]. [cit. 21.10.2012]. Dostupný na WWW: &lt;http://cs.wikipedia.org/wiki/Soubor:IE1500BP.png&gt;.</a:t>
            </a:r>
            <a:endParaRPr lang="cs-CZ" sz="1400" smtClean="0"/>
          </a:p>
          <a:p>
            <a:pPr eaLnBrk="1" hangingPunct="1"/>
            <a:r>
              <a:rPr lang="en-US" sz="1400" smtClean="0"/>
              <a:t>HAYDEN120. </a:t>
            </a:r>
            <a:r>
              <a:rPr lang="en-US" sz="1400" i="1" smtClean="0"/>
              <a:t>Wikimedia Commons</a:t>
            </a:r>
            <a:r>
              <a:rPr lang="en-US" sz="1400" smtClean="0"/>
              <a:t> [online]. [cit. 21.10.2012]. Dostupný na WWW: &lt;http://cs.wikipedia.org/wiki/Soubor:Indo-European_branches_map.png&gt;.</a:t>
            </a:r>
            <a:endParaRPr lang="cs-CZ" sz="1400" smtClean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Seznam zdrojů</a:t>
            </a:r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1400" i="1" smtClean="0">
                <a:latin typeface="Arial" charset="0"/>
              </a:rPr>
              <a:t>Wikipedia: the free encyclopedia</a:t>
            </a:r>
            <a:r>
              <a:rPr lang="cs-CZ" sz="1400" smtClean="0">
                <a:latin typeface="Arial" charset="0"/>
              </a:rPr>
              <a:t> [online]. San Francisco (CA): Wikimedia Foundation, 2001- [cit. 2012-10-21]. Dostupné z: http://cs.wikipedia.org/wiki/Indoevropsk%C3%A9_jazyky</a:t>
            </a:r>
            <a:r>
              <a:rPr lang="cs-CZ" smtClean="0"/>
              <a:t>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577</Words>
  <Application>Microsoft Office PowerPoint</Application>
  <PresentationFormat>Předvádění na obrazovce (4:3)</PresentationFormat>
  <Paragraphs>69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Anotace</vt:lpstr>
      <vt:lpstr>Příbuznost jazyků</vt:lpstr>
      <vt:lpstr>JAZYK</vt:lpstr>
      <vt:lpstr>Tzv. umělé jazyky</vt:lpstr>
      <vt:lpstr>Indoevropský jazyk</vt:lpstr>
      <vt:lpstr>Teorie „meče a koně“ </vt:lpstr>
      <vt:lpstr>Teorií „anatolských farmářů</vt:lpstr>
      <vt:lpstr>Prezentace aplikace PowerPoint</vt:lpstr>
      <vt:lpstr>Prezentace aplikace PowerPoint</vt:lpstr>
      <vt:lpstr>Prezentace aplikace PowerPoint</vt:lpstr>
      <vt:lpstr>Rozšíření </vt:lpstr>
      <vt:lpstr>Prezentace aplikace PowerPoint</vt:lpstr>
      <vt:lpstr>Dělení indoevropské rodiny</vt:lpstr>
      <vt:lpstr>Kontrolní otázky:</vt:lpstr>
      <vt:lpstr>Seznam obrázků</vt:lpstr>
      <vt:lpstr>Seznam zdrojů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reznickovakarla</cp:lastModifiedBy>
  <cp:revision>13</cp:revision>
  <dcterms:created xsi:type="dcterms:W3CDTF">2012-10-21T17:25:19Z</dcterms:created>
  <dcterms:modified xsi:type="dcterms:W3CDTF">2013-04-30T09:44:52Z</dcterms:modified>
</cp:coreProperties>
</file>