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57" r:id="rId5"/>
    <p:sldId id="261" r:id="rId6"/>
    <p:sldId id="262" r:id="rId7"/>
    <p:sldId id="263" r:id="rId8"/>
    <p:sldId id="264" r:id="rId9"/>
    <p:sldId id="265" r:id="rId10"/>
    <p:sldId id="268" r:id="rId11"/>
    <p:sldId id="260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66"/>
    <a:srgbClr val="006600"/>
    <a:srgbClr val="00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7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73558F-82B8-4661-BD3D-A65C7CA14C54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3D490-6A1A-4D2C-AF32-9BCD5E97D5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C6AC4-5C8C-404E-BA45-3CB138AA1F85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B3EA44-EE73-42AF-A873-6411DA7FB3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7C3E5-3FF1-4E1A-97AC-B0A11C908264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1CB0B-14A5-47B0-BB0E-6BF0660A92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67D6C-4FD1-42F9-909C-C80836023C80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CB115-6DAC-4C5B-9313-D39E721E3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E5366-E0CD-48D1-9773-C07B3B1E3A3A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ED2EC-39BD-4F26-BB6A-EFA831F9CD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5B7AAC-876F-442C-AC67-C7882A841439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BDECF0-2A33-4F31-A322-582BB8C9D1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BD295D-5956-4A2C-A673-E309E6B1724D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963580-13FE-4932-8554-16D8E25FA2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0AF36-7AF4-4C88-96F0-2D89650AC3A0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47674-84E1-48C4-8EF4-F21835FE2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749690-152C-44D4-BACB-7C893184AA8A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0ADC52-2841-4757-8224-48F1D47819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B9819D-A547-4F2A-96AE-20CC3FC3065A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A8DE2-60F2-4712-A585-0793FD75AB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752F1-4BF6-4F03-8782-86B0EC85E1E0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43491C-403A-4EC2-ABF4-D50ED74E59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FD6F56C-0FF6-4DD5-BA0B-21156D67382C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7F7D2E5-E437-445B-BC30-548D69A6BB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lavistika" TargetMode="External"/><Relationship Id="rId2" Type="http://schemas.openxmlformats.org/officeDocument/2006/relationships/hyperlink" Target="http://cs.wikipedia.org/wiki/Indoevropsk%C3%A9_jazyk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Lechick%C3%A9_jazyky" TargetMode="External"/><Relationship Id="rId3" Type="http://schemas.openxmlformats.org/officeDocument/2006/relationships/hyperlink" Target="http://cs.wikipedia.org/wiki/%C4%8Ce%C5%A1tina" TargetMode="External"/><Relationship Id="rId7" Type="http://schemas.openxmlformats.org/officeDocument/2006/relationships/hyperlink" Target="http://cs.wikipedia.org/wiki/Dolnolu%C5%BEick%C3%A1_srb%C5%A1tina" TargetMode="External"/><Relationship Id="rId12" Type="http://schemas.openxmlformats.org/officeDocument/2006/relationships/hyperlink" Target="http://cs.wikipedia.org/wiki/Slez%C5%A1tina_(lechick%C3%BD_jazyk)" TargetMode="External"/><Relationship Id="rId2" Type="http://schemas.openxmlformats.org/officeDocument/2006/relationships/hyperlink" Target="http://cs.wikipedia.org/wiki/%C4%8Cesko-slovensk%C3%A9_jazyk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Hornolu%C5%BEick%C3%A1_srb%C5%A1tina" TargetMode="External"/><Relationship Id="rId11" Type="http://schemas.openxmlformats.org/officeDocument/2006/relationships/hyperlink" Target="http://cs.wikipedia.org/wiki/Polab%C5%A1tina" TargetMode="External"/><Relationship Id="rId5" Type="http://schemas.openxmlformats.org/officeDocument/2006/relationships/hyperlink" Target="http://cs.wikipedia.org/wiki/Lu%C5%BEickosrbsk%C3%A9_jazyky" TargetMode="External"/><Relationship Id="rId10" Type="http://schemas.openxmlformats.org/officeDocument/2006/relationships/hyperlink" Target="http://cs.wikipedia.org/wiki/Pomo%C5%99an%C5%A1tina" TargetMode="External"/><Relationship Id="rId4" Type="http://schemas.openxmlformats.org/officeDocument/2006/relationships/hyperlink" Target="http://cs.wikipedia.org/wiki/Sloven%C5%A1tina" TargetMode="External"/><Relationship Id="rId9" Type="http://schemas.openxmlformats.org/officeDocument/2006/relationships/hyperlink" Target="http://cs.wikipedia.org/wiki/Pol%C5%A1tina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Ukrajin%C5%A1tina" TargetMode="External"/><Relationship Id="rId2" Type="http://schemas.openxmlformats.org/officeDocument/2006/relationships/hyperlink" Target="http://cs.wikipedia.org/wiki/B%C4%9Bloru%C5%A1tin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Ru%C5%A1tina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ulhar%C5%A1tina" TargetMode="External"/><Relationship Id="rId13" Type="http://schemas.openxmlformats.org/officeDocument/2006/relationships/image" Target="../media/image3.png"/><Relationship Id="rId3" Type="http://schemas.openxmlformats.org/officeDocument/2006/relationships/hyperlink" Target="http://cs.wikipedia.org/wiki/Srb%C5%A1tina" TargetMode="External"/><Relationship Id="rId7" Type="http://schemas.openxmlformats.org/officeDocument/2006/relationships/hyperlink" Target="http://cs.wikipedia.org/wiki/Makedon%C5%A1tina" TargetMode="External"/><Relationship Id="rId12" Type="http://schemas.openxmlformats.org/officeDocument/2006/relationships/hyperlink" Target="http://cs.wikipedia.org/wiki/Pravoslav%C3%AD" TargetMode="External"/><Relationship Id="rId2" Type="http://schemas.openxmlformats.org/officeDocument/2006/relationships/hyperlink" Target="http://cs.wikipedia.org/wiki/Chorvat%C5%A1t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lovin%C5%A1tina" TargetMode="External"/><Relationship Id="rId11" Type="http://schemas.openxmlformats.org/officeDocument/2006/relationships/hyperlink" Target="http://cs.wikipedia.org/wiki/Liturgick%C3%BD_jazyk" TargetMode="External"/><Relationship Id="rId5" Type="http://schemas.openxmlformats.org/officeDocument/2006/relationships/hyperlink" Target="http://cs.wikipedia.org/wiki/%C4%8Cernohor%C5%A1tina" TargetMode="External"/><Relationship Id="rId10" Type="http://schemas.openxmlformats.org/officeDocument/2006/relationships/hyperlink" Target="http://cs.wikipedia.org/wiki/C%C3%ADrkevn%C3%AD_slovan%C5%A1tina" TargetMode="External"/><Relationship Id="rId4" Type="http://schemas.openxmlformats.org/officeDocument/2006/relationships/hyperlink" Target="http://cs.wikipedia.org/wiki/Bosen%C5%A1tina" TargetMode="External"/><Relationship Id="rId9" Type="http://schemas.openxmlformats.org/officeDocument/2006/relationships/hyperlink" Target="http://cs.wikipedia.org/wiki/Staroslov%C4%9Bn%C5%A1tina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40025" y="333375"/>
            <a:ext cx="3744913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42" name="Group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9672372"/>
              </p:ext>
            </p:extLst>
          </p:nvPr>
        </p:nvGraphicFramePr>
        <p:xfrm>
          <a:off x="1547813" y="2205038"/>
          <a:ext cx="6096000" cy="3638550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SŠ: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1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Dana Zajíčková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prezentace (DUMu)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Příbuznost jazyků: Slovanské jazyky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Tematická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Česky jazyk a literatura pro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I. ročník oboru Krajinář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Datum vzniku: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13337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1547813" y="5805488"/>
            <a:ext cx="6119812" cy="915987"/>
          </a:xfrm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b="1" i="1" smtClean="0">
                <a:solidFill>
                  <a:srgbClr val="898989"/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 sz="1400" b="1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Cílem vyučovacího předmětu ČESKÝ JAZYK je rozvíjet komunikační kompetence žáků a naučit je užívat jazyk jako prostředek k dorozumívání a myšlení, k přijímání, sdělování a výměně informací na základě jazykových a slohových znalostí. </a:t>
            </a:r>
          </a:p>
          <a:p>
            <a:pPr eaLnBrk="1" hangingPunct="1"/>
            <a:r>
              <a:rPr lang="cs-CZ" smtClean="0"/>
              <a:t>Tématem této prezentace je Příbuznost jazyků: Slovanské jazyky.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ln w="57150">
            <a:solidFill>
              <a:srgbClr val="00660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6600"/>
                </a:solidFill>
              </a:rPr>
              <a:t>Příbuznost jazyků</a:t>
            </a:r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838200"/>
          </a:xfrm>
          <a:ln w="38100">
            <a:solidFill>
              <a:srgbClr val="00660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6600"/>
                </a:solidFill>
              </a:rPr>
              <a:t>SLOVANSKÉ JAZYKY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511175"/>
            <a:ext cx="7488237" cy="5005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6600"/>
                </a:solidFill>
              </a:rPr>
              <a:t>Slovanské jazyky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4400" b="1" smtClean="0"/>
              <a:t>představují jednu ze skupin </a:t>
            </a:r>
            <a:r>
              <a:rPr lang="cs-CZ" sz="4400" b="1" smtClean="0">
                <a:hlinkClick r:id="rId2" tooltip="Indoevropské jazyky"/>
              </a:rPr>
              <a:t>indoevropských jazyků</a:t>
            </a:r>
            <a:endParaRPr lang="cs-CZ" sz="4400" b="1" smtClean="0"/>
          </a:p>
          <a:p>
            <a:pPr eaLnBrk="1" hangingPunct="1"/>
            <a:r>
              <a:rPr lang="cs-CZ" sz="4400" b="1" smtClean="0"/>
              <a:t>studiem slovanských jazyků se zabývá </a:t>
            </a:r>
            <a:r>
              <a:rPr lang="cs-CZ" sz="4400" b="1" smtClean="0">
                <a:hlinkClick r:id="rId3" tooltip="Slavistika"/>
              </a:rPr>
              <a:t>slavistika</a:t>
            </a:r>
            <a:endParaRPr lang="cs-CZ" sz="4400" b="1" smtClean="0"/>
          </a:p>
          <a:p>
            <a:pPr eaLnBrk="1" hangingPunct="1"/>
            <a:r>
              <a:rPr lang="cs-CZ" sz="4400" b="1" smtClean="0"/>
              <a:t>293 milionů mluvčích (z toho 150 mil. ruština)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660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6600"/>
                </a:solidFill>
              </a:rPr>
              <a:t>Dělení slovanských jazyků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6000" b="1" smtClean="0">
                <a:solidFill>
                  <a:srgbClr val="00FF99"/>
                </a:solidFill>
              </a:rPr>
              <a:t>západoslovanské jazyky</a:t>
            </a:r>
          </a:p>
          <a:p>
            <a:pPr eaLnBrk="1" hangingPunct="1"/>
            <a:r>
              <a:rPr lang="cs-CZ" sz="6000" b="1" smtClean="0">
                <a:solidFill>
                  <a:srgbClr val="006600"/>
                </a:solidFill>
              </a:rPr>
              <a:t>východoslovanské jazyky</a:t>
            </a:r>
          </a:p>
          <a:p>
            <a:pPr eaLnBrk="1" hangingPunct="1"/>
            <a:r>
              <a:rPr lang="cs-CZ" sz="6000" b="1" smtClean="0">
                <a:solidFill>
                  <a:srgbClr val="003366"/>
                </a:solidFill>
              </a:rPr>
              <a:t>jihoslovanské jazyky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FF99"/>
                </a:solidFill>
              </a:rPr>
              <a:t>Západoslovanské jazyky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b="1" dirty="0" smtClean="0">
                <a:hlinkClick r:id="rId2" tooltip="Česko-slovenské jazyky"/>
              </a:rPr>
              <a:t>česko-slovenské jazyky</a:t>
            </a:r>
            <a:r>
              <a:rPr lang="cs-CZ" b="1" dirty="0" smtClean="0"/>
              <a:t> </a:t>
            </a:r>
          </a:p>
          <a:p>
            <a:pPr lvl="2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hlinkClick r:id="rId3" tooltip="Čeština"/>
              </a:rPr>
              <a:t>čeština</a:t>
            </a:r>
            <a:endParaRPr lang="cs-CZ" b="1" dirty="0" smtClean="0"/>
          </a:p>
          <a:p>
            <a:pPr lvl="2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hlinkClick r:id="rId4" tooltip="Slovenština"/>
              </a:rPr>
              <a:t>slovenština</a:t>
            </a:r>
            <a:endParaRPr lang="cs-CZ" b="1" dirty="0" smtClean="0"/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b="1" dirty="0" smtClean="0">
                <a:hlinkClick r:id="rId5" tooltip="Lužickosrbské jazyky"/>
              </a:rPr>
              <a:t>lužickosrbské jazyky</a:t>
            </a:r>
            <a:r>
              <a:rPr lang="cs-CZ" b="1" dirty="0" smtClean="0"/>
              <a:t> </a:t>
            </a:r>
          </a:p>
          <a:p>
            <a:pPr lvl="2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hlinkClick r:id="rId6" tooltip="Hornolužická srbština"/>
              </a:rPr>
              <a:t>hornolužická srbština</a:t>
            </a:r>
            <a:endParaRPr lang="cs-CZ" b="1" dirty="0" smtClean="0"/>
          </a:p>
          <a:p>
            <a:pPr lvl="2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hlinkClick r:id="rId7" tooltip="Dolnolužická srbština"/>
              </a:rPr>
              <a:t>dolnolužická srbština</a:t>
            </a:r>
            <a:endParaRPr lang="cs-CZ" b="1" dirty="0" smtClean="0"/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b="1" dirty="0" err="1" smtClean="0">
                <a:hlinkClick r:id="rId8" tooltip="Lechické jazyky"/>
              </a:rPr>
              <a:t>lechické</a:t>
            </a:r>
            <a:r>
              <a:rPr lang="cs-CZ" b="1" dirty="0" smtClean="0">
                <a:hlinkClick r:id="rId8" tooltip="Lechické jazyky"/>
              </a:rPr>
              <a:t> jazyky</a:t>
            </a:r>
            <a:r>
              <a:rPr lang="cs-CZ" b="1" dirty="0" smtClean="0"/>
              <a:t> </a:t>
            </a:r>
          </a:p>
          <a:p>
            <a:pPr lvl="2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hlinkClick r:id="rId9" tooltip="Polština"/>
              </a:rPr>
              <a:t>polština</a:t>
            </a:r>
            <a:endParaRPr lang="cs-CZ" b="1" dirty="0" smtClean="0"/>
          </a:p>
          <a:p>
            <a:pPr lvl="2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hlinkClick r:id="rId10" tooltip="Pomořanština"/>
              </a:rPr>
              <a:t>pomořanština</a:t>
            </a:r>
            <a:r>
              <a:rPr lang="cs-CZ" b="1" dirty="0" smtClean="0"/>
              <a:t> </a:t>
            </a:r>
          </a:p>
          <a:p>
            <a:pPr lvl="2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hlinkClick r:id="rId11" tooltip="Polabština"/>
              </a:rPr>
              <a:t>polabština</a:t>
            </a:r>
            <a:r>
              <a:rPr lang="cs-CZ" b="1" dirty="0" smtClean="0"/>
              <a:t> – mrtvý jazyk</a:t>
            </a:r>
          </a:p>
          <a:p>
            <a:pPr lvl="2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>
                <a:hlinkClick r:id="rId12" tooltip="Slezština (lechický jazyk)"/>
              </a:rPr>
              <a:t>slezština</a:t>
            </a:r>
            <a:r>
              <a:rPr lang="cs-CZ" b="1" dirty="0" smtClean="0"/>
              <a:t> – často mylně pokládána pouze za nářečí polštiny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6600"/>
                </a:solidFill>
              </a:rPr>
              <a:t>Východoslovanské jazyky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b="1" dirty="0" smtClean="0">
                <a:solidFill>
                  <a:srgbClr val="006600"/>
                </a:solidFill>
                <a:hlinkClick r:id="rId2" tooltip="Běloruština"/>
              </a:rPr>
              <a:t>běloruština</a:t>
            </a:r>
            <a:endParaRPr lang="cs-CZ" sz="4000" b="1" dirty="0" smtClean="0">
              <a:solidFill>
                <a:srgbClr val="0066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b="1" dirty="0" smtClean="0">
                <a:solidFill>
                  <a:srgbClr val="006600"/>
                </a:solidFill>
                <a:hlinkClick r:id="rId3" tooltip="Ukrajinština"/>
              </a:rPr>
              <a:t>ukrajinština</a:t>
            </a:r>
            <a:endParaRPr lang="cs-CZ" sz="4000" b="1" dirty="0" smtClean="0">
              <a:solidFill>
                <a:srgbClr val="0066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b="1" dirty="0" smtClean="0">
                <a:solidFill>
                  <a:srgbClr val="006600"/>
                </a:solidFill>
                <a:hlinkClick r:id="rId4" tooltip="Ruština"/>
              </a:rPr>
              <a:t>ruština</a:t>
            </a:r>
            <a:endParaRPr lang="cs-CZ" sz="4000" b="1" dirty="0" smtClean="0">
              <a:solidFill>
                <a:srgbClr val="006600"/>
              </a:solidFill>
            </a:endParaRPr>
          </a:p>
          <a:p>
            <a:pPr eaLnBrk="1" fontAlgn="t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R</a:t>
            </a:r>
            <a:r>
              <a:rPr lang="ru-RU" b="1" dirty="0" smtClean="0"/>
              <a:t>usky</a:t>
            </a:r>
            <a:r>
              <a:rPr lang="cs-CZ" b="1" dirty="0" smtClean="0"/>
              <a:t>: </a:t>
            </a:r>
            <a:r>
              <a:rPr lang="ru-RU" dirty="0" smtClean="0"/>
              <a:t>Все люди рождаются свободными и равными в своём достоинстве и правах.</a:t>
            </a:r>
            <a:endParaRPr lang="cs-CZ" dirty="0" smtClean="0"/>
          </a:p>
          <a:p>
            <a:pPr marL="0" indent="0" eaLnBrk="1" fontAlgn="t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 smtClean="0">
                <a:solidFill>
                  <a:srgbClr val="006600"/>
                </a:solidFill>
              </a:rPr>
              <a:t>V</a:t>
            </a:r>
            <a:r>
              <a:rPr lang="pt-BR" b="1" i="1" dirty="0" smtClean="0">
                <a:solidFill>
                  <a:srgbClr val="006600"/>
                </a:solidFill>
              </a:rPr>
              <a:t>šichni lidé se rodí svobodní a sobě rovní co do důstojnosti a práv.</a:t>
            </a:r>
            <a:endParaRPr lang="cs-CZ" b="1" i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3366"/>
                </a:solidFill>
              </a:rPr>
              <a:t>Jihoslovanské jazyky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975" cy="4525963"/>
          </a:xfrm>
        </p:spPr>
        <p:txBody>
          <a:bodyPr/>
          <a:lstStyle/>
          <a:p>
            <a:pPr lvl="2" eaLnBrk="1" hangingPunct="1"/>
            <a:r>
              <a:rPr lang="cs-CZ" smtClean="0">
                <a:hlinkClick r:id="rId2" tooltip="Chorvatština"/>
              </a:rPr>
              <a:t>chorvatština</a:t>
            </a:r>
            <a:endParaRPr lang="cs-CZ" smtClean="0"/>
          </a:p>
          <a:p>
            <a:pPr lvl="2" eaLnBrk="1" hangingPunct="1"/>
            <a:r>
              <a:rPr lang="cs-CZ" smtClean="0">
                <a:hlinkClick r:id="rId3" tooltip="Srbština"/>
              </a:rPr>
              <a:t>srbština</a:t>
            </a:r>
            <a:endParaRPr lang="cs-CZ" smtClean="0"/>
          </a:p>
          <a:p>
            <a:pPr lvl="2" eaLnBrk="1" hangingPunct="1"/>
            <a:r>
              <a:rPr lang="cs-CZ" smtClean="0">
                <a:hlinkClick r:id="rId4" tooltip="Bosenština"/>
              </a:rPr>
              <a:t>bosenština</a:t>
            </a:r>
            <a:endParaRPr lang="cs-CZ" smtClean="0"/>
          </a:p>
          <a:p>
            <a:pPr lvl="2" eaLnBrk="1" hangingPunct="1"/>
            <a:r>
              <a:rPr lang="cs-CZ" smtClean="0">
                <a:hlinkClick r:id="rId5" tooltip="Černohorština"/>
              </a:rPr>
              <a:t>černohorština</a:t>
            </a:r>
            <a:endParaRPr lang="cs-CZ" smtClean="0"/>
          </a:p>
          <a:p>
            <a:pPr lvl="2" eaLnBrk="1" hangingPunct="1"/>
            <a:r>
              <a:rPr lang="cs-CZ" smtClean="0">
                <a:hlinkClick r:id="rId6" tooltip="Slovinština"/>
              </a:rPr>
              <a:t>slovinština</a:t>
            </a:r>
            <a:r>
              <a:rPr lang="cs-CZ" smtClean="0"/>
              <a:t> </a:t>
            </a:r>
          </a:p>
          <a:p>
            <a:pPr lvl="2" eaLnBrk="1" hangingPunct="1"/>
            <a:r>
              <a:rPr lang="cs-CZ" smtClean="0">
                <a:hlinkClick r:id="rId7" tooltip="Makedonština"/>
              </a:rPr>
              <a:t>makedonština</a:t>
            </a:r>
            <a:endParaRPr lang="cs-CZ" smtClean="0"/>
          </a:p>
          <a:p>
            <a:pPr lvl="2" eaLnBrk="1" hangingPunct="1"/>
            <a:r>
              <a:rPr lang="cs-CZ" smtClean="0">
                <a:hlinkClick r:id="rId8" tooltip="Bulharština"/>
              </a:rPr>
              <a:t>bulharština</a:t>
            </a:r>
            <a:endParaRPr lang="cs-CZ" smtClean="0"/>
          </a:p>
          <a:p>
            <a:pPr lvl="2" eaLnBrk="1" hangingPunct="1"/>
            <a:r>
              <a:rPr lang="cs-CZ" smtClean="0">
                <a:hlinkClick r:id="rId9" tooltip="Staroslověnština"/>
              </a:rPr>
              <a:t>staroslověnština</a:t>
            </a:r>
            <a:r>
              <a:rPr lang="cs-CZ" smtClean="0"/>
              <a:t> – mrtvý jazyk</a:t>
            </a:r>
          </a:p>
          <a:p>
            <a:pPr lvl="2" eaLnBrk="1" hangingPunct="1"/>
            <a:r>
              <a:rPr lang="cs-CZ" smtClean="0">
                <a:hlinkClick r:id="rId10" tooltip="Církevní slovanština"/>
              </a:rPr>
              <a:t>církevní slovanština</a:t>
            </a:r>
            <a:r>
              <a:rPr lang="cs-CZ" smtClean="0"/>
              <a:t> – </a:t>
            </a:r>
            <a:r>
              <a:rPr lang="cs-CZ" smtClean="0">
                <a:hlinkClick r:id="rId11" tooltip="Liturgický jazyk"/>
              </a:rPr>
              <a:t>liturgický jazyk</a:t>
            </a:r>
            <a:r>
              <a:rPr lang="cs-CZ" smtClean="0"/>
              <a:t> </a:t>
            </a:r>
            <a:r>
              <a:rPr lang="cs-CZ" smtClean="0">
                <a:hlinkClick r:id="rId12" tooltip="Pravoslaví"/>
              </a:rPr>
              <a:t>pravoslavných církví</a:t>
            </a:r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924300" y="2205038"/>
            <a:ext cx="4968875" cy="1239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96838"/>
            <a:ext cx="8353425" cy="655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Seznam obrázků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600" smtClean="0"/>
              <a:t>BLAST.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22.10.2012]. Dostupný na WWW: &lt;http://cs.wikipedia.org/w/index.php?title=Soubor:Slavic_europe.svg&amp;page=1&gt;. </a:t>
            </a:r>
          </a:p>
          <a:p>
            <a:pPr eaLnBrk="1" hangingPunct="1"/>
            <a:r>
              <a:rPr lang="cs-CZ" sz="1600" smtClean="0"/>
              <a:t>KOZÁK, Martin.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22.10.2012]. Dostupný na WWW: &lt;http://cs.wikipedia.org/wiki/Soubor:Hlaholice-nazev.gif&gt;. </a:t>
            </a:r>
          </a:p>
          <a:p>
            <a:pPr eaLnBrk="1" hangingPunct="1"/>
            <a:r>
              <a:rPr lang="cs-CZ" sz="1600" smtClean="0"/>
              <a:t>PALU.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22.10.2012]. Dostupný na WWW: &lt;http://cs.wikipedia.org/w/index.php?title=Soubor:Slavaj_lingvoj_mapo_cs.svg&amp;page=1&gt;.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Seznam zdrojů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600" i="1" smtClean="0">
                <a:latin typeface="Arial" charset="0"/>
              </a:rPr>
              <a:t>Wikipedia: the free encyclopedia</a:t>
            </a:r>
            <a:r>
              <a:rPr lang="cs-CZ" sz="1600" smtClean="0">
                <a:latin typeface="Arial" charset="0"/>
              </a:rPr>
              <a:t> [online]. San Francisco (CA): Wikimedia Foundation, 2001- [cit. 2012-10-22]. Dostupné z: http://cs.wikipedia.org/wiki/Slovansk%C3%A9_jazyky</a:t>
            </a:r>
            <a:r>
              <a:rPr lang="cs-CZ" sz="16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340</Words>
  <Application>Microsoft Office PowerPoint</Application>
  <PresentationFormat>Předvádění na obrazovce (4:3)</PresentationFormat>
  <Paragraphs>62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Příbuznost jazyků</vt:lpstr>
      <vt:lpstr>Prezentace aplikace PowerPoint</vt:lpstr>
      <vt:lpstr>Slovanské jazyky</vt:lpstr>
      <vt:lpstr>Dělení slovanských jazyků</vt:lpstr>
      <vt:lpstr>Západoslovanské jazyky</vt:lpstr>
      <vt:lpstr>Východoslovanské jazyky</vt:lpstr>
      <vt:lpstr>Jihoslovanské jazyky</vt:lpstr>
      <vt:lpstr>Prezentace aplikace PowerPoint</vt:lpstr>
      <vt:lpstr>Seznam obrázků</vt:lpstr>
      <vt:lpstr>Seznam zdrojů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reznickovakarla</cp:lastModifiedBy>
  <cp:revision>8</cp:revision>
  <dcterms:created xsi:type="dcterms:W3CDTF">2012-10-22T17:40:19Z</dcterms:created>
  <dcterms:modified xsi:type="dcterms:W3CDTF">2013-04-30T09:46:04Z</dcterms:modified>
</cp:coreProperties>
</file>