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1" r:id="rId4"/>
    <p:sldId id="274" r:id="rId5"/>
    <p:sldId id="260" r:id="rId6"/>
    <p:sldId id="275" r:id="rId7"/>
    <p:sldId id="268" r:id="rId8"/>
    <p:sldId id="262" r:id="rId9"/>
    <p:sldId id="269" r:id="rId10"/>
    <p:sldId id="263" r:id="rId11"/>
    <p:sldId id="276" r:id="rId12"/>
    <p:sldId id="270" r:id="rId13"/>
    <p:sldId id="264" r:id="rId14"/>
    <p:sldId id="271" r:id="rId15"/>
    <p:sldId id="265" r:id="rId16"/>
    <p:sldId id="272" r:id="rId17"/>
    <p:sldId id="277" r:id="rId18"/>
    <p:sldId id="266" r:id="rId19"/>
    <p:sldId id="273" r:id="rId20"/>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73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EAC82F64-FEDD-4B5D-8AD1-C5945450A88C}" type="datetimeFigureOut">
              <a:rPr lang="cs-CZ"/>
              <a:pPr>
                <a:defRPr/>
              </a:pPr>
              <a:t>30.4.2013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ABE50E2-96CE-4BFF-822B-40201E971D70}"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6C3928A9-BE8B-483C-8159-3847AEC93B09}" type="datetimeFigureOut">
              <a:rPr lang="cs-CZ"/>
              <a:pPr>
                <a:defRPr/>
              </a:pPr>
              <a:t>30.4.2013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F933D6C-B7D3-4584-88C4-6F2DE7232658}"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A919B426-F277-4EB9-A280-C02064EDD9CE}" type="datetimeFigureOut">
              <a:rPr lang="cs-CZ"/>
              <a:pPr>
                <a:defRPr/>
              </a:pPr>
              <a:t>30.4.2013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5A67BB2-B24B-4C58-84C1-FF63D0D0EF40}"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C4D05EB8-DF79-4A2F-BDDA-46FB40FA0E18}" type="datetimeFigureOut">
              <a:rPr lang="cs-CZ"/>
              <a:pPr>
                <a:defRPr/>
              </a:pPr>
              <a:t>30.4.2013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399C09F-84C1-4D26-AE9A-0B7B0F917599}"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D63B83A-C790-4445-84F3-E146036E6AED}" type="datetimeFigureOut">
              <a:rPr lang="cs-CZ"/>
              <a:pPr>
                <a:defRPr/>
              </a:pPr>
              <a:t>30.4.2013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6E94DF3C-344F-4E7E-98E1-4DE86D5C2485}"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88B76C80-58D2-4E7B-81A1-C346535BA070}" type="datetimeFigureOut">
              <a:rPr lang="cs-CZ"/>
              <a:pPr>
                <a:defRPr/>
              </a:pPr>
              <a:t>30.4.2013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260848CA-F6A9-4C5A-8A2F-191AB3A643C8}"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278F5173-D0E2-45C2-9E66-E3A9E67107F6}" type="datetimeFigureOut">
              <a:rPr lang="cs-CZ"/>
              <a:pPr>
                <a:defRPr/>
              </a:pPr>
              <a:t>30.4.2013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C3EB7264-6D41-4E4E-9AF6-B4BFF30F5B75}"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5C2710D-323B-463E-95A6-1031BC928276}" type="datetimeFigureOut">
              <a:rPr lang="cs-CZ"/>
              <a:pPr>
                <a:defRPr/>
              </a:pPr>
              <a:t>30.4.2013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84534B4-E856-4069-BE16-0D953D6730A3}"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D6D84F2-BF9A-417E-9019-21BD4AAED8FE}" type="datetimeFigureOut">
              <a:rPr lang="cs-CZ"/>
              <a:pPr>
                <a:defRPr/>
              </a:pPr>
              <a:t>30.4.2013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7324225-5A46-45B1-BF6D-EE08D51632C4}"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ADC15F2E-689E-4EA6-8F7D-3F2829D621B9}" type="datetimeFigureOut">
              <a:rPr lang="cs-CZ"/>
              <a:pPr>
                <a:defRPr/>
              </a:pPr>
              <a:t>30.4.2013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3B84533-D4C9-4895-BB23-63D193A6B6A7}"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A70406E2-735C-4194-9614-C83215D1C2BD}" type="datetimeFigureOut">
              <a:rPr lang="cs-CZ"/>
              <a:pPr>
                <a:defRPr/>
              </a:pPr>
              <a:t>30.4.2013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12B1F9A-87D0-4237-A82A-CCE2569228DF}"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2CEAC026-C85C-48EA-A9C8-FF4036B8B227}" type="datetimeFigureOut">
              <a:rPr lang="cs-CZ"/>
              <a:pPr>
                <a:defRPr/>
              </a:pPr>
              <a:t>30.4.2013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2A0E5CA3-2521-4BF1-BA9F-24DF7070C47A}"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s.wikipedia.org/wiki/1420"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cs.wikipedia.org/wiki/148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cs.wikipedia.org/wiki/Rodrigo_D%C3%ADaz_de_V%C3%ADvar"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30" descr="logolinkI_bar"/>
          <p:cNvPicPr>
            <a:picLocks noChangeAspect="1" noChangeArrowheads="1"/>
          </p:cNvPicPr>
          <p:nvPr/>
        </p:nvPicPr>
        <p:blipFill>
          <a:blip r:embed="rId2"/>
          <a:srcRect/>
          <a:stretch>
            <a:fillRect/>
          </a:stretch>
        </p:blipFill>
        <p:spPr bwMode="auto">
          <a:xfrm>
            <a:off x="2627313" y="534988"/>
            <a:ext cx="3744912" cy="1073150"/>
          </a:xfrm>
          <a:prstGeom prst="rect">
            <a:avLst/>
          </a:prstGeom>
          <a:noFill/>
          <a:ln w="9525">
            <a:noFill/>
            <a:miter lim="800000"/>
            <a:headEnd/>
            <a:tailEnd/>
          </a:ln>
        </p:spPr>
      </p:pic>
      <p:pic>
        <p:nvPicPr>
          <p:cNvPr id="13314" name="Picture 30" descr="logolinkI_bar"/>
          <p:cNvPicPr>
            <a:picLocks noChangeAspect="1" noChangeArrowheads="1"/>
          </p:cNvPicPr>
          <p:nvPr/>
        </p:nvPicPr>
        <p:blipFill>
          <a:blip r:embed="rId2"/>
          <a:srcRect/>
          <a:stretch>
            <a:fillRect/>
          </a:stretch>
        </p:blipFill>
        <p:spPr bwMode="auto">
          <a:xfrm>
            <a:off x="2779713" y="687388"/>
            <a:ext cx="3744912" cy="1073150"/>
          </a:xfrm>
          <a:prstGeom prst="rect">
            <a:avLst/>
          </a:prstGeom>
          <a:noFill/>
          <a:ln w="9525">
            <a:noFill/>
            <a:miter lim="800000"/>
            <a:headEnd/>
            <a:tailEnd/>
          </a:ln>
        </p:spPr>
      </p:pic>
      <p:graphicFrame>
        <p:nvGraphicFramePr>
          <p:cNvPr id="13343" name="Group 31"/>
          <p:cNvGraphicFramePr>
            <a:graphicFrameLocks noGrp="1"/>
          </p:cNvGraphicFramePr>
          <p:nvPr>
            <p:extLst>
              <p:ext uri="{D42A27DB-BD31-4B8C-83A1-F6EECF244321}">
                <p14:modId xmlns:p14="http://schemas.microsoft.com/office/powerpoint/2010/main" val="1201980816"/>
              </p:ext>
            </p:extLst>
          </p:nvPr>
        </p:nvGraphicFramePr>
        <p:xfrm>
          <a:off x="1403350" y="2205038"/>
          <a:ext cx="6575425" cy="3879851"/>
        </p:xfrm>
        <a:graphic>
          <a:graphicData uri="http://schemas.openxmlformats.org/drawingml/2006/table">
            <a:tbl>
              <a:tblPr/>
              <a:tblGrid>
                <a:gridCol w="2951163"/>
                <a:gridCol w="3624262"/>
              </a:tblGrid>
              <a:tr h="5540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dirty="0" smtClean="0">
                          <a:ln>
                            <a:noFill/>
                          </a:ln>
                          <a:solidFill>
                            <a:schemeClr val="tx1"/>
                          </a:solidFill>
                          <a:effectLst/>
                          <a:latin typeface="Calibri" pitchFamily="34" charset="0"/>
                          <a:cs typeface="Arial" charset="0"/>
                        </a:rPr>
                        <a:t>Název SŠ:</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600" b="1" i="1" u="none" strike="noStrike" cap="none" normalizeH="0" baseline="0" dirty="0" smtClean="0">
                        <a:ln>
                          <a:noFill/>
                        </a:ln>
                        <a:solidFill>
                          <a:srgbClr val="FFFFFF"/>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smtClean="0">
                          <a:ln>
                            <a:noFill/>
                          </a:ln>
                          <a:solidFill>
                            <a:srgbClr val="FFFFFF"/>
                          </a:solidFill>
                          <a:effectLst/>
                          <a:latin typeface="Calibri" pitchFamily="34" charset="0"/>
                        </a:rPr>
                        <a:t>SOU Uherský Brod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4413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smtClean="0">
                          <a:ln>
                            <a:noFill/>
                          </a:ln>
                          <a:solidFill>
                            <a:schemeClr val="tx1"/>
                          </a:solidFill>
                          <a:effectLst/>
                          <a:latin typeface="Calibri" pitchFamily="34" charset="0"/>
                          <a:cs typeface="Arial" charset="0"/>
                        </a:rPr>
                        <a:t>Autor: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600" b="0" i="1" u="none" strike="noStrike" cap="none" normalizeH="0" baseline="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smtClean="0">
                          <a:ln>
                            <a:noFill/>
                          </a:ln>
                          <a:solidFill>
                            <a:srgbClr val="000000"/>
                          </a:solidFill>
                          <a:effectLst/>
                          <a:latin typeface="Calibri" pitchFamily="34" charset="0"/>
                        </a:rPr>
                        <a:t>Mgr. Dana Zajíčková</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5540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smtClean="0">
                          <a:ln>
                            <a:noFill/>
                          </a:ln>
                          <a:solidFill>
                            <a:schemeClr val="tx1"/>
                          </a:solidFill>
                          <a:effectLst/>
                          <a:latin typeface="Calibri" pitchFamily="34" charset="0"/>
                          <a:cs typeface="Arial" charset="0"/>
                        </a:rPr>
                        <a:t>Název prezentace (DUMu):</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600" b="0" i="1" u="none" strike="noStrike" cap="none" normalizeH="0" baseline="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smtClean="0">
                          <a:ln>
                            <a:noFill/>
                          </a:ln>
                          <a:solidFill>
                            <a:srgbClr val="000000"/>
                          </a:solidFill>
                          <a:effectLst/>
                          <a:latin typeface="Calibri" pitchFamily="34" charset="0"/>
                        </a:rPr>
                        <a:t>Středověká evropská literatura – hrdinské eposy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4349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smtClean="0">
                          <a:ln>
                            <a:noFill/>
                          </a:ln>
                          <a:solidFill>
                            <a:schemeClr val="tx1"/>
                          </a:solidFill>
                          <a:effectLst/>
                          <a:latin typeface="Calibri" pitchFamily="34" charset="0"/>
                          <a:cs typeface="Arial" charset="0"/>
                        </a:rPr>
                        <a:t>Název sady:</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600" b="0" i="1" u="none" strike="noStrike" cap="none" normalizeH="0" baseline="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rgbClr val="000000"/>
                          </a:solidFill>
                          <a:effectLst/>
                          <a:latin typeface="Calibri" pitchFamily="34" charset="0"/>
                        </a:rPr>
                        <a:t>Český jazyk a literatura pro </a:t>
                      </a:r>
                      <a:r>
                        <a:rPr kumimoji="0" lang="cs-CZ" sz="1600" b="0" i="0" u="none" strike="noStrike" cap="none" normalizeH="0" baseline="0" dirty="0" smtClean="0">
                          <a:ln>
                            <a:noFill/>
                          </a:ln>
                          <a:solidFill>
                            <a:srgbClr val="000000"/>
                          </a:solidFill>
                          <a:effectLst/>
                          <a:latin typeface="Calibri" pitchFamily="34" charset="0"/>
                        </a:rPr>
                        <a:t>I. ročník oboru Krajinář</a:t>
                      </a:r>
                      <a:endParaRPr kumimoji="0" lang="cs-CZ" sz="1600" b="0" i="0" u="none" strike="noStrike" cap="none" normalizeH="0" baseline="0" dirty="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4302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smtClean="0">
                          <a:ln>
                            <a:noFill/>
                          </a:ln>
                          <a:solidFill>
                            <a:srgbClr val="000000"/>
                          </a:solidFill>
                          <a:effectLst/>
                          <a:latin typeface="Calibri" pitchFamily="34" charset="0"/>
                        </a:rPr>
                        <a:t>Ročník: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dirty="0" smtClean="0">
                          <a:ln>
                            <a:noFill/>
                          </a:ln>
                          <a:solidFill>
                            <a:srgbClr val="000000"/>
                          </a:solidFill>
                          <a:effectLst/>
                          <a:latin typeface="Arial" charset="0"/>
                        </a:rPr>
                        <a:t>1. ročník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4333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smtClean="0">
                          <a:ln>
                            <a:noFill/>
                          </a:ln>
                          <a:solidFill>
                            <a:schemeClr val="tx1"/>
                          </a:solidFill>
                          <a:effectLst/>
                          <a:latin typeface="Calibri" pitchFamily="34" charset="0"/>
                          <a:cs typeface="Arial" charset="0"/>
                        </a:rPr>
                        <a:t>Číslo projektu:</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600" b="0" i="1" u="none" strike="noStrike" cap="none" normalizeH="0" baseline="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smtClean="0">
                          <a:ln>
                            <a:noFill/>
                          </a:ln>
                          <a:solidFill>
                            <a:schemeClr val="tx1"/>
                          </a:solidFill>
                          <a:effectLst/>
                          <a:latin typeface="Arial" charset="0"/>
                          <a:cs typeface="Arial" charset="0"/>
                        </a:rPr>
                        <a:t>CZ.1.07/1.5.00/34.0369</a:t>
                      </a:r>
                      <a:endParaRPr kumimoji="0" lang="cs-CZ" sz="1600" b="0" i="0" u="none" strike="noStrike" cap="none" normalizeH="0" baseline="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5540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1" u="none" strike="noStrike" cap="none" normalizeH="0" baseline="0" smtClean="0">
                          <a:ln>
                            <a:noFill/>
                          </a:ln>
                          <a:solidFill>
                            <a:schemeClr val="tx1"/>
                          </a:solidFill>
                          <a:effectLst/>
                          <a:latin typeface="Calibri" pitchFamily="34" charset="0"/>
                          <a:cs typeface="Arial" charset="0"/>
                        </a:rPr>
                        <a:t>Datum vzniku:</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0" i="0" u="none" strike="noStrike" cap="none" normalizeH="0" baseline="0" smtClean="0">
                          <a:ln>
                            <a:noFill/>
                          </a:ln>
                          <a:solidFill>
                            <a:srgbClr val="000000"/>
                          </a:solidFill>
                          <a:effectLst/>
                          <a:latin typeface="Arial" charset="0"/>
                        </a:rPr>
                        <a:t>listopad 2012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bl>
          </a:graphicData>
        </a:graphic>
      </p:graphicFrame>
      <p:sp>
        <p:nvSpPr>
          <p:cNvPr id="13338" name="Zástupný symbol pro zápatí 4"/>
          <p:cNvSpPr>
            <a:spLocks noGrp="1"/>
          </p:cNvSpPr>
          <p:nvPr>
            <p:ph type="ftr" sz="quarter" idx="11"/>
          </p:nvPr>
        </p:nvSpPr>
        <p:spPr bwMode="auto">
          <a:xfrm>
            <a:off x="2051050" y="6237288"/>
            <a:ext cx="5976938" cy="484187"/>
          </a:xfrm>
          <a:ln>
            <a:miter lim="800000"/>
            <a:headEnd/>
            <a:tailEnd/>
          </a:ln>
        </p:spPr>
        <p:txBody>
          <a:bodyPr wrap="square" numCol="1" anchorCtr="0" compatLnSpc="1">
            <a:prstTxWarp prst="textNoShape">
              <a:avLst/>
            </a:prstTxWarp>
          </a:bodyPr>
          <a:lstStyle/>
          <a:p>
            <a:pPr fontAlgn="base">
              <a:spcBef>
                <a:spcPct val="0"/>
              </a:spcBef>
              <a:spcAft>
                <a:spcPct val="0"/>
              </a:spcAft>
              <a:defRPr/>
            </a:pPr>
            <a:r>
              <a:rPr lang="cs-CZ" i="1" smtClean="0">
                <a:solidFill>
                  <a:srgbClr val="898989"/>
                </a:solidFill>
                <a:cs typeface="Arial" charset="0"/>
              </a:rPr>
              <a:t>Uvedení autoři, není-li uvedeno jinak, jsou autory tohoto výukového materiálu a všech jeho částí. Tento projekt je spolufinancován ESF a státním rozpočtem ČR.</a:t>
            </a:r>
          </a:p>
          <a:p>
            <a:pPr fontAlgn="base">
              <a:spcBef>
                <a:spcPct val="0"/>
              </a:spcBef>
              <a:spcAft>
                <a:spcPct val="0"/>
              </a:spcAft>
              <a:defRPr/>
            </a:pPr>
            <a:endParaRPr lang="cs-CZ"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Nadpis 1"/>
          <p:cNvSpPr>
            <a:spLocks noGrp="1"/>
          </p:cNvSpPr>
          <p:nvPr>
            <p:ph type="title"/>
          </p:nvPr>
        </p:nvSpPr>
        <p:spPr/>
        <p:txBody>
          <a:bodyPr/>
          <a:lstStyle/>
          <a:p>
            <a:pPr eaLnBrk="1" hangingPunct="1"/>
            <a:r>
              <a:rPr lang="cs-CZ" smtClean="0"/>
              <a:t>ANOTACE</a:t>
            </a:r>
          </a:p>
        </p:txBody>
      </p:sp>
      <p:sp>
        <p:nvSpPr>
          <p:cNvPr id="3" name="Zástupný symbol pro obsah 2"/>
          <p:cNvSpPr>
            <a:spLocks noGrp="1"/>
          </p:cNvSpPr>
          <p:nvPr>
            <p:ph idx="1"/>
          </p:nvPr>
        </p:nvSpPr>
        <p:spPr/>
        <p:txBody>
          <a:bodyPr rtlCol="0">
            <a:normAutofit fontScale="70000" lnSpcReduction="20000"/>
          </a:bodyPr>
          <a:lstStyle/>
          <a:p>
            <a:pPr eaLnBrk="1" fontAlgn="auto" hangingPunct="1">
              <a:spcAft>
                <a:spcPts val="0"/>
              </a:spcAft>
              <a:buFont typeface="Arial" pitchFamily="34" charset="0"/>
              <a:buChar char="•"/>
              <a:defRPr/>
            </a:pPr>
            <a:r>
              <a:rPr lang="cs-CZ" dirty="0"/>
              <a:t>Estetické vzdělávání významně přispívá ke kultivaci člověka, vychovává žáky ke kultivovanému jazykovému projevu a podílí se na rozvoji jejich duchovního života.  </a:t>
            </a:r>
          </a:p>
          <a:p>
            <a:pPr eaLnBrk="1" fontAlgn="auto" hangingPunct="1">
              <a:spcAft>
                <a:spcPts val="0"/>
              </a:spcAft>
              <a:buFont typeface="Arial" pitchFamily="34" charset="0"/>
              <a:buChar char="•"/>
              <a:defRPr/>
            </a:pPr>
            <a:r>
              <a:rPr lang="cs-CZ" dirty="0">
                <a:cs typeface="Arial" charset="0"/>
              </a:rPr>
              <a:t>Záměrem této sady výukových materiálů s názvem: </a:t>
            </a:r>
            <a:r>
              <a:rPr lang="cs-CZ" u="sng" dirty="0">
                <a:cs typeface="Arial" charset="0"/>
              </a:rPr>
              <a:t>Český </a:t>
            </a:r>
            <a:r>
              <a:rPr lang="cs-CZ" u="sng" dirty="0" smtClean="0">
                <a:cs typeface="Arial" charset="0"/>
              </a:rPr>
              <a:t>jazyk a literatura </a:t>
            </a:r>
            <a:r>
              <a:rPr lang="cs-CZ" u="sng">
                <a:cs typeface="Arial" charset="0"/>
              </a:rPr>
              <a:t>pro </a:t>
            </a:r>
            <a:r>
              <a:rPr lang="cs-CZ" u="sng" dirty="0">
                <a:cs typeface="Arial" charset="0"/>
              </a:rPr>
              <a:t>I</a:t>
            </a:r>
            <a:r>
              <a:rPr lang="cs-CZ" u="sng" smtClean="0">
                <a:cs typeface="Arial" charset="0"/>
              </a:rPr>
              <a:t>. </a:t>
            </a:r>
            <a:r>
              <a:rPr lang="cs-CZ" u="sng" dirty="0">
                <a:cs typeface="Arial" charset="0"/>
              </a:rPr>
              <a:t>ročník oboru KRAJINÁŘ</a:t>
            </a:r>
            <a:r>
              <a:rPr lang="cs-CZ" dirty="0"/>
              <a:t> je utvářet kladný vztah k materiálním a duchovním hodnotám, prohloubit a kultivovat jazykový projev žáků.</a:t>
            </a:r>
          </a:p>
          <a:p>
            <a:pPr eaLnBrk="1" fontAlgn="auto" hangingPunct="1">
              <a:spcAft>
                <a:spcPts val="0"/>
              </a:spcAft>
              <a:buFont typeface="Arial" pitchFamily="34" charset="0"/>
              <a:buChar char="•"/>
              <a:defRPr/>
            </a:pPr>
            <a:r>
              <a:rPr lang="cs-CZ" dirty="0"/>
              <a:t>Žáci získají přehled o hlavních jevech a pilířích v české a světové literatuře od počátku starověku do poloviny 19. století.</a:t>
            </a:r>
            <a:endParaRPr lang="cs-CZ" dirty="0">
              <a:cs typeface="Arial" charset="0"/>
            </a:endParaRPr>
          </a:p>
          <a:p>
            <a:pPr indent="-274320" eaLnBrk="1" fontAlgn="auto" hangingPunct="1">
              <a:lnSpc>
                <a:spcPct val="90000"/>
              </a:lnSpc>
              <a:spcAft>
                <a:spcPts val="0"/>
              </a:spcAft>
              <a:buFont typeface="Arial" pitchFamily="34" charset="0"/>
              <a:buChar char="•"/>
              <a:defRPr/>
            </a:pPr>
            <a:r>
              <a:rPr lang="cs-CZ" dirty="0">
                <a:cs typeface="Arial" charset="0"/>
              </a:rPr>
              <a:t>Jednotlivé </a:t>
            </a:r>
            <a:r>
              <a:rPr lang="cs-CZ" dirty="0" err="1">
                <a:cs typeface="Arial" charset="0"/>
              </a:rPr>
              <a:t>DUMy</a:t>
            </a:r>
            <a:r>
              <a:rPr lang="cs-CZ" dirty="0">
                <a:cs typeface="Arial" charset="0"/>
              </a:rPr>
              <a:t> (prezentace) v této sadě reflektují tematické oblasti, které jsou probírány v předmětu Český jazyk a literatura na SOU Uherský Brod.</a:t>
            </a:r>
          </a:p>
          <a:p>
            <a:pPr indent="-274320" eaLnBrk="1" fontAlgn="auto" hangingPunct="1">
              <a:lnSpc>
                <a:spcPct val="90000"/>
              </a:lnSpc>
              <a:spcAft>
                <a:spcPts val="0"/>
              </a:spcAft>
              <a:buFont typeface="Arial" pitchFamily="34" charset="0"/>
              <a:buChar char="•"/>
              <a:defRPr/>
            </a:pPr>
            <a:r>
              <a:rPr lang="cs-CZ" dirty="0">
                <a:cs typeface="Arial" charset="0"/>
              </a:rPr>
              <a:t>Tato prezentace se věnuje </a:t>
            </a:r>
            <a:r>
              <a:rPr lang="cs-CZ" dirty="0" smtClean="0">
                <a:cs typeface="Arial" charset="0"/>
              </a:rPr>
              <a:t>středověké evropské literatuře, hrdinským eposům.</a:t>
            </a:r>
            <a:r>
              <a:rPr lang="cs-CZ" u="sng" dirty="0" smtClean="0">
                <a:cs typeface="Arial" charset="0"/>
              </a:rPr>
              <a:t> </a:t>
            </a:r>
            <a:endParaRPr lang="cs-CZ" u="sng" dirty="0">
              <a:cs typeface="Arial" charset="0"/>
            </a:endParaRPr>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ctrTitle"/>
          </p:nvPr>
        </p:nvSpPr>
        <p:spPr>
          <a:ln w="57150">
            <a:solidFill>
              <a:srgbClr val="7030A0"/>
            </a:solidFill>
          </a:ln>
        </p:spPr>
        <p:txBody>
          <a:bodyPr/>
          <a:lstStyle/>
          <a:p>
            <a:pPr eaLnBrk="1" hangingPunct="1"/>
            <a:r>
              <a:rPr lang="cs-CZ" b="1" smtClean="0">
                <a:solidFill>
                  <a:srgbClr val="7030A0"/>
                </a:solidFill>
              </a:rPr>
              <a:t>Středověká evropská literatura</a:t>
            </a:r>
          </a:p>
        </p:txBody>
      </p:sp>
      <p:sp>
        <p:nvSpPr>
          <p:cNvPr id="3" name="Podnadpis 2"/>
          <p:cNvSpPr>
            <a:spLocks noGrp="1"/>
          </p:cNvSpPr>
          <p:nvPr>
            <p:ph type="subTitle" idx="1"/>
          </p:nvPr>
        </p:nvSpPr>
        <p:spPr/>
        <p:txBody>
          <a:bodyPr rtlCol="0">
            <a:normAutofit/>
          </a:bodyPr>
          <a:lstStyle/>
          <a:p>
            <a:pPr marL="0" lvl="1" eaLnBrk="1" fontAlgn="auto" hangingPunct="1">
              <a:spcAft>
                <a:spcPts val="0"/>
              </a:spcAft>
              <a:buFont typeface="Arial" pitchFamily="34" charset="0"/>
              <a:buNone/>
              <a:defRPr/>
            </a:pPr>
            <a:r>
              <a:rPr lang="cs-CZ" sz="4400" b="1" dirty="0">
                <a:solidFill>
                  <a:srgbClr val="7030A0"/>
                </a:solidFill>
              </a:rPr>
              <a:t>Hrdinské národní eposy </a:t>
            </a:r>
          </a:p>
          <a:p>
            <a:pPr eaLnBrk="1" fontAlgn="auto" hangingPunct="1">
              <a:spcAft>
                <a:spcPts val="0"/>
              </a:spcAft>
              <a:buFont typeface="Arial" pitchFamily="34" charset="0"/>
              <a:buNone/>
              <a:defRPr/>
            </a:pP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p:txBody>
          <a:bodyPr/>
          <a:lstStyle/>
          <a:p>
            <a:pPr eaLnBrk="1" hangingPunct="1"/>
            <a:r>
              <a:rPr lang="cs-CZ" b="1" smtClean="0">
                <a:solidFill>
                  <a:srgbClr val="7030A0"/>
                </a:solidFill>
              </a:rPr>
              <a:t>Hrdinský epos</a:t>
            </a:r>
          </a:p>
        </p:txBody>
      </p:sp>
      <p:sp>
        <p:nvSpPr>
          <p:cNvPr id="16386" name="Zástupný symbol pro obsah 2"/>
          <p:cNvSpPr>
            <a:spLocks noGrp="1"/>
          </p:cNvSpPr>
          <p:nvPr>
            <p:ph idx="1"/>
          </p:nvPr>
        </p:nvSpPr>
        <p:spPr/>
        <p:txBody>
          <a:bodyPr/>
          <a:lstStyle/>
          <a:p>
            <a:pPr eaLnBrk="1" hangingPunct="1"/>
            <a:r>
              <a:rPr lang="cs-CZ" smtClean="0"/>
              <a:t>řecky: </a:t>
            </a:r>
            <a:r>
              <a:rPr lang="cs-CZ" i="1" smtClean="0"/>
              <a:t>slovo, řeč, vyprávění</a:t>
            </a:r>
          </a:p>
          <a:p>
            <a:pPr eaLnBrk="1" hangingPunct="1"/>
            <a:r>
              <a:rPr lang="cs-CZ" smtClean="0"/>
              <a:t>Rozsáhlá skladba s bohatým dějem, sice veršovaná, ale rýmy a verše pouze dotvářejí     a podtrhují děj. </a:t>
            </a:r>
          </a:p>
          <a:p>
            <a:pPr eaLnBrk="1" hangingPunct="1"/>
            <a:r>
              <a:rPr lang="cs-CZ" smtClean="0"/>
              <a:t>Obvykle popisují životní příběhy významných osobností a jejich výjimečné činy.</a:t>
            </a:r>
          </a:p>
          <a:p>
            <a:pPr eaLnBrk="1" hangingPunct="1"/>
            <a:r>
              <a:rPr lang="cs-CZ" smtClean="0"/>
              <a:t>Mnohé vznikaly i po staletí - byly dotvářeny, obměňovány.</a:t>
            </a:r>
          </a:p>
          <a:p>
            <a:pPr eaLnBrk="1" hangingPunct="1"/>
            <a:endParaRPr lang="cs-CZ"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title"/>
          </p:nvPr>
        </p:nvSpPr>
        <p:spPr>
          <a:xfrm>
            <a:off x="457200" y="274638"/>
            <a:ext cx="8229600" cy="633412"/>
          </a:xfrm>
        </p:spPr>
        <p:txBody>
          <a:bodyPr/>
          <a:lstStyle/>
          <a:p>
            <a:pPr marL="342900" indent="-342900" eaLnBrk="1" hangingPunct="1"/>
            <a:r>
              <a:rPr lang="cs-CZ" sz="3200" b="1" smtClean="0">
                <a:solidFill>
                  <a:srgbClr val="7030A0"/>
                </a:solidFill>
              </a:rPr>
              <a:t/>
            </a:r>
            <a:br>
              <a:rPr lang="cs-CZ" sz="3200" b="1" smtClean="0">
                <a:solidFill>
                  <a:srgbClr val="7030A0"/>
                </a:solidFill>
              </a:rPr>
            </a:br>
            <a:r>
              <a:rPr lang="cs-CZ" sz="3200" b="1" smtClean="0">
                <a:solidFill>
                  <a:srgbClr val="7030A0"/>
                </a:solidFill>
              </a:rPr>
              <a:t>Anglie: Beowulf</a:t>
            </a:r>
            <a:r>
              <a:rPr lang="cs-CZ" sz="3600" b="1" smtClean="0">
                <a:solidFill>
                  <a:srgbClr val="7030A0"/>
                </a:solidFill>
              </a:rPr>
              <a:t/>
            </a:r>
            <a:br>
              <a:rPr lang="cs-CZ" sz="3600" b="1" smtClean="0">
                <a:solidFill>
                  <a:srgbClr val="7030A0"/>
                </a:solidFill>
              </a:rPr>
            </a:br>
            <a:endParaRPr lang="cs-CZ" sz="3600" smtClean="0">
              <a:solidFill>
                <a:srgbClr val="7030A0"/>
              </a:solidFill>
            </a:endParaRPr>
          </a:p>
        </p:txBody>
      </p:sp>
      <p:sp>
        <p:nvSpPr>
          <p:cNvPr id="3" name="Zástupný symbol pro obsah 2"/>
          <p:cNvSpPr>
            <a:spLocks noGrp="1"/>
          </p:cNvSpPr>
          <p:nvPr>
            <p:ph idx="1"/>
          </p:nvPr>
        </p:nvSpPr>
        <p:spPr/>
        <p:txBody>
          <a:bodyPr rtlCol="0">
            <a:normAutofit fontScale="92500" lnSpcReduction="20000"/>
          </a:bodyPr>
          <a:lstStyle/>
          <a:p>
            <a:pPr algn="just" eaLnBrk="1" fontAlgn="auto" hangingPunct="1">
              <a:spcAft>
                <a:spcPts val="0"/>
              </a:spcAft>
              <a:buFont typeface="Arial" pitchFamily="34" charset="0"/>
              <a:buChar char="•"/>
              <a:defRPr/>
            </a:pPr>
            <a:r>
              <a:rPr lang="cs-CZ" dirty="0" smtClean="0"/>
              <a:t>staroanglický hrdinský epos  </a:t>
            </a:r>
          </a:p>
          <a:p>
            <a:pPr algn="just" eaLnBrk="1" fontAlgn="auto" hangingPunct="1">
              <a:spcAft>
                <a:spcPts val="0"/>
              </a:spcAft>
              <a:buFont typeface="Arial" pitchFamily="34" charset="0"/>
              <a:buChar char="•"/>
              <a:defRPr/>
            </a:pPr>
            <a:r>
              <a:rPr lang="cs-CZ" dirty="0" smtClean="0"/>
              <a:t>nejvýznamnější dílo staroanglické literatury</a:t>
            </a:r>
          </a:p>
          <a:p>
            <a:pPr algn="just" eaLnBrk="1" fontAlgn="auto" hangingPunct="1">
              <a:spcAft>
                <a:spcPts val="0"/>
              </a:spcAft>
              <a:buFont typeface="Arial" pitchFamily="34" charset="0"/>
              <a:buChar char="•"/>
              <a:defRPr/>
            </a:pPr>
            <a:r>
              <a:rPr lang="cs-CZ" dirty="0"/>
              <a:t>z</a:t>
            </a:r>
            <a:r>
              <a:rPr lang="cs-CZ" dirty="0" smtClean="0"/>
              <a:t>achováno 10 % veškerého textu  </a:t>
            </a:r>
          </a:p>
          <a:p>
            <a:pPr algn="just" eaLnBrk="1" fontAlgn="auto" hangingPunct="1">
              <a:spcAft>
                <a:spcPts val="0"/>
              </a:spcAft>
              <a:buFont typeface="Arial" pitchFamily="34" charset="0"/>
              <a:buChar char="•"/>
              <a:defRPr/>
            </a:pPr>
            <a:r>
              <a:rPr lang="cs-CZ" dirty="0" err="1" smtClean="0"/>
              <a:t>Beowulf</a:t>
            </a:r>
            <a:r>
              <a:rPr lang="cs-CZ" dirty="0" smtClean="0"/>
              <a:t> se dochoval v jediném rukopise, který je uložen v Britské knihovně </a:t>
            </a:r>
          </a:p>
          <a:p>
            <a:pPr algn="just" eaLnBrk="1" fontAlgn="auto" hangingPunct="1">
              <a:spcAft>
                <a:spcPts val="0"/>
              </a:spcAft>
              <a:buFont typeface="Arial" pitchFamily="34" charset="0"/>
              <a:buChar char="•"/>
              <a:defRPr/>
            </a:pPr>
            <a:r>
              <a:rPr lang="cs-CZ" dirty="0"/>
              <a:t>Z</a:t>
            </a:r>
            <a:r>
              <a:rPr lang="cs-CZ" dirty="0" smtClean="0"/>
              <a:t>a dobu vzniku rukopisu se pokládá zhruba rok 1000, báseň sama je však zřejmě starší, starodávná slova v textu by napovídala první polovinu osmého století, ale diskutuje se i o pozdějších datech.</a:t>
            </a:r>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Obdélník 1"/>
          <p:cNvSpPr>
            <a:spLocks noChangeArrowheads="1"/>
          </p:cNvSpPr>
          <p:nvPr/>
        </p:nvSpPr>
        <p:spPr bwMode="auto">
          <a:xfrm>
            <a:off x="107950" y="476250"/>
            <a:ext cx="9036050" cy="5953125"/>
          </a:xfrm>
          <a:prstGeom prst="rect">
            <a:avLst/>
          </a:prstGeom>
          <a:noFill/>
          <a:ln w="9525">
            <a:noFill/>
            <a:miter lim="800000"/>
            <a:headEnd/>
            <a:tailEnd/>
          </a:ln>
        </p:spPr>
        <p:txBody>
          <a:bodyPr>
            <a:spAutoFit/>
          </a:bodyPr>
          <a:lstStyle/>
          <a:p>
            <a:pPr marL="342900" indent="-342900">
              <a:spcBef>
                <a:spcPct val="20000"/>
              </a:spcBef>
              <a:buFont typeface="Arial" charset="0"/>
              <a:buChar char="•"/>
            </a:pPr>
            <a:r>
              <a:rPr lang="cs-CZ" sz="2800">
                <a:solidFill>
                  <a:srgbClr val="000000"/>
                </a:solidFill>
                <a:latin typeface="Calibri" pitchFamily="34" charset="0"/>
              </a:rPr>
              <a:t>Děj básně se odehrává v  oblasti Dánska a Švédska, v 5. a 6. století. </a:t>
            </a:r>
          </a:p>
          <a:p>
            <a:pPr marL="342900" indent="-342900">
              <a:spcBef>
                <a:spcPct val="20000"/>
              </a:spcBef>
              <a:buFont typeface="Arial" charset="0"/>
              <a:buChar char="•"/>
            </a:pPr>
            <a:r>
              <a:rPr lang="cs-CZ" sz="2800">
                <a:solidFill>
                  <a:srgbClr val="000000"/>
                </a:solidFill>
                <a:latin typeface="Calibri" pitchFamily="34" charset="0"/>
              </a:rPr>
              <a:t>Vyprávění sleduje osud mladého hrdiny </a:t>
            </a:r>
            <a:r>
              <a:rPr lang="cs-CZ" sz="2800" b="1">
                <a:solidFill>
                  <a:srgbClr val="7030A0"/>
                </a:solidFill>
                <a:latin typeface="Calibri" pitchFamily="34" charset="0"/>
              </a:rPr>
              <a:t>Beowulfa</a:t>
            </a:r>
            <a:r>
              <a:rPr lang="cs-CZ" sz="2800">
                <a:solidFill>
                  <a:srgbClr val="000000"/>
                </a:solidFill>
                <a:latin typeface="Calibri" pitchFamily="34" charset="0"/>
              </a:rPr>
              <a:t>, který odjíždí se čtrnácti družiníky do Dánska, aby pomohli králi Hróthgárovi, kterého sužuje lidožravý netvor Grendel. Beowulf přemůže Grendela a jeho matku. </a:t>
            </a:r>
          </a:p>
          <a:p>
            <a:pPr marL="342900" indent="-342900">
              <a:spcBef>
                <a:spcPct val="20000"/>
              </a:spcBef>
              <a:buFont typeface="Arial" charset="0"/>
              <a:buChar char="•"/>
            </a:pPr>
            <a:r>
              <a:rPr lang="cs-CZ" sz="2800">
                <a:solidFill>
                  <a:srgbClr val="000000"/>
                </a:solidFill>
                <a:latin typeface="Calibri" pitchFamily="34" charset="0"/>
              </a:rPr>
              <a:t>Druhá část básně se odehrává po mnoha letech. Beowulf, který se stal králem, se utkává s ohnivým drakem, který pustoší jeho zemi. Tentokrát však musí zaplatit vlastním životem.</a:t>
            </a:r>
          </a:p>
          <a:p>
            <a:pPr marL="342900" indent="-342900">
              <a:spcBef>
                <a:spcPct val="20000"/>
              </a:spcBef>
              <a:buFont typeface="Arial" charset="0"/>
              <a:buChar char="•"/>
            </a:pPr>
            <a:r>
              <a:rPr lang="cs-CZ" sz="2800">
                <a:solidFill>
                  <a:srgbClr val="000000"/>
                </a:solidFill>
                <a:latin typeface="Calibri" pitchFamily="34" charset="0"/>
              </a:rPr>
              <a:t>V básni popsaná společnost si cení cti, odvahy a statečnosti; bojovníci jsou obdivováni a dosahují významných postů.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2"/>
          <p:cNvPicPr>
            <a:picLocks noChangeAspect="1" noChangeArrowheads="1"/>
          </p:cNvPicPr>
          <p:nvPr/>
        </p:nvPicPr>
        <p:blipFill>
          <a:blip r:embed="rId2"/>
          <a:srcRect/>
          <a:stretch>
            <a:fillRect/>
          </a:stretch>
        </p:blipFill>
        <p:spPr bwMode="auto">
          <a:xfrm>
            <a:off x="2627313" y="188913"/>
            <a:ext cx="4608512" cy="5688012"/>
          </a:xfrm>
          <a:prstGeom prst="rect">
            <a:avLst/>
          </a:prstGeom>
          <a:noFill/>
          <a:ln w="9525">
            <a:noFill/>
            <a:miter lim="800000"/>
            <a:headEnd/>
            <a:tailEnd/>
          </a:ln>
        </p:spPr>
      </p:pic>
      <p:sp>
        <p:nvSpPr>
          <p:cNvPr id="19458" name="Obdélník 1"/>
          <p:cNvSpPr>
            <a:spLocks noChangeArrowheads="1"/>
          </p:cNvSpPr>
          <p:nvPr/>
        </p:nvSpPr>
        <p:spPr bwMode="auto">
          <a:xfrm>
            <a:off x="1979613" y="6092825"/>
            <a:ext cx="6424612" cy="523875"/>
          </a:xfrm>
          <a:prstGeom prst="rect">
            <a:avLst/>
          </a:prstGeom>
          <a:noFill/>
          <a:ln w="9525">
            <a:noFill/>
            <a:miter lim="800000"/>
            <a:headEnd/>
            <a:tailEnd/>
          </a:ln>
        </p:spPr>
        <p:txBody>
          <a:bodyPr>
            <a:spAutoFit/>
          </a:bodyPr>
          <a:lstStyle/>
          <a:p>
            <a:pPr algn="ctr"/>
            <a:r>
              <a:rPr lang="cs-CZ" sz="2800" b="1">
                <a:latin typeface="Calibri" pitchFamily="34" charset="0"/>
              </a:rPr>
              <a:t>První strana rukopisu BEOWULF</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Nadpis 1"/>
          <p:cNvSpPr>
            <a:spLocks noGrp="1"/>
          </p:cNvSpPr>
          <p:nvPr>
            <p:ph type="title"/>
          </p:nvPr>
        </p:nvSpPr>
        <p:spPr/>
        <p:txBody>
          <a:bodyPr/>
          <a:lstStyle/>
          <a:p>
            <a:pPr marL="342900" indent="-342900" eaLnBrk="1" hangingPunct="1"/>
            <a:r>
              <a:rPr lang="cs-CZ" sz="3600" b="1" smtClean="0">
                <a:solidFill>
                  <a:srgbClr val="7030A0"/>
                </a:solidFill>
              </a:rPr>
              <a:t>Francie: </a:t>
            </a:r>
            <a:r>
              <a:rPr lang="cs-CZ" sz="3600" b="1" u="sng" smtClean="0">
                <a:solidFill>
                  <a:srgbClr val="7030A0"/>
                </a:solidFill>
              </a:rPr>
              <a:t>Píseň o Rolandovi </a:t>
            </a:r>
            <a:r>
              <a:rPr lang="cs-CZ" sz="3600" b="1" smtClean="0">
                <a:solidFill>
                  <a:srgbClr val="7030A0"/>
                </a:solidFill>
              </a:rPr>
              <a:t/>
            </a:r>
            <a:br>
              <a:rPr lang="cs-CZ" sz="3600" b="1" smtClean="0">
                <a:solidFill>
                  <a:srgbClr val="7030A0"/>
                </a:solidFill>
              </a:rPr>
            </a:br>
            <a:endParaRPr lang="cs-CZ" sz="3600" b="1" smtClean="0">
              <a:solidFill>
                <a:srgbClr val="7030A0"/>
              </a:solidFill>
            </a:endParaRPr>
          </a:p>
        </p:txBody>
      </p:sp>
      <p:sp>
        <p:nvSpPr>
          <p:cNvPr id="3" name="Zástupný symbol pro obsah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cs-CZ" dirty="0" smtClean="0"/>
              <a:t>jedna z nejstarších francouzských literárních památek</a:t>
            </a:r>
          </a:p>
          <a:p>
            <a:pPr eaLnBrk="1" fontAlgn="auto" hangingPunct="1">
              <a:spcAft>
                <a:spcPts val="0"/>
              </a:spcAft>
              <a:buFont typeface="Arial" pitchFamily="34" charset="0"/>
              <a:buChar char="•"/>
              <a:defRPr/>
            </a:pPr>
            <a:r>
              <a:rPr lang="cs-CZ" dirty="0" smtClean="0"/>
              <a:t>pochází pravděpodobně z 11. století </a:t>
            </a:r>
          </a:p>
          <a:p>
            <a:pPr eaLnBrk="1" fontAlgn="auto" hangingPunct="1">
              <a:spcAft>
                <a:spcPts val="0"/>
              </a:spcAft>
              <a:buFont typeface="Arial" pitchFamily="34" charset="0"/>
              <a:buChar char="•"/>
              <a:defRPr/>
            </a:pPr>
            <a:r>
              <a:rPr lang="cs-CZ" dirty="0" smtClean="0"/>
              <a:t>Hrdinský epos, nejznámější z „</a:t>
            </a:r>
            <a:r>
              <a:rPr lang="cs-CZ" dirty="0" err="1" smtClean="0"/>
              <a:t>chanson</a:t>
            </a:r>
            <a:r>
              <a:rPr lang="cs-CZ" dirty="0" smtClean="0"/>
              <a:t> de </a:t>
            </a:r>
            <a:r>
              <a:rPr lang="cs-CZ" dirty="0" err="1" smtClean="0"/>
              <a:t>geste</a:t>
            </a:r>
            <a:r>
              <a:rPr lang="cs-CZ" dirty="0" smtClean="0"/>
              <a:t>“ (písně o činech)</a:t>
            </a:r>
          </a:p>
          <a:p>
            <a:pPr eaLnBrk="1" fontAlgn="auto" hangingPunct="1">
              <a:spcAft>
                <a:spcPts val="0"/>
              </a:spcAft>
              <a:buFont typeface="Arial" pitchFamily="34" charset="0"/>
              <a:buChar char="•"/>
              <a:defRPr/>
            </a:pPr>
            <a:r>
              <a:rPr lang="cs-CZ" dirty="0" smtClean="0"/>
              <a:t>rukopis objeven 1832 </a:t>
            </a:r>
          </a:p>
          <a:p>
            <a:pPr eaLnBrk="1" fontAlgn="auto" hangingPunct="1">
              <a:spcAft>
                <a:spcPts val="0"/>
              </a:spcAft>
              <a:buFont typeface="Arial" pitchFamily="34" charset="0"/>
              <a:buChar char="•"/>
              <a:defRPr/>
            </a:pPr>
            <a:r>
              <a:rPr lang="cs-CZ" dirty="0"/>
              <a:t>T</a:t>
            </a:r>
            <a:r>
              <a:rPr lang="cs-CZ" dirty="0" smtClean="0"/>
              <a:t>ématem </a:t>
            </a:r>
            <a:r>
              <a:rPr lang="cs-CZ" dirty="0"/>
              <a:t>je slavná bitva v Pyrenejích, kterou vedl r. 778 zadní voj vojska krále Karla Velikého vedený Rolandem proti mnohonásobné přesile </a:t>
            </a:r>
            <a:r>
              <a:rPr lang="cs-CZ" dirty="0" smtClean="0"/>
              <a:t>Basků </a:t>
            </a:r>
            <a:r>
              <a:rPr lang="cs-CZ" dirty="0"/>
              <a:t>– v Písni o Rolandovi jsou to pohanští Arabové /Saracéni/, aby výprava mohla být líčena jako hrdinské tažení křesťanů proti </a:t>
            </a:r>
            <a:r>
              <a:rPr lang="cs-CZ" dirty="0" smtClean="0"/>
              <a:t>nevěřícím. </a:t>
            </a:r>
            <a:endParaRPr lang="cs-CZ" dirty="0"/>
          </a:p>
          <a:p>
            <a:pPr eaLnBrk="1" fontAlgn="auto" hangingPunct="1">
              <a:spcAft>
                <a:spcPts val="0"/>
              </a:spcAft>
              <a:buFont typeface="Arial" pitchFamily="34" charset="0"/>
              <a:buChar char="•"/>
              <a:defRPr/>
            </a:pPr>
            <a:r>
              <a:rPr lang="cs-CZ" dirty="0" smtClean="0"/>
              <a:t>Roland </a:t>
            </a:r>
            <a:r>
              <a:rPr lang="cs-CZ" dirty="0"/>
              <a:t>se udatně bije, odmítne zatroubením na kouzelný roh Olifant přivolat královu pomoc, umírá, stává se vzorem cti a statečnosti </a:t>
            </a:r>
            <a:r>
              <a:rPr lang="cs-CZ" dirty="0" smtClean="0"/>
              <a:t>.</a:t>
            </a:r>
            <a:endParaRPr lang="cs-CZ" dirty="0"/>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p:cNvPicPr>
            <a:picLocks noChangeAspect="1" noChangeArrowheads="1"/>
          </p:cNvPicPr>
          <p:nvPr/>
        </p:nvPicPr>
        <p:blipFill>
          <a:blip r:embed="rId2"/>
          <a:srcRect/>
          <a:stretch>
            <a:fillRect/>
          </a:stretch>
        </p:blipFill>
        <p:spPr bwMode="auto">
          <a:xfrm>
            <a:off x="1116013" y="908050"/>
            <a:ext cx="6769100" cy="4176713"/>
          </a:xfrm>
          <a:prstGeom prst="rect">
            <a:avLst/>
          </a:prstGeom>
          <a:noFill/>
          <a:ln w="9525">
            <a:noFill/>
            <a:miter lim="800000"/>
            <a:headEnd/>
            <a:tailEnd/>
          </a:ln>
        </p:spPr>
      </p:pic>
      <p:sp>
        <p:nvSpPr>
          <p:cNvPr id="21506" name="Obdélník 1"/>
          <p:cNvSpPr>
            <a:spLocks noChangeArrowheads="1"/>
          </p:cNvSpPr>
          <p:nvPr/>
        </p:nvSpPr>
        <p:spPr bwMode="auto">
          <a:xfrm>
            <a:off x="1258888" y="5445125"/>
            <a:ext cx="6985000" cy="461963"/>
          </a:xfrm>
          <a:prstGeom prst="rect">
            <a:avLst/>
          </a:prstGeom>
          <a:noFill/>
          <a:ln w="9525">
            <a:noFill/>
            <a:miter lim="800000"/>
            <a:headEnd/>
            <a:tailEnd/>
          </a:ln>
        </p:spPr>
        <p:txBody>
          <a:bodyPr>
            <a:spAutoFit/>
          </a:bodyPr>
          <a:lstStyle/>
          <a:p>
            <a:r>
              <a:rPr lang="fr-FR" sz="2400" b="1">
                <a:latin typeface="Calibri" pitchFamily="34" charset="0"/>
              </a:rPr>
              <a:t>Jean Fouquet</a:t>
            </a:r>
            <a:r>
              <a:rPr lang="fr-FR" sz="2400">
                <a:latin typeface="Calibri" pitchFamily="34" charset="0"/>
              </a:rPr>
              <a:t>  (</a:t>
            </a:r>
            <a:r>
              <a:rPr lang="fr-FR" sz="2400">
                <a:latin typeface="Calibri" pitchFamily="34" charset="0"/>
                <a:hlinkClick r:id="rId3" tooltip="1420"/>
              </a:rPr>
              <a:t>1420</a:t>
            </a:r>
            <a:r>
              <a:rPr lang="fr-FR" sz="2400">
                <a:latin typeface="Calibri" pitchFamily="34" charset="0"/>
              </a:rPr>
              <a:t> - </a:t>
            </a:r>
            <a:r>
              <a:rPr lang="fr-FR" sz="2400">
                <a:latin typeface="Calibri" pitchFamily="34" charset="0"/>
                <a:hlinkClick r:id="rId4" tooltip="1481"/>
              </a:rPr>
              <a:t>1481</a:t>
            </a:r>
            <a:r>
              <a:rPr lang="fr-FR" sz="2400">
                <a:latin typeface="Calibri" pitchFamily="34" charset="0"/>
              </a:rPr>
              <a:t>)</a:t>
            </a:r>
            <a:r>
              <a:rPr lang="cs-CZ" sz="2400">
                <a:latin typeface="Calibri" pitchFamily="34" charset="0"/>
              </a:rPr>
              <a:t>: </a:t>
            </a:r>
            <a:r>
              <a:rPr lang="cs-CZ" sz="2400" b="1">
                <a:latin typeface="Calibri" pitchFamily="34" charset="0"/>
              </a:rPr>
              <a:t>Rolandova smrt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a:xfrm>
            <a:off x="539750" y="115888"/>
            <a:ext cx="8353425" cy="936625"/>
          </a:xfrm>
        </p:spPr>
        <p:txBody>
          <a:bodyPr/>
          <a:lstStyle/>
          <a:p>
            <a:pPr marL="342900" indent="-342900" eaLnBrk="1" hangingPunct="1"/>
            <a:r>
              <a:rPr lang="cs-CZ" sz="3200" b="1" smtClean="0">
                <a:solidFill>
                  <a:srgbClr val="7030A0"/>
                </a:solidFill>
              </a:rPr>
              <a:t/>
            </a:r>
            <a:br>
              <a:rPr lang="cs-CZ" sz="3200" b="1" smtClean="0">
                <a:solidFill>
                  <a:srgbClr val="7030A0"/>
                </a:solidFill>
              </a:rPr>
            </a:br>
            <a:r>
              <a:rPr lang="cs-CZ" sz="3200" b="1" smtClean="0">
                <a:solidFill>
                  <a:srgbClr val="7030A0"/>
                </a:solidFill>
              </a:rPr>
              <a:t>Německo: </a:t>
            </a:r>
            <a:r>
              <a:rPr lang="cs-CZ" sz="3200" b="1" u="sng" smtClean="0">
                <a:solidFill>
                  <a:srgbClr val="7030A0"/>
                </a:solidFill>
              </a:rPr>
              <a:t>Píseň o Niebelunzích</a:t>
            </a:r>
            <a:r>
              <a:rPr lang="cs-CZ" sz="3200" b="1" smtClean="0">
                <a:solidFill>
                  <a:srgbClr val="000000"/>
                </a:solidFill>
              </a:rPr>
              <a:t/>
            </a:r>
            <a:br>
              <a:rPr lang="cs-CZ" sz="3200" b="1" smtClean="0">
                <a:solidFill>
                  <a:srgbClr val="000000"/>
                </a:solidFill>
              </a:rPr>
            </a:br>
            <a:endParaRPr lang="cs-CZ" sz="3200" smtClean="0">
              <a:solidFill>
                <a:srgbClr val="000000"/>
              </a:solidFill>
            </a:endParaRPr>
          </a:p>
        </p:txBody>
      </p:sp>
      <p:sp>
        <p:nvSpPr>
          <p:cNvPr id="22530" name="Zástupný symbol pro obsah 2"/>
          <p:cNvSpPr>
            <a:spLocks noGrp="1"/>
          </p:cNvSpPr>
          <p:nvPr>
            <p:ph idx="1"/>
          </p:nvPr>
        </p:nvSpPr>
        <p:spPr>
          <a:xfrm>
            <a:off x="457200" y="1412875"/>
            <a:ext cx="8002588" cy="4713288"/>
          </a:xfrm>
        </p:spPr>
        <p:txBody>
          <a:bodyPr/>
          <a:lstStyle/>
          <a:p>
            <a:pPr eaLnBrk="1" hangingPunct="1"/>
            <a:r>
              <a:rPr lang="cs-CZ" sz="3600" smtClean="0"/>
              <a:t>dvoudílný středověký rytířský epos</a:t>
            </a:r>
          </a:p>
          <a:p>
            <a:pPr eaLnBrk="1" hangingPunct="1"/>
            <a:r>
              <a:rPr lang="cs-CZ" sz="3600" smtClean="0"/>
              <a:t>Děj se odehrává v okolí Burgundské říše       na Rýně, v jižním Německu, kolem Dunaje v dnešním Rakousku a Maďarsku. </a:t>
            </a:r>
          </a:p>
          <a:p>
            <a:pPr eaLnBrk="1" hangingPunct="1"/>
            <a:r>
              <a:rPr lang="cs-CZ" sz="3600" smtClean="0"/>
              <a:t>vznikla ve 13. století </a:t>
            </a:r>
          </a:p>
          <a:p>
            <a:pPr eaLnBrk="1" hangingPunct="1"/>
            <a:r>
              <a:rPr lang="cs-CZ" sz="3600" smtClean="0"/>
              <a:t>Vyskytují se zde nadpřirozené motivy: víly, neviditelný plášť atd.</a:t>
            </a:r>
          </a:p>
          <a:p>
            <a:pPr eaLnBrk="1" hangingPunct="1"/>
            <a:endParaRPr lang="cs-CZ" sz="360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Obdélník 1"/>
          <p:cNvSpPr>
            <a:spLocks noChangeArrowheads="1"/>
          </p:cNvSpPr>
          <p:nvPr/>
        </p:nvSpPr>
        <p:spPr bwMode="auto">
          <a:xfrm>
            <a:off x="468313" y="404813"/>
            <a:ext cx="7704137" cy="5970587"/>
          </a:xfrm>
          <a:prstGeom prst="rect">
            <a:avLst/>
          </a:prstGeom>
          <a:noFill/>
          <a:ln w="9525">
            <a:noFill/>
            <a:miter lim="800000"/>
            <a:headEnd/>
            <a:tailEnd/>
          </a:ln>
        </p:spPr>
        <p:txBody>
          <a:bodyPr>
            <a:spAutoFit/>
          </a:bodyPr>
          <a:lstStyle/>
          <a:p>
            <a:r>
              <a:rPr lang="cs-CZ" sz="2800">
                <a:latin typeface="Calibri" pitchFamily="34" charset="0"/>
              </a:rPr>
              <a:t>V prvním díle slavný hrdina Siegfried, syn krále od Dolního Rýna, přišel na dvůr burgundských králů ve Wormsu, aby získal za ženu jejich sestru Kriemhildu. Pomáhal zvítězit burgundskému králi nad nepřáteli, pomohl mu získat zámořskou královnu Brunhildu a přemoci její odpor  během svatební noci. Tato poslední služba se Siegfriedovi vymstila – Brunhildini bratři jej zavraždili při honu.</a:t>
            </a:r>
          </a:p>
          <a:p>
            <a:endParaRPr lang="cs-CZ" sz="2800">
              <a:latin typeface="Calibri" pitchFamily="34" charset="0"/>
            </a:endParaRPr>
          </a:p>
          <a:p>
            <a:r>
              <a:rPr lang="cs-CZ" sz="2800">
                <a:latin typeface="Calibri" pitchFamily="34" charset="0"/>
              </a:rPr>
              <a:t>V druhém díle se Kriemhilda mstí za smrt svého muže. Provdala se za hunského krále Atilu, dala bratry pozvat na slavnost a při ní celou burgundskou /niebelunskou/ výpravu dala pobít . </a:t>
            </a:r>
          </a:p>
          <a:p>
            <a:endParaRPr lang="cs-CZ">
              <a:latin typeface="Calibri"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2"/>
          <p:cNvPicPr>
            <a:picLocks noChangeAspect="1" noChangeArrowheads="1"/>
          </p:cNvPicPr>
          <p:nvPr/>
        </p:nvPicPr>
        <p:blipFill>
          <a:blip r:embed="rId2"/>
          <a:srcRect/>
          <a:stretch>
            <a:fillRect/>
          </a:stretch>
        </p:blipFill>
        <p:spPr bwMode="auto">
          <a:xfrm>
            <a:off x="1181100" y="534988"/>
            <a:ext cx="3175000" cy="4251325"/>
          </a:xfrm>
          <a:prstGeom prst="rect">
            <a:avLst/>
          </a:prstGeom>
          <a:noFill/>
          <a:ln w="9525">
            <a:noFill/>
            <a:miter lim="800000"/>
            <a:headEnd/>
            <a:tailEnd/>
          </a:ln>
        </p:spPr>
      </p:pic>
      <p:sp>
        <p:nvSpPr>
          <p:cNvPr id="24578" name="Obdélník 1"/>
          <p:cNvSpPr>
            <a:spLocks noChangeArrowheads="1"/>
          </p:cNvSpPr>
          <p:nvPr/>
        </p:nvSpPr>
        <p:spPr bwMode="auto">
          <a:xfrm>
            <a:off x="1331913" y="5111750"/>
            <a:ext cx="2952750" cy="954088"/>
          </a:xfrm>
          <a:prstGeom prst="rect">
            <a:avLst/>
          </a:prstGeom>
          <a:noFill/>
          <a:ln w="9525">
            <a:noFill/>
            <a:miter lim="800000"/>
            <a:headEnd/>
            <a:tailEnd/>
          </a:ln>
        </p:spPr>
        <p:txBody>
          <a:bodyPr>
            <a:spAutoFit/>
          </a:bodyPr>
          <a:lstStyle/>
          <a:p>
            <a:pPr algn="ctr"/>
            <a:r>
              <a:rPr lang="cs-CZ" sz="2800" b="1">
                <a:latin typeface="Calibri" pitchFamily="34" charset="0"/>
              </a:rPr>
              <a:t>První strana rukopisu </a:t>
            </a:r>
          </a:p>
        </p:txBody>
      </p:sp>
      <p:pic>
        <p:nvPicPr>
          <p:cNvPr id="24579" name="Picture 3"/>
          <p:cNvPicPr>
            <a:picLocks noChangeAspect="1" noChangeArrowheads="1"/>
          </p:cNvPicPr>
          <p:nvPr/>
        </p:nvPicPr>
        <p:blipFill>
          <a:blip r:embed="rId3"/>
          <a:srcRect/>
          <a:stretch>
            <a:fillRect/>
          </a:stretch>
        </p:blipFill>
        <p:spPr bwMode="auto">
          <a:xfrm>
            <a:off x="5476875" y="534988"/>
            <a:ext cx="3128963" cy="4251325"/>
          </a:xfrm>
          <a:prstGeom prst="rect">
            <a:avLst/>
          </a:prstGeom>
          <a:noFill/>
          <a:ln w="9525">
            <a:noFill/>
            <a:miter lim="800000"/>
            <a:headEnd/>
            <a:tailEnd/>
          </a:ln>
        </p:spPr>
      </p:pic>
      <p:sp>
        <p:nvSpPr>
          <p:cNvPr id="24580" name="Obdélník 2"/>
          <p:cNvSpPr>
            <a:spLocks noChangeArrowheads="1"/>
          </p:cNvSpPr>
          <p:nvPr/>
        </p:nvSpPr>
        <p:spPr bwMode="auto">
          <a:xfrm>
            <a:off x="5476875" y="5265738"/>
            <a:ext cx="3306763" cy="1200150"/>
          </a:xfrm>
          <a:prstGeom prst="rect">
            <a:avLst/>
          </a:prstGeom>
          <a:noFill/>
          <a:ln w="9525">
            <a:noFill/>
            <a:miter lim="800000"/>
            <a:headEnd/>
            <a:tailEnd/>
          </a:ln>
        </p:spPr>
        <p:txBody>
          <a:bodyPr>
            <a:spAutoFit/>
          </a:bodyPr>
          <a:lstStyle/>
          <a:p>
            <a:r>
              <a:rPr lang="pl-PL" sz="2400" b="1">
                <a:latin typeface="Calibri" pitchFamily="34" charset="0"/>
              </a:rPr>
              <a:t>Siegfridova vražda - miniatura z verze z roku 1480-1490</a:t>
            </a:r>
            <a:endParaRPr lang="cs-CZ" sz="2400" b="1">
              <a:latin typeface="Calibri"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Nadpis 1"/>
          <p:cNvSpPr>
            <a:spLocks noGrp="1"/>
          </p:cNvSpPr>
          <p:nvPr>
            <p:ph type="title"/>
          </p:nvPr>
        </p:nvSpPr>
        <p:spPr/>
        <p:txBody>
          <a:bodyPr/>
          <a:lstStyle/>
          <a:p>
            <a:pPr marL="342900" indent="-342900" eaLnBrk="1" hangingPunct="1"/>
            <a:r>
              <a:rPr lang="cs-CZ" sz="3200" b="1" smtClean="0">
                <a:solidFill>
                  <a:srgbClr val="7030A0"/>
                </a:solidFill>
              </a:rPr>
              <a:t>Španělsko: </a:t>
            </a:r>
            <a:r>
              <a:rPr lang="cs-CZ" sz="3200" b="1" u="sng" smtClean="0">
                <a:solidFill>
                  <a:srgbClr val="7030A0"/>
                </a:solidFill>
              </a:rPr>
              <a:t>Píseň o Cidovi</a:t>
            </a:r>
            <a:r>
              <a:rPr lang="cs-CZ" sz="3200" b="1" smtClean="0">
                <a:solidFill>
                  <a:srgbClr val="7030A0"/>
                </a:solidFill>
              </a:rPr>
              <a:t/>
            </a:r>
            <a:br>
              <a:rPr lang="cs-CZ" sz="3200" b="1" smtClean="0">
                <a:solidFill>
                  <a:srgbClr val="7030A0"/>
                </a:solidFill>
              </a:rPr>
            </a:br>
            <a:endParaRPr lang="cs-CZ" sz="3200" smtClean="0">
              <a:solidFill>
                <a:srgbClr val="7030A0"/>
              </a:solidFill>
            </a:endParaRPr>
          </a:p>
        </p:txBody>
      </p:sp>
      <p:sp>
        <p:nvSpPr>
          <p:cNvPr id="3" name="Zástupný symbol pro obsah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cs-CZ" dirty="0" smtClean="0"/>
              <a:t>Španělský hrdinský epos, předávaný ústně, jehož první literární verze se objevuje ve 12. století.</a:t>
            </a:r>
          </a:p>
          <a:p>
            <a:pPr eaLnBrk="1" fontAlgn="auto" hangingPunct="1">
              <a:spcAft>
                <a:spcPts val="0"/>
              </a:spcAft>
              <a:buFont typeface="Arial" pitchFamily="34" charset="0"/>
              <a:buChar char="•"/>
              <a:defRPr/>
            </a:pPr>
            <a:r>
              <a:rPr lang="cs-CZ" dirty="0" smtClean="0"/>
              <a:t>nejstarší dochované dílo španělské literatury</a:t>
            </a:r>
          </a:p>
          <a:p>
            <a:pPr eaLnBrk="1" fontAlgn="auto" hangingPunct="1">
              <a:spcAft>
                <a:spcPts val="0"/>
              </a:spcAft>
              <a:buFont typeface="Arial" pitchFamily="34" charset="0"/>
              <a:buChar char="•"/>
              <a:defRPr/>
            </a:pPr>
            <a:r>
              <a:rPr lang="cs-CZ" dirty="0"/>
              <a:t>h</a:t>
            </a:r>
            <a:r>
              <a:rPr lang="cs-CZ" dirty="0" smtClean="0"/>
              <a:t>lavní hrdina </a:t>
            </a:r>
            <a:r>
              <a:rPr lang="cs-CZ" dirty="0" err="1" smtClean="0">
                <a:hlinkClick r:id="rId2" tooltip="Rodrigo Díaz de Vívar"/>
              </a:rPr>
              <a:t>Rodrigo</a:t>
            </a:r>
            <a:r>
              <a:rPr lang="cs-CZ" dirty="0" smtClean="0">
                <a:hlinkClick r:id="rId2" tooltip="Rodrigo Díaz de Vívar"/>
              </a:rPr>
              <a:t> </a:t>
            </a:r>
            <a:r>
              <a:rPr lang="cs-CZ" dirty="0" err="1" smtClean="0">
                <a:hlinkClick r:id="rId2" tooltip="Rodrigo Díaz de Vívar"/>
              </a:rPr>
              <a:t>Díaz</a:t>
            </a:r>
            <a:r>
              <a:rPr lang="cs-CZ" dirty="0" smtClean="0">
                <a:hlinkClick r:id="rId2" tooltip="Rodrigo Díaz de Vívar"/>
              </a:rPr>
              <a:t> z </a:t>
            </a:r>
            <a:r>
              <a:rPr lang="cs-CZ" dirty="0" err="1" smtClean="0">
                <a:hlinkClick r:id="rId2" tooltip="Rodrigo Díaz de Vívar"/>
              </a:rPr>
              <a:t>Vívaru</a:t>
            </a:r>
            <a:r>
              <a:rPr lang="cs-CZ" dirty="0" smtClean="0"/>
              <a:t>, nazývaný </a:t>
            </a:r>
            <a:r>
              <a:rPr lang="cs-CZ" dirty="0" err="1" smtClean="0"/>
              <a:t>Cid</a:t>
            </a:r>
            <a:endParaRPr lang="cs-CZ" dirty="0" smtClean="0"/>
          </a:p>
          <a:p>
            <a:pPr eaLnBrk="1" fontAlgn="auto" hangingPunct="1">
              <a:spcAft>
                <a:spcPts val="0"/>
              </a:spcAft>
              <a:buFont typeface="Arial" pitchFamily="34" charset="0"/>
              <a:buChar char="•"/>
              <a:defRPr/>
            </a:pPr>
            <a:r>
              <a:rPr lang="cs-CZ" dirty="0" err="1" smtClean="0"/>
              <a:t>Cid</a:t>
            </a:r>
            <a:r>
              <a:rPr lang="cs-CZ" dirty="0" smtClean="0"/>
              <a:t> </a:t>
            </a:r>
            <a:r>
              <a:rPr lang="cs-CZ" dirty="0"/>
              <a:t>byl králem pro falešné obvinění vypovězen do vyhnanství, </a:t>
            </a:r>
            <a:r>
              <a:rPr lang="cs-CZ" dirty="0" smtClean="0"/>
              <a:t>vyznamenal </a:t>
            </a:r>
            <a:r>
              <a:rPr lang="cs-CZ" dirty="0"/>
              <a:t>se v boji proti Maurům, vrátil se pomstít zneuctění svých </a:t>
            </a:r>
            <a:r>
              <a:rPr lang="cs-CZ" dirty="0" smtClean="0"/>
              <a:t>dcer. </a:t>
            </a:r>
            <a:endParaRPr lang="cs-CZ" dirty="0"/>
          </a:p>
          <a:p>
            <a:pPr eaLnBrk="1" fontAlgn="auto" hangingPunct="1">
              <a:spcAft>
                <a:spcPts val="0"/>
              </a:spcAft>
              <a:buFont typeface="Arial" pitchFamily="34" charset="0"/>
              <a:buChar char="•"/>
              <a:defRPr/>
            </a:pPr>
            <a:r>
              <a:rPr lang="cs-CZ" dirty="0" err="1"/>
              <a:t>Cid</a:t>
            </a:r>
            <a:r>
              <a:rPr lang="cs-CZ" dirty="0"/>
              <a:t> je příkladem křesťanského </a:t>
            </a:r>
            <a:r>
              <a:rPr lang="cs-CZ" dirty="0" smtClean="0"/>
              <a:t>rytíře: </a:t>
            </a:r>
            <a:r>
              <a:rPr lang="cs-CZ" dirty="0"/>
              <a:t>bojuje za svou víru proti nevěřícím, je věrným poddaným, věrným manželem, starostlivým </a:t>
            </a:r>
            <a:r>
              <a:rPr lang="cs-CZ" dirty="0" smtClean="0"/>
              <a:t>otcem.</a:t>
            </a:r>
            <a:endParaRPr lang="cs-CZ" dirty="0"/>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2"/>
          <p:cNvPicPr>
            <a:picLocks noChangeAspect="1" noChangeArrowheads="1"/>
          </p:cNvPicPr>
          <p:nvPr/>
        </p:nvPicPr>
        <p:blipFill>
          <a:blip r:embed="rId2"/>
          <a:srcRect/>
          <a:stretch>
            <a:fillRect/>
          </a:stretch>
        </p:blipFill>
        <p:spPr bwMode="auto">
          <a:xfrm>
            <a:off x="2339975" y="481013"/>
            <a:ext cx="4535488" cy="5108575"/>
          </a:xfrm>
          <a:prstGeom prst="rect">
            <a:avLst/>
          </a:prstGeom>
          <a:noFill/>
          <a:ln w="9525">
            <a:noFill/>
            <a:miter lim="800000"/>
            <a:headEnd/>
            <a:tailEnd/>
          </a:ln>
        </p:spPr>
      </p:pic>
      <p:sp>
        <p:nvSpPr>
          <p:cNvPr id="26626" name="Obdélník 1"/>
          <p:cNvSpPr>
            <a:spLocks noChangeArrowheads="1"/>
          </p:cNvSpPr>
          <p:nvPr/>
        </p:nvSpPr>
        <p:spPr bwMode="auto">
          <a:xfrm>
            <a:off x="2435225" y="5805488"/>
            <a:ext cx="4522788" cy="522287"/>
          </a:xfrm>
          <a:prstGeom prst="rect">
            <a:avLst/>
          </a:prstGeom>
          <a:noFill/>
          <a:ln w="9525">
            <a:noFill/>
            <a:miter lim="800000"/>
            <a:headEnd/>
            <a:tailEnd/>
          </a:ln>
        </p:spPr>
        <p:txBody>
          <a:bodyPr wrap="none">
            <a:spAutoFit/>
          </a:bodyPr>
          <a:lstStyle/>
          <a:p>
            <a:r>
              <a:rPr lang="pl-PL" sz="2800" b="1">
                <a:latin typeface="Calibri" pitchFamily="34" charset="0"/>
              </a:rPr>
              <a:t>Stránka z původního kodexu </a:t>
            </a:r>
            <a:endParaRPr lang="cs-CZ">
              <a:latin typeface="Calibri"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Nadpis 1"/>
          <p:cNvSpPr>
            <a:spLocks noGrp="1"/>
          </p:cNvSpPr>
          <p:nvPr>
            <p:ph type="title"/>
          </p:nvPr>
        </p:nvSpPr>
        <p:spPr/>
        <p:txBody>
          <a:bodyPr/>
          <a:lstStyle/>
          <a:p>
            <a:pPr marL="342900" indent="-342900" eaLnBrk="1" hangingPunct="1"/>
            <a:r>
              <a:rPr lang="cs-CZ" sz="3600" b="1" smtClean="0">
                <a:solidFill>
                  <a:srgbClr val="7030A0"/>
                </a:solidFill>
              </a:rPr>
              <a:t>Rusko: </a:t>
            </a:r>
            <a:r>
              <a:rPr lang="cs-CZ" sz="3600" b="1" u="sng" smtClean="0">
                <a:solidFill>
                  <a:srgbClr val="7030A0"/>
                </a:solidFill>
              </a:rPr>
              <a:t>Slovo o pluku Igorově </a:t>
            </a:r>
            <a:r>
              <a:rPr lang="cs-CZ" sz="3600" b="1" smtClean="0">
                <a:solidFill>
                  <a:srgbClr val="7030A0"/>
                </a:solidFill>
              </a:rPr>
              <a:t/>
            </a:r>
            <a:br>
              <a:rPr lang="cs-CZ" sz="3600" b="1" smtClean="0">
                <a:solidFill>
                  <a:srgbClr val="7030A0"/>
                </a:solidFill>
              </a:rPr>
            </a:br>
            <a:endParaRPr lang="cs-CZ" sz="3600" smtClean="0">
              <a:solidFill>
                <a:srgbClr val="7030A0"/>
              </a:solidFill>
            </a:endParaRPr>
          </a:p>
        </p:txBody>
      </p:sp>
      <p:sp>
        <p:nvSpPr>
          <p:cNvPr id="3" name="Zástupný symbol pro obsah 2"/>
          <p:cNvSpPr>
            <a:spLocks noGrp="1"/>
          </p:cNvSpPr>
          <p:nvPr>
            <p:ph idx="1"/>
          </p:nvPr>
        </p:nvSpPr>
        <p:spPr/>
        <p:txBody>
          <a:bodyPr rtlCol="0">
            <a:normAutofit lnSpcReduction="10000"/>
          </a:bodyPr>
          <a:lstStyle/>
          <a:p>
            <a:pPr eaLnBrk="1" fontAlgn="auto" hangingPunct="1">
              <a:spcAft>
                <a:spcPts val="0"/>
              </a:spcAft>
              <a:buFont typeface="Arial" pitchFamily="34" charset="0"/>
              <a:buChar char="•"/>
              <a:defRPr/>
            </a:pPr>
            <a:r>
              <a:rPr lang="cs-CZ" dirty="0" smtClean="0"/>
              <a:t>staroruský hrdinský epos napsaný neznámým autorem koncem 12. století</a:t>
            </a:r>
          </a:p>
          <a:p>
            <a:pPr eaLnBrk="1" fontAlgn="auto" hangingPunct="1">
              <a:spcAft>
                <a:spcPts val="0"/>
              </a:spcAft>
              <a:buFont typeface="Arial" pitchFamily="34" charset="0"/>
              <a:buChar char="•"/>
              <a:defRPr/>
            </a:pPr>
            <a:r>
              <a:rPr lang="cs-CZ" dirty="0"/>
              <a:t>N</a:t>
            </a:r>
            <a:r>
              <a:rPr lang="cs-CZ" dirty="0" smtClean="0"/>
              <a:t>ámětem je neúspěšná výprava knížete Igora </a:t>
            </a:r>
            <a:r>
              <a:rPr lang="cs-CZ" dirty="0" err="1" smtClean="0"/>
              <a:t>Svjatoslaviče</a:t>
            </a:r>
            <a:r>
              <a:rPr lang="cs-CZ" dirty="0" smtClean="0"/>
              <a:t> proti kočovným Polovcům (</a:t>
            </a:r>
            <a:r>
              <a:rPr lang="cs-CZ" dirty="0" err="1" smtClean="0"/>
              <a:t>Kumánům</a:t>
            </a:r>
            <a:r>
              <a:rPr lang="cs-CZ" dirty="0" smtClean="0"/>
              <a:t>), roku 1185.</a:t>
            </a:r>
          </a:p>
          <a:p>
            <a:pPr eaLnBrk="1" fontAlgn="auto" hangingPunct="1">
              <a:spcAft>
                <a:spcPts val="0"/>
              </a:spcAft>
              <a:buFont typeface="Arial" pitchFamily="34" charset="0"/>
              <a:buChar char="•"/>
              <a:defRPr/>
            </a:pPr>
            <a:r>
              <a:rPr lang="cs-CZ" dirty="0"/>
              <a:t>e</a:t>
            </a:r>
            <a:r>
              <a:rPr lang="cs-CZ" dirty="0" smtClean="0"/>
              <a:t>pos vyniká folklórní symbolikou, bohatou obrazností a střídají se v něm epické a lyrické pasáže</a:t>
            </a:r>
            <a:endParaRPr lang="cs-CZ" dirty="0"/>
          </a:p>
          <a:p>
            <a:pPr eaLnBrk="1" fontAlgn="auto" hangingPunct="1">
              <a:spcAft>
                <a:spcPts val="0"/>
              </a:spcAft>
              <a:buFont typeface="Arial" pitchFamily="34" charset="0"/>
              <a:buChar char="•"/>
              <a:defRPr/>
            </a:pPr>
            <a:r>
              <a:rPr lang="cs-CZ" dirty="0"/>
              <a:t>o</a:t>
            </a:r>
            <a:r>
              <a:rPr lang="cs-CZ" dirty="0" smtClean="0"/>
              <a:t>tázka pravosti!!!</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2"/>
          <p:cNvPicPr>
            <a:picLocks noChangeAspect="1" noChangeArrowheads="1"/>
          </p:cNvPicPr>
          <p:nvPr/>
        </p:nvPicPr>
        <p:blipFill>
          <a:blip r:embed="rId2"/>
          <a:srcRect/>
          <a:stretch>
            <a:fillRect/>
          </a:stretch>
        </p:blipFill>
        <p:spPr bwMode="auto">
          <a:xfrm>
            <a:off x="3167063" y="476250"/>
            <a:ext cx="3136900" cy="4433888"/>
          </a:xfrm>
          <a:prstGeom prst="rect">
            <a:avLst/>
          </a:prstGeom>
          <a:noFill/>
          <a:ln w="9525">
            <a:noFill/>
            <a:miter lim="800000"/>
            <a:headEnd/>
            <a:tailEnd/>
          </a:ln>
        </p:spPr>
      </p:pic>
      <p:sp>
        <p:nvSpPr>
          <p:cNvPr id="28674" name="Obdélník 1"/>
          <p:cNvSpPr>
            <a:spLocks noChangeArrowheads="1"/>
          </p:cNvSpPr>
          <p:nvPr/>
        </p:nvSpPr>
        <p:spPr bwMode="auto">
          <a:xfrm>
            <a:off x="2411413" y="5373688"/>
            <a:ext cx="4572000" cy="830262"/>
          </a:xfrm>
          <a:prstGeom prst="rect">
            <a:avLst/>
          </a:prstGeom>
          <a:noFill/>
          <a:ln w="9525">
            <a:noFill/>
            <a:miter lim="800000"/>
            <a:headEnd/>
            <a:tailEnd/>
          </a:ln>
        </p:spPr>
        <p:txBody>
          <a:bodyPr>
            <a:spAutoFit/>
          </a:bodyPr>
          <a:lstStyle/>
          <a:p>
            <a:r>
              <a:rPr lang="cs-CZ" sz="2400" b="1">
                <a:latin typeface="Calibri" pitchFamily="34" charset="0"/>
              </a:rPr>
              <a:t>Slovo o pluku Igorově</a:t>
            </a:r>
            <a:r>
              <a:rPr lang="cs-CZ" sz="2400">
                <a:latin typeface="Calibri" pitchFamily="34" charset="0"/>
              </a:rPr>
              <a:t>, první ruské vydání z roku 1800</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Nadpis 1"/>
          <p:cNvSpPr>
            <a:spLocks noGrp="1"/>
          </p:cNvSpPr>
          <p:nvPr>
            <p:ph type="title"/>
          </p:nvPr>
        </p:nvSpPr>
        <p:spPr/>
        <p:txBody>
          <a:bodyPr/>
          <a:lstStyle/>
          <a:p>
            <a:pPr eaLnBrk="1" hangingPunct="1"/>
            <a:r>
              <a:rPr lang="cs-CZ" smtClean="0"/>
              <a:t>Kontrolní otázky</a:t>
            </a:r>
          </a:p>
        </p:txBody>
      </p:sp>
      <p:sp>
        <p:nvSpPr>
          <p:cNvPr id="3" name="Zástupný symbol pro obsah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cs-CZ" dirty="0" smtClean="0"/>
              <a:t>1. </a:t>
            </a:r>
            <a:r>
              <a:rPr lang="cs-CZ" i="1" dirty="0" smtClean="0"/>
              <a:t>Vysvětlete, proč jsou nejstaršími středověkými literárními památkami eposy.</a:t>
            </a:r>
          </a:p>
          <a:p>
            <a:pPr marL="0" indent="0" eaLnBrk="1" fontAlgn="auto" hangingPunct="1">
              <a:spcAft>
                <a:spcPts val="0"/>
              </a:spcAft>
              <a:buFont typeface="Arial" pitchFamily="34" charset="0"/>
              <a:buNone/>
              <a:defRPr/>
            </a:pPr>
            <a:endParaRPr lang="cs-CZ" i="1" dirty="0" smtClean="0"/>
          </a:p>
          <a:p>
            <a:pPr eaLnBrk="1" fontAlgn="auto" hangingPunct="1">
              <a:spcAft>
                <a:spcPts val="0"/>
              </a:spcAft>
              <a:buFont typeface="Arial" pitchFamily="34" charset="0"/>
              <a:buChar char="•"/>
              <a:defRPr/>
            </a:pPr>
            <a:r>
              <a:rPr lang="cs-CZ" i="1" dirty="0" smtClean="0"/>
              <a:t>2. Má česká literatura památku, kterou bychom mohli zasadit do kontextu středověkých hrdinských eposů?</a:t>
            </a:r>
            <a:endParaRPr lang="cs-CZ" i="1"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p:txBody>
          <a:bodyPr/>
          <a:lstStyle/>
          <a:p>
            <a:pPr eaLnBrk="1" hangingPunct="1"/>
            <a:r>
              <a:rPr lang="cs-CZ" smtClean="0"/>
              <a:t>Seznam obrázků</a:t>
            </a:r>
          </a:p>
        </p:txBody>
      </p:sp>
      <p:sp>
        <p:nvSpPr>
          <p:cNvPr id="30722" name="Zástupný symbol pro obsah 2"/>
          <p:cNvSpPr>
            <a:spLocks noGrp="1"/>
          </p:cNvSpPr>
          <p:nvPr>
            <p:ph idx="1"/>
          </p:nvPr>
        </p:nvSpPr>
        <p:spPr/>
        <p:txBody>
          <a:bodyPr/>
          <a:lstStyle/>
          <a:p>
            <a:pPr eaLnBrk="1" hangingPunct="1"/>
            <a:r>
              <a:rPr lang="cs-CZ" sz="1400" smtClean="0"/>
              <a:t>ZELENKO, Eugene. </a:t>
            </a:r>
            <a:r>
              <a:rPr lang="cs-CZ" sz="1400" i="1" smtClean="0"/>
              <a:t>Wikimedia Commons</a:t>
            </a:r>
            <a:r>
              <a:rPr lang="cs-CZ" sz="1400" smtClean="0"/>
              <a:t> [online]. [cit. 29.10.2012]. Dostupný na WWW: &lt;http://cs.wikipedia.org/wiki/Soubor:Beowulf.firstpage.jpeg&gt;.</a:t>
            </a:r>
          </a:p>
          <a:p>
            <a:pPr eaLnBrk="1" hangingPunct="1"/>
            <a:r>
              <a:rPr lang="cs-CZ" sz="1400" smtClean="0"/>
              <a:t>YANN. </a:t>
            </a:r>
            <a:r>
              <a:rPr lang="cs-CZ" sz="1400" i="1" smtClean="0"/>
              <a:t>Wikimedia Commons</a:t>
            </a:r>
            <a:r>
              <a:rPr lang="cs-CZ" sz="1400" smtClean="0"/>
              <a:t> [online]. [cit. 29.10.2012]. Dostupný na WWW: &lt;http://cs.wikipedia.org/wiki/Soubor:Mort_de_Roland.jpg&gt;.</a:t>
            </a:r>
          </a:p>
          <a:p>
            <a:pPr eaLnBrk="1" hangingPunct="1"/>
            <a:r>
              <a:rPr lang="cs-CZ" sz="1400" smtClean="0"/>
              <a:t>PRAEFCKE, Andreas. </a:t>
            </a:r>
            <a:r>
              <a:rPr lang="cs-CZ" sz="1400" i="1" smtClean="0"/>
              <a:t>Wikimedia Commons</a:t>
            </a:r>
            <a:r>
              <a:rPr lang="cs-CZ" sz="1400" smtClean="0"/>
              <a:t> [online]. [cit. 29.10.2012]. Dostupný na WWW: &lt;http://cs.wikipedia.org/wiki/Soubor:Nibelungenlied_manuscript-c_f1r.jpg&gt;. </a:t>
            </a:r>
          </a:p>
          <a:p>
            <a:pPr eaLnBrk="1" hangingPunct="1"/>
            <a:r>
              <a:rPr lang="en-US" sz="1400" smtClean="0"/>
              <a:t>GDK. </a:t>
            </a:r>
            <a:r>
              <a:rPr lang="en-US" sz="1400" i="1" smtClean="0"/>
              <a:t>Wikimedia Commons</a:t>
            </a:r>
            <a:r>
              <a:rPr lang="en-US" sz="1400" smtClean="0"/>
              <a:t> [online]. [cit. 29.10.2012]. Dostupný na WWW: &lt;http://cs.wikipedia.org/wiki/Soubor:Nibelungenlied_manuscript-k.jpg&gt;. </a:t>
            </a:r>
            <a:endParaRPr lang="cs-CZ" sz="1400" smtClean="0"/>
          </a:p>
          <a:p>
            <a:pPr eaLnBrk="1" hangingPunct="1"/>
            <a:r>
              <a:rPr lang="cs-CZ" sz="1400" smtClean="0"/>
              <a:t>CARRO, Javier. </a:t>
            </a:r>
            <a:r>
              <a:rPr lang="cs-CZ" sz="1400" i="1" smtClean="0"/>
              <a:t>Wikimedia Commons</a:t>
            </a:r>
            <a:r>
              <a:rPr lang="cs-CZ" sz="1400" smtClean="0"/>
              <a:t> [online]. [cit. 29.10.2012]. Dostupný na WWW: &lt;http://cs.wikipedia.org/wiki/Soubor:Page_of_Lay_of_the_Cid.jpg&gt;. </a:t>
            </a:r>
          </a:p>
          <a:p>
            <a:pPr eaLnBrk="1" hangingPunct="1"/>
            <a:r>
              <a:rPr lang="cs-CZ" sz="1400" smtClean="0"/>
              <a:t>MANSKE, Magnus. </a:t>
            </a:r>
            <a:r>
              <a:rPr lang="cs-CZ" sz="1400" i="1" smtClean="0"/>
              <a:t>Wikimedia Commons</a:t>
            </a:r>
            <a:r>
              <a:rPr lang="cs-CZ" sz="1400" smtClean="0"/>
              <a:t> [online]. [cit. 29.10.2012]. Dostupný na WWW: &lt;http://cs.wikipedia.org/wiki/Soubor:Slovo_o_pluku_Igorov%C4%9B,_1800.jpg&gt;.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Nadpis 1"/>
          <p:cNvSpPr>
            <a:spLocks noGrp="1"/>
          </p:cNvSpPr>
          <p:nvPr>
            <p:ph type="title"/>
          </p:nvPr>
        </p:nvSpPr>
        <p:spPr/>
        <p:txBody>
          <a:bodyPr/>
          <a:lstStyle/>
          <a:p>
            <a:pPr eaLnBrk="1" hangingPunct="1"/>
            <a:r>
              <a:rPr lang="cs-CZ" smtClean="0"/>
              <a:t>Seznam zdrojů</a:t>
            </a:r>
          </a:p>
        </p:txBody>
      </p:sp>
      <p:sp>
        <p:nvSpPr>
          <p:cNvPr id="31746" name="Zástupný symbol pro obsah 2"/>
          <p:cNvSpPr>
            <a:spLocks noGrp="1"/>
          </p:cNvSpPr>
          <p:nvPr>
            <p:ph idx="1"/>
          </p:nvPr>
        </p:nvSpPr>
        <p:spPr/>
        <p:txBody>
          <a:bodyPr/>
          <a:lstStyle/>
          <a:p>
            <a:pPr eaLnBrk="1" hangingPunct="1"/>
            <a:r>
              <a:rPr lang="cs-CZ" smtClean="0"/>
              <a:t>MACURA, Vladimír a kolektiv. </a:t>
            </a:r>
            <a:r>
              <a:rPr lang="cs-CZ" i="1" smtClean="0"/>
              <a:t>Slovník světových literárních děl.</a:t>
            </a:r>
            <a:r>
              <a:rPr lang="cs-CZ" smtClean="0"/>
              <a:t> Praha: Oden, 1989. ISBN 80-207-0960-6.</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TotalTime>
  <Words>981</Words>
  <Application>Microsoft Office PowerPoint</Application>
  <PresentationFormat>Předvádění na obrazovce (4:3)</PresentationFormat>
  <Paragraphs>83</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systému Office</vt:lpstr>
      <vt:lpstr>Prezentace aplikace PowerPoint</vt:lpstr>
      <vt:lpstr>ANOTACE</vt:lpstr>
      <vt:lpstr>Středověká evropská literatura</vt:lpstr>
      <vt:lpstr>Hrdinský epos</vt:lpstr>
      <vt:lpstr> Anglie: Beowulf </vt:lpstr>
      <vt:lpstr>Prezentace aplikace PowerPoint</vt:lpstr>
      <vt:lpstr>Prezentace aplikace PowerPoint</vt:lpstr>
      <vt:lpstr>Francie: Píseň o Rolandovi  </vt:lpstr>
      <vt:lpstr>Prezentace aplikace PowerPoint</vt:lpstr>
      <vt:lpstr> Německo: Píseň o Niebelunzích </vt:lpstr>
      <vt:lpstr>Prezentace aplikace PowerPoint</vt:lpstr>
      <vt:lpstr>Prezentace aplikace PowerPoint</vt:lpstr>
      <vt:lpstr>Španělsko: Píseň o Cidovi </vt:lpstr>
      <vt:lpstr>Prezentace aplikace PowerPoint</vt:lpstr>
      <vt:lpstr>Rusko: Slovo o pluku Igorově  </vt:lpstr>
      <vt:lpstr>Prezentace aplikace PowerPoint</vt:lpstr>
      <vt:lpstr>Kontrolní otázky</vt:lpstr>
      <vt:lpstr>Seznam obrázků</vt:lpstr>
      <vt:lpstr>Seznam zdrojů</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uzivatel</dc:creator>
  <cp:lastModifiedBy>reznickovakarla</cp:lastModifiedBy>
  <cp:revision>19</cp:revision>
  <dcterms:created xsi:type="dcterms:W3CDTF">2012-10-29T17:06:43Z</dcterms:created>
  <dcterms:modified xsi:type="dcterms:W3CDTF">2013-04-30T09:47:29Z</dcterms:modified>
</cp:coreProperties>
</file>