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80" r:id="rId3"/>
    <p:sldId id="256" r:id="rId4"/>
    <p:sldId id="257" r:id="rId5"/>
    <p:sldId id="264" r:id="rId6"/>
    <p:sldId id="258" r:id="rId7"/>
    <p:sldId id="266" r:id="rId8"/>
    <p:sldId id="259" r:id="rId9"/>
    <p:sldId id="268" r:id="rId10"/>
    <p:sldId id="260" r:id="rId11"/>
    <p:sldId id="269" r:id="rId12"/>
    <p:sldId id="261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65" r:id="rId21"/>
    <p:sldId id="267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3C74A-0236-460A-88E9-0FF242383FF1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D16C3-D451-447B-9D1F-84322CA54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61E45-74D9-4FD2-B827-845CAC377552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05672-8427-4DF3-8BCD-E3549A59C8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0524E-6122-4970-9539-63812CA11252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304D8-AE54-4BFF-BE86-DFBA5B2506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33932-B8FB-40F2-8EFC-A65FFE54651A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BE40C-BE3E-476A-820F-3E34480E8A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ACFCA-FA9E-4B8E-9815-94D220CF7887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AA7C2-F883-4F33-A551-EC7FB6EDA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42EF35-373A-4EDB-9E69-9078080B506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22DCB-11CB-446E-9C49-24D2E8DB95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9B0D8-010D-46E6-84CA-136F094AF5A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2D284E-4985-406B-B167-EDCC0BCC50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5A62A-D02C-4D91-BA22-F179DCCE3A17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E17D1-902A-40EE-AECC-D5D9E500C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948E2-1A27-4EBA-94FD-48AADDB4B8A9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3FA95-F03F-42B9-B1F4-3DA256C405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B6AB-0B29-444D-94DA-59CC9F76AADA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3154E-8D5A-46EF-B49E-23AB4300F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C6C8F-3E05-49DD-8B81-040F0F95D682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4067E-C989-4C2C-A62B-5F1555A4B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7218173-1621-42EA-B3A7-2F01748CD2F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A18BB6D-DE19-4D45-B589-ECBEEDA92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ly_Trinity_Column_-_Saint_Cyril.jpg" TargetMode="External"/><Relationship Id="rId2" Type="http://schemas.openxmlformats.org/officeDocument/2006/relationships/hyperlink" Target="http://cs.wikipedia.org/wiki/Soubor:ZographensisColou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%C3%A1zavsk%C3%BD_Kl%C3%A1%C5%A1ter.jpg" TargetMode="External"/><Relationship Id="rId5" Type="http://schemas.openxmlformats.org/officeDocument/2006/relationships/hyperlink" Target="http://cs.wikipedia.org/wiki/Soubor:Vasik_kaple_200px.jpg" TargetMode="External"/><Relationship Id="rId4" Type="http://schemas.openxmlformats.org/officeDocument/2006/relationships/hyperlink" Target="http://cs.wikipedia.org/wiki/Soubor:Svat%C3%BD_Metod%C4%9Bj_(Vy%C5%A1kov_(D%C4%9Bdice)-_czech_republic).JPG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aroslov%C4%9Bn%C5%A1ti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349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9713" y="6873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43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4627581"/>
              </p:ext>
            </p:extLst>
          </p:nvPr>
        </p:nvGraphicFramePr>
        <p:xfrm>
          <a:off x="1476375" y="2133600"/>
          <a:ext cx="6575425" cy="3813176"/>
        </p:xfrm>
        <a:graphic>
          <a:graphicData uri="http://schemas.openxmlformats.org/drawingml/2006/table">
            <a:tbl>
              <a:tblPr/>
              <a:tblGrid>
                <a:gridCol w="2951163"/>
                <a:gridCol w="3624262"/>
              </a:tblGrid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SOU Uherský Brod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Česká středověká literatura: Staroslověnské písemnictví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 a literatura pro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3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listopad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333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2051050" y="6237288"/>
            <a:ext cx="5976938" cy="484187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</a:t>
            </a:r>
            <a:r>
              <a:rPr lang="cs-CZ" u="sng" dirty="0" smtClean="0">
                <a:cs typeface="Arial" charset="0"/>
              </a:rPr>
              <a:t>a literatura </a:t>
            </a:r>
            <a:r>
              <a:rPr lang="cs-CZ" u="sng" smtClean="0">
                <a:cs typeface="Arial" charset="0"/>
              </a:rPr>
              <a:t>pro </a:t>
            </a:r>
            <a:r>
              <a:rPr lang="cs-CZ" u="sng" dirty="0">
                <a:cs typeface="Arial" charset="0"/>
              </a:rPr>
              <a:t>I</a:t>
            </a:r>
            <a:r>
              <a:rPr lang="cs-CZ" u="sng" smtClean="0">
                <a:cs typeface="Arial" charset="0"/>
              </a:rPr>
              <a:t>. </a:t>
            </a:r>
            <a:r>
              <a:rPr lang="cs-CZ" u="sng" dirty="0">
                <a:cs typeface="Arial" charset="0"/>
              </a:rPr>
              <a:t>ročník oboru KRAJINÁŘ</a:t>
            </a:r>
            <a:r>
              <a:rPr lang="cs-CZ" dirty="0"/>
              <a:t> je utvářet kladný vztah k materiálním a duchovním hodnotám, prohloubit a kultivovat jazykový projev žáků.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na SOU Uherský Brod.</a:t>
            </a: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Tato prezentace se věnuje </a:t>
            </a:r>
            <a:r>
              <a:rPr lang="cs-CZ" dirty="0" smtClean="0">
                <a:cs typeface="Arial" charset="0"/>
              </a:rPr>
              <a:t>staroslověnskému písemnictví.</a:t>
            </a:r>
            <a:r>
              <a:rPr lang="cs-CZ" u="sng" dirty="0" smtClean="0">
                <a:cs typeface="Arial" charset="0"/>
              </a:rPr>
              <a:t> </a:t>
            </a:r>
            <a:endParaRPr lang="cs-CZ" u="sng" dirty="0">
              <a:cs typeface="Arial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Česká středověká literatura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Staroslověnské písemnictví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Příchod Konstantina a Metoděje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R</a:t>
            </a:r>
            <a:r>
              <a:rPr lang="cs-CZ" dirty="0" smtClean="0"/>
              <a:t>oku </a:t>
            </a:r>
            <a:r>
              <a:rPr lang="cs-CZ" b="1" dirty="0">
                <a:solidFill>
                  <a:srgbClr val="7030A0"/>
                </a:solidFill>
              </a:rPr>
              <a:t>863 </a:t>
            </a:r>
            <a:r>
              <a:rPr lang="cs-CZ" dirty="0"/>
              <a:t>přišli z Byzance na Velkou Moravu </a:t>
            </a:r>
            <a:r>
              <a:rPr lang="cs-CZ" dirty="0" smtClean="0"/>
              <a:t>      (</a:t>
            </a:r>
            <a:r>
              <a:rPr lang="cs-CZ" dirty="0"/>
              <a:t>na žádost knížete Rastislava), aby dokončili pokřesťanštění </a:t>
            </a:r>
            <a:r>
              <a:rPr lang="cs-CZ" dirty="0" smtClean="0"/>
              <a:t>země (christianizaci).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Zavedli </a:t>
            </a:r>
            <a:r>
              <a:rPr lang="cs-CZ" dirty="0"/>
              <a:t>do bohoslužby (dosud latinské) slovanský</a:t>
            </a:r>
            <a:r>
              <a:rPr lang="cs-CZ" b="1" dirty="0"/>
              <a:t> </a:t>
            </a:r>
            <a:r>
              <a:rPr lang="cs-CZ" dirty="0"/>
              <a:t>jazyk </a:t>
            </a:r>
            <a:r>
              <a:rPr lang="cs-CZ" dirty="0" smtClean="0"/>
              <a:t> - </a:t>
            </a:r>
            <a:r>
              <a:rPr lang="cs-CZ" b="1" u="sng" dirty="0" smtClean="0">
                <a:solidFill>
                  <a:srgbClr val="7030A0"/>
                </a:solidFill>
              </a:rPr>
              <a:t>staroslověnštinu</a:t>
            </a:r>
            <a:r>
              <a:rPr lang="cs-CZ" dirty="0">
                <a:solidFill>
                  <a:srgbClr val="7030A0"/>
                </a:solidFill>
              </a:rPr>
              <a:t>.</a:t>
            </a:r>
            <a:r>
              <a:rPr lang="cs-CZ" b="1" dirty="0"/>
              <a:t>		</a:t>
            </a: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Pojem </a:t>
            </a:r>
            <a:r>
              <a:rPr lang="cs-CZ" dirty="0"/>
              <a:t>staroslověnština se užívá především v souvislosti s literaturou Velké Moravy a přemyslovských Čech. Díla, která vznikala na základě staroslověnštiny v jiných slovanských státech, se označují obecně jako díla církevněslovanská.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981075"/>
            <a:ext cx="7620000" cy="460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Staroslověnština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stará církevní slovanština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nejstarší slovanský spisovný jazyk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Spisovná norma vznikla na základě nářečí používaného v okolí Soluně v 9. století.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 určitými změnami se používá pod názvem církevní slovanština dodnes, ne už však jako živý jazyk, nýbrž jako bohoslužebný jazyk církví byzantského obřadu (řeckokatolická, pravoslavná).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Ukázka staroslověnštiny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Ot</a:t>
            </a:r>
            <a:r>
              <a:rPr lang="az-Cyrl-AZ" sz="4000" b="1" smtClean="0"/>
              <a:t>ь</a:t>
            </a:r>
            <a:r>
              <a:rPr lang="cs-CZ" sz="4000" b="1" smtClean="0"/>
              <a:t>če naš</a:t>
            </a:r>
            <a:r>
              <a:rPr lang="az-Cyrl-AZ" sz="4000" b="1" smtClean="0"/>
              <a:t>ь, </a:t>
            </a:r>
            <a:r>
              <a:rPr lang="cs-CZ" sz="4000" b="1" smtClean="0"/>
              <a:t>iže jesi na nebesi, da svętit</a:t>
            </a:r>
            <a:r>
              <a:rPr lang="az-Cyrl-AZ" sz="4000" b="1" smtClean="0"/>
              <a:t>ъ </a:t>
            </a:r>
            <a:r>
              <a:rPr lang="cs-CZ" sz="4000" b="1" smtClean="0"/>
              <a:t>sę imę tvoe, da pridet</a:t>
            </a:r>
            <a:r>
              <a:rPr lang="az-Cyrl-AZ" sz="4000" b="1" smtClean="0"/>
              <a:t>ъ </a:t>
            </a:r>
            <a:r>
              <a:rPr lang="cs-CZ" sz="4000" b="1" smtClean="0"/>
              <a:t>cěsar</a:t>
            </a:r>
            <a:r>
              <a:rPr lang="az-Cyrl-AZ" sz="4000" b="1" smtClean="0"/>
              <a:t>ь</a:t>
            </a:r>
            <a:r>
              <a:rPr lang="cs-CZ" sz="4000" b="1" smtClean="0"/>
              <a:t>stvo tvoe, da bǫdet</a:t>
            </a:r>
            <a:r>
              <a:rPr lang="az-Cyrl-AZ" sz="4000" b="1" smtClean="0"/>
              <a:t>ъ </a:t>
            </a:r>
            <a:r>
              <a:rPr lang="cs-CZ" sz="4000" b="1" smtClean="0"/>
              <a:t>volě tvoě ěko na nebesi i na zemli; chlěb</a:t>
            </a:r>
            <a:r>
              <a:rPr lang="az-Cyrl-AZ" sz="4000" b="1" smtClean="0"/>
              <a:t>ъ </a:t>
            </a:r>
            <a:r>
              <a:rPr lang="cs-CZ" sz="4000" b="1" smtClean="0"/>
              <a:t>naš</a:t>
            </a:r>
            <a:r>
              <a:rPr lang="az-Cyrl-AZ" sz="4000" b="1" smtClean="0"/>
              <a:t>ь </a:t>
            </a:r>
            <a:r>
              <a:rPr lang="cs-CZ" sz="4000" b="1" smtClean="0"/>
              <a:t>nasǫšt</a:t>
            </a:r>
            <a:r>
              <a:rPr lang="az-Cyrl-AZ" sz="4000" b="1" smtClean="0"/>
              <a:t>ь</a:t>
            </a:r>
            <a:r>
              <a:rPr lang="cs-CZ" sz="4000" b="1" smtClean="0"/>
              <a:t>nii dažd</a:t>
            </a:r>
            <a:r>
              <a:rPr lang="az-Cyrl-AZ" sz="4000" b="1" smtClean="0"/>
              <a:t>ь </a:t>
            </a:r>
            <a:r>
              <a:rPr lang="cs-CZ" sz="4000" b="1" smtClean="0"/>
              <a:t>nam</a:t>
            </a:r>
            <a:r>
              <a:rPr lang="az-Cyrl-AZ" sz="4000" b="1" smtClean="0"/>
              <a:t>ъ </a:t>
            </a:r>
            <a:r>
              <a:rPr lang="cs-CZ" sz="4000" b="1" smtClean="0"/>
              <a:t>d</a:t>
            </a:r>
            <a:r>
              <a:rPr lang="az-Cyrl-AZ" sz="4000" b="1" smtClean="0"/>
              <a:t>ь</a:t>
            </a:r>
            <a:r>
              <a:rPr lang="cs-CZ" sz="4000" b="1" smtClean="0"/>
              <a:t>n</a:t>
            </a:r>
            <a:r>
              <a:rPr lang="az-Cyrl-AZ" sz="4000" b="1" smtClean="0"/>
              <a:t>ь</a:t>
            </a:r>
            <a:r>
              <a:rPr lang="cs-CZ" sz="4000" b="1" smtClean="0"/>
              <a:t>s</a:t>
            </a:r>
            <a:r>
              <a:rPr lang="az-Cyrl-AZ" sz="4000" b="1" smtClean="0"/>
              <a:t>ь </a:t>
            </a:r>
            <a:r>
              <a:rPr lang="cs-CZ" sz="4000" b="1" smtClean="0"/>
              <a:t>i ne v</a:t>
            </a:r>
            <a:r>
              <a:rPr lang="az-Cyrl-AZ" sz="4000" b="1" smtClean="0"/>
              <a:t>ъ</a:t>
            </a:r>
            <a:r>
              <a:rPr lang="cs-CZ" sz="4000" b="1" smtClean="0"/>
              <a:t>vedi nas</a:t>
            </a:r>
            <a:r>
              <a:rPr lang="az-Cyrl-AZ" sz="4000" b="1" smtClean="0"/>
              <a:t>ъ </a:t>
            </a:r>
            <a:r>
              <a:rPr lang="cs-CZ" sz="4000" b="1" smtClean="0"/>
              <a:t>v</a:t>
            </a:r>
            <a:r>
              <a:rPr lang="az-Cyrl-AZ" sz="4000" b="1" smtClean="0"/>
              <a:t>ъ </a:t>
            </a:r>
            <a:r>
              <a:rPr lang="cs-CZ" sz="4000" b="1" smtClean="0"/>
              <a:t>napast</a:t>
            </a:r>
            <a:r>
              <a:rPr lang="az-Cyrl-AZ" sz="4000" b="1" smtClean="0"/>
              <a:t>ь </a:t>
            </a:r>
            <a:r>
              <a:rPr lang="cs-CZ" sz="4000" b="1" smtClean="0"/>
              <a:t>n</a:t>
            </a:r>
            <a:r>
              <a:rPr lang="az-Cyrl-AZ" sz="4000" b="1" smtClean="0"/>
              <a:t>ъ </a:t>
            </a:r>
            <a:r>
              <a:rPr lang="cs-CZ" sz="4000" b="1" smtClean="0"/>
              <a:t>izbavi ny ot</a:t>
            </a:r>
            <a:r>
              <a:rPr lang="az-Cyrl-AZ" sz="4000" b="1" smtClean="0"/>
              <a:t>ъ </a:t>
            </a:r>
            <a:r>
              <a:rPr lang="cs-CZ" sz="4000" b="1" smtClean="0"/>
              <a:t>lǫkavago.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Hlaholice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Konstantin pro staroslověnštinu vytvořil písmo – </a:t>
            </a:r>
            <a:r>
              <a:rPr lang="cs-CZ" b="1" u="sng" dirty="0" smtClean="0"/>
              <a:t>hlaholici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základem byla řecká abeceda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nejstarší, dnes již neužívané slovanské písmo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Písmo tvořilo základ kultury a vzdělanosti Velké Moravy, později se rozšířilo do jiných slovanských zemí, kde se nejdéle udrželo v Chorvatsku.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Během 10. století Slované přešli buď k latince, nebo k cyrilici.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476250"/>
            <a:ext cx="3887787" cy="5097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Obdélník 1"/>
          <p:cNvSpPr>
            <a:spLocks noChangeArrowheads="1"/>
          </p:cNvSpPr>
          <p:nvPr/>
        </p:nvSpPr>
        <p:spPr bwMode="auto">
          <a:xfrm>
            <a:off x="395288" y="5732463"/>
            <a:ext cx="8137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Stránka z kodexu Zografského, psaného na přelomu 10. a 11. století v klášteře na hoře Athos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Konstantin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826 nebo 827 – 869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byl jedním z nejvzdělanějších lidí té doby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znal cizí jazyky (řečtinu, hebrejštinu, syrštinu)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studoval v Soluni a Cařihradě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stal se knihovníkem při cařihradském chrámu sv. Sofie,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byl učitelem na cařihradské vysoké škole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b</a:t>
            </a:r>
            <a:r>
              <a:rPr lang="cs-CZ" dirty="0" smtClean="0"/>
              <a:t>ývá označován jako </a:t>
            </a:r>
            <a:r>
              <a:rPr lang="cs-CZ" b="1" dirty="0" smtClean="0"/>
              <a:t>Konstantin Filozof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Římě vstoupil do kláštera, přijal jméno </a:t>
            </a:r>
            <a:r>
              <a:rPr lang="cs-CZ" b="1" dirty="0" smtClean="0"/>
              <a:t>Cyril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449263"/>
            <a:ext cx="3889375" cy="519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Obdélník 1"/>
          <p:cNvSpPr>
            <a:spLocks noChangeArrowheads="1"/>
          </p:cNvSpPr>
          <p:nvPr/>
        </p:nvSpPr>
        <p:spPr bwMode="auto">
          <a:xfrm>
            <a:off x="2357438" y="5805488"/>
            <a:ext cx="4521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Cyril na Sloupu Nejsvětější Trojice v Olomouci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Metoděj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213"/>
            <a:ext cx="6923088" cy="442595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815 – 885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starší z bratrů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původní profesí právník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10 let spravoval slovanskou provincii byzantské říše na území dnešního Bulharska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poté se vzdal všech svých hodností a odešel do kláštera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 papeže přijal v Římě hodnost arcibiskupa moravského a panonského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roce 884 pravděpodobně pokřtil knížete Bořivoje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4088" y="1412875"/>
            <a:ext cx="1384300" cy="454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Literární činnost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4000" dirty="0" smtClean="0"/>
              <a:t>překlady </a:t>
            </a:r>
            <a:r>
              <a:rPr lang="cs-CZ" sz="4000" dirty="0"/>
              <a:t>(nedochovaly se) </a:t>
            </a:r>
            <a:endParaRPr lang="cs-CZ" sz="40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/>
              <a:t>	</a:t>
            </a:r>
            <a:r>
              <a:rPr lang="cs-CZ" sz="4000" b="1" dirty="0"/>
              <a:t> Konstantin </a:t>
            </a:r>
            <a:r>
              <a:rPr lang="cs-CZ" sz="4000" dirty="0"/>
              <a:t> přeložil do staroslověnštiny 4 evangelia. Po jeho smrti vznikaly překlady ostatních knih Starého i Nového zákona (zásluhou Metoděje a jeho učedníků).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9900"/>
                </a:solidFill>
              </a:rPr>
              <a:t>Proglas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předmluva k překladu evangelií</a:t>
            </a:r>
          </a:p>
          <a:p>
            <a:pPr eaLnBrk="1" hangingPunct="1"/>
            <a:r>
              <a:rPr lang="cs-CZ" smtClean="0"/>
              <a:t>autorem pravděpodobně Konstantin</a:t>
            </a:r>
          </a:p>
          <a:p>
            <a:pPr eaLnBrk="1" hangingPunct="1"/>
            <a:r>
              <a:rPr lang="cs-CZ" b="1" smtClean="0"/>
              <a:t>první dochovaná slovanská báseň</a:t>
            </a:r>
          </a:p>
          <a:p>
            <a:pPr eaLnBrk="1" hangingPunct="1"/>
            <a:r>
              <a:rPr lang="cs-CZ" smtClean="0"/>
              <a:t>je zde zdůrazněn význam knih, neboť jejich prostřednictvím se člověk seznamuje s „božím zákonem“ a dosáhne spásy</a:t>
            </a:r>
          </a:p>
          <a:p>
            <a:pPr eaLnBrk="1" hangingPunct="1"/>
            <a:r>
              <a:rPr lang="cs-CZ" smtClean="0"/>
              <a:t>zdůrazňuje </a:t>
            </a:r>
            <a:r>
              <a:rPr lang="cs-CZ" b="1" smtClean="0"/>
              <a:t>právo člověka na bohoslužbu ve srozumitelném jazyce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9900"/>
                </a:solidFill>
              </a:rPr>
              <a:t>Panonské legendy</a:t>
            </a:r>
            <a:endParaRPr lang="cs-CZ" smtClean="0">
              <a:solidFill>
                <a:srgbClr val="009900"/>
              </a:solidFill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rgbClr val="009900"/>
                </a:solidFill>
              </a:rPr>
              <a:t>Život Konstantinův</a:t>
            </a:r>
          </a:p>
          <a:p>
            <a:pPr eaLnBrk="1" hangingPunct="1"/>
            <a:r>
              <a:rPr lang="cs-CZ" sz="4000" b="1" smtClean="0">
                <a:solidFill>
                  <a:srgbClr val="009900"/>
                </a:solidFill>
              </a:rPr>
              <a:t>Život Metodějův</a:t>
            </a:r>
          </a:p>
          <a:p>
            <a:pPr eaLnBrk="1" hangingPunct="1"/>
            <a:r>
              <a:rPr lang="cs-CZ" smtClean="0"/>
              <a:t>prozaická díla, napsaná zřejmě žáky Konstantina a Metoděje po jejich smrti</a:t>
            </a:r>
          </a:p>
          <a:p>
            <a:pPr eaLnBrk="1" hangingPunct="1"/>
            <a:r>
              <a:rPr lang="cs-CZ" smtClean="0"/>
              <a:t>obě díla přinášejí některé důležité zprávy o životě a práci obou věrozvěstů i o poměrech na Velké Moravě 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Texty právní povahy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400" b="1" i="1" dirty="0">
                <a:solidFill>
                  <a:srgbClr val="009900"/>
                </a:solidFill>
              </a:rPr>
              <a:t>Zákon </a:t>
            </a:r>
            <a:r>
              <a:rPr lang="cs-CZ" sz="5400" b="1" i="1" dirty="0" err="1">
                <a:solidFill>
                  <a:srgbClr val="009900"/>
                </a:solidFill>
              </a:rPr>
              <a:t>sudnyj</a:t>
            </a:r>
            <a:r>
              <a:rPr lang="cs-CZ" sz="5400" b="1" i="1" dirty="0">
                <a:solidFill>
                  <a:srgbClr val="009900"/>
                </a:solidFill>
              </a:rPr>
              <a:t> </a:t>
            </a:r>
            <a:r>
              <a:rPr lang="cs-CZ" sz="5400" b="1" i="1" dirty="0" err="1" smtClean="0">
                <a:solidFill>
                  <a:srgbClr val="009900"/>
                </a:solidFill>
              </a:rPr>
              <a:t>ljudem</a:t>
            </a:r>
            <a:endParaRPr lang="cs-CZ" sz="5400" b="1" i="1" dirty="0" smtClean="0">
              <a:solidFill>
                <a:srgbClr val="009900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b="1" i="1" dirty="0">
                <a:solidFill>
                  <a:srgbClr val="009900"/>
                </a:solidFill>
              </a:rPr>
              <a:t>	</a:t>
            </a:r>
            <a:r>
              <a:rPr lang="cs-CZ" sz="5400" b="1" i="1" dirty="0" smtClean="0"/>
              <a:t>-</a:t>
            </a:r>
            <a:r>
              <a:rPr lang="cs-CZ" sz="5400" b="1" i="1" dirty="0" smtClean="0">
                <a:solidFill>
                  <a:srgbClr val="009900"/>
                </a:solidFill>
              </a:rPr>
              <a:t> </a:t>
            </a:r>
            <a:r>
              <a:rPr lang="cs-CZ" sz="5400" dirty="0" smtClean="0"/>
              <a:t>první staroslověnsky psaný právní spis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/>
              <a:t>	</a:t>
            </a:r>
            <a:r>
              <a:rPr lang="cs-CZ" sz="5400" dirty="0" smtClean="0"/>
              <a:t>- text je určen zejména civilnímu obyvatelstvu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/>
              <a:t>	</a:t>
            </a:r>
            <a:r>
              <a:rPr lang="cs-CZ" sz="5400" dirty="0" smtClean="0"/>
              <a:t>- zákoník obsahuje prvky občanského a trestního práva</a:t>
            </a:r>
            <a:endParaRPr lang="cs-CZ" sz="5400" dirty="0">
              <a:solidFill>
                <a:srgbClr val="0099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400" b="1" i="1" dirty="0" err="1">
                <a:solidFill>
                  <a:srgbClr val="009900"/>
                </a:solidFill>
              </a:rPr>
              <a:t>Nomokánon</a:t>
            </a:r>
            <a:r>
              <a:rPr lang="cs-CZ" sz="5400" b="1" i="1" dirty="0">
                <a:solidFill>
                  <a:srgbClr val="009900"/>
                </a:solidFill>
              </a:rPr>
              <a:t> </a:t>
            </a:r>
            <a:endParaRPr lang="cs-CZ" sz="5400" dirty="0">
              <a:solidFill>
                <a:srgbClr val="0099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Legendy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6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původně životopisy světců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četly se v kostelích nebo v klášterních jídelnách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později literární žánr veršovaný nebo prozaický, který vyprávěl o skutcích, zázracích a mučednické smrti světců </a:t>
            </a: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lvl="4" eaLnBrk="1" fontAlgn="auto" hangingPunct="1">
              <a:spcAft>
                <a:spcPts val="0"/>
              </a:spcAft>
              <a:buFont typeface="Arial" pitchFamily="34" charset="0"/>
              <a:buChar char="»"/>
              <a:defRPr/>
            </a:pPr>
            <a:r>
              <a:rPr lang="cs-CZ" sz="3800" b="1" dirty="0">
                <a:solidFill>
                  <a:srgbClr val="009900"/>
                </a:solidFill>
              </a:rPr>
              <a:t>Život sv. Ludmily  (Staroslověnská legenda o sv. Ludmile</a:t>
            </a:r>
            <a:r>
              <a:rPr lang="cs-CZ" sz="3800" b="1" dirty="0" smtClean="0">
                <a:solidFill>
                  <a:srgbClr val="009900"/>
                </a:solidFill>
              </a:rPr>
              <a:t>)</a:t>
            </a:r>
          </a:p>
          <a:p>
            <a:pPr marL="1828800" lvl="4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800" b="1" dirty="0">
              <a:solidFill>
                <a:srgbClr val="009900"/>
              </a:solidFill>
            </a:endParaRPr>
          </a:p>
          <a:p>
            <a:pPr lvl="4" eaLnBrk="1" fontAlgn="auto" hangingPunct="1">
              <a:spcAft>
                <a:spcPts val="0"/>
              </a:spcAft>
              <a:buFont typeface="Arial" pitchFamily="34" charset="0"/>
              <a:buChar char="»"/>
              <a:defRPr/>
            </a:pPr>
            <a:r>
              <a:rPr lang="cs-CZ" sz="3800" b="1" dirty="0">
                <a:solidFill>
                  <a:srgbClr val="009900"/>
                </a:solidFill>
              </a:rPr>
              <a:t>Život sv. Václava (První staroslověnská legenda o sv. Václavu</a:t>
            </a:r>
            <a:r>
              <a:rPr lang="cs-CZ" sz="3800" b="1" dirty="0" smtClean="0">
                <a:solidFill>
                  <a:srgbClr val="009900"/>
                </a:solidFill>
              </a:rPr>
              <a:t>)</a:t>
            </a:r>
          </a:p>
          <a:p>
            <a:pPr marL="1828800" lvl="4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800" b="1" dirty="0" smtClean="0">
              <a:solidFill>
                <a:srgbClr val="009900"/>
              </a:solidFill>
            </a:endParaRPr>
          </a:p>
          <a:p>
            <a:pPr lvl="4" eaLnBrk="1" fontAlgn="auto" hangingPunct="1">
              <a:spcAft>
                <a:spcPts val="0"/>
              </a:spcAft>
              <a:buFont typeface="Arial" pitchFamily="34" charset="0"/>
              <a:buChar char="»"/>
              <a:defRPr/>
            </a:pPr>
            <a:r>
              <a:rPr lang="cs-CZ" sz="3800" b="1" dirty="0">
                <a:solidFill>
                  <a:srgbClr val="009900"/>
                </a:solidFill>
              </a:rPr>
              <a:t>Druhá staroslověnská legenda o sv. Václavu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800" dirty="0"/>
              <a:t>		</a:t>
            </a:r>
          </a:p>
        </p:txBody>
      </p:sp>
      <p:pic>
        <p:nvPicPr>
          <p:cNvPr id="2969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3141663"/>
            <a:ext cx="1693862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Obdélník 2"/>
          <p:cNvSpPr>
            <a:spLocks noChangeArrowheads="1"/>
          </p:cNvSpPr>
          <p:nvPr/>
        </p:nvSpPr>
        <p:spPr bwMode="auto">
          <a:xfrm>
            <a:off x="539750" y="981075"/>
            <a:ext cx="7848600" cy="52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 Metodějově smrti byli staroslověnští kněží pobiti, prodáni do vyhnanství či vyhnáni (důvodem byla změna politické situace – Přemyslovci se orientovali na německé země – latinská liturgie). </a:t>
            </a:r>
          </a:p>
          <a:p>
            <a:r>
              <a:rPr lang="cs-CZ" sz="2400" b="1">
                <a:latin typeface="Calibri" pitchFamily="34" charset="0"/>
              </a:rPr>
              <a:t>Konstantinovi a Metodějovi žáci se uchýlili do Chorvatska a Bulharska .  </a:t>
            </a:r>
          </a:p>
          <a:p>
            <a:r>
              <a:rPr lang="cs-CZ" sz="2400" b="1">
                <a:latin typeface="Calibri" pitchFamily="34" charset="0"/>
              </a:rPr>
              <a:t>Centrem staroslověnské vzdělanosti v Čechách se stal </a:t>
            </a:r>
            <a:r>
              <a:rPr lang="cs-CZ" sz="2400" b="1" u="sng">
                <a:solidFill>
                  <a:srgbClr val="7030A0"/>
                </a:solidFill>
                <a:latin typeface="Calibri" pitchFamily="34" charset="0"/>
              </a:rPr>
              <a:t>Sázavský klášter </a:t>
            </a:r>
            <a:r>
              <a:rPr lang="cs-CZ" sz="2400" b="1">
                <a:latin typeface="Calibri" pitchFamily="34" charset="0"/>
              </a:rPr>
              <a:t>(založený roku 1032 sv. Prokopem). Vyhnání stoupenců slovanské liturgie ze Sázavského kláštera (r. 1097) znamenalo konec staroslověnské literatury u nás. </a:t>
            </a:r>
          </a:p>
          <a:p>
            <a:r>
              <a:rPr lang="cs-CZ" sz="2400" b="1">
                <a:latin typeface="Calibri" pitchFamily="34" charset="0"/>
              </a:rPr>
              <a:t>Po rozpadu VM /906/ se přeneslo těžiště státního a kulturního života do Čech.</a:t>
            </a:r>
          </a:p>
          <a:p>
            <a:r>
              <a:rPr lang="cs-CZ" sz="2400" b="1">
                <a:latin typeface="Calibri" pitchFamily="34" charset="0"/>
              </a:rPr>
              <a:t>Pro literaturu je příznačné, že postupně byla vytlačována staroslověnština a byla nahrazována latinou.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434975"/>
            <a:ext cx="3584575" cy="479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Obdélník 1"/>
          <p:cNvSpPr>
            <a:spLocks noChangeArrowheads="1"/>
          </p:cNvSpPr>
          <p:nvPr/>
        </p:nvSpPr>
        <p:spPr bwMode="auto">
          <a:xfrm>
            <a:off x="3203575" y="5373688"/>
            <a:ext cx="3024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Sázavský klášter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Seznam obrázků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1600" dirty="0" smtClean="0"/>
              <a:t>BIGDADDY1204. </a:t>
            </a:r>
            <a:r>
              <a:rPr lang="en-US" sz="1600" i="1" dirty="0" smtClean="0"/>
              <a:t>Wikimedia Commons</a:t>
            </a:r>
            <a:r>
              <a:rPr lang="en-US" sz="1600" dirty="0" smtClean="0"/>
              <a:t> [online]. [cit. 7.11.2012].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http://en.wikipedia.org/wiki/File:ByzantineEmpire867AD3.PNG </a:t>
            </a:r>
            <a:endParaRPr lang="cs-CZ" sz="1600" dirty="0" smtClean="0"/>
          </a:p>
          <a:p>
            <a:pPr eaLnBrk="1" hangingPunct="1"/>
            <a:r>
              <a:rPr lang="cs-CZ" sz="1600" dirty="0" smtClean="0"/>
              <a:t>MARTYR.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7.11.2012]. Dostupný na WWW: </a:t>
            </a:r>
            <a:r>
              <a:rPr lang="cs-CZ" sz="1600" dirty="0" smtClean="0">
                <a:hlinkClick r:id="rId2"/>
              </a:rPr>
              <a:t>http://cs.wikipedia.org/wiki/Soubor:ZographensisColour.jpg</a:t>
            </a:r>
            <a:endParaRPr lang="cs-CZ" sz="1600" dirty="0" smtClean="0"/>
          </a:p>
          <a:p>
            <a:pPr eaLnBrk="1" hangingPunct="1"/>
            <a:r>
              <a:rPr lang="cs-CZ" sz="1600" dirty="0" smtClean="0"/>
              <a:t>SNEK01.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7.11.2012]. Dostupný na WWW: </a:t>
            </a:r>
            <a:r>
              <a:rPr lang="cs-CZ" sz="1600" dirty="0" smtClean="0">
                <a:hlinkClick r:id="rId3"/>
              </a:rPr>
              <a:t>http://cs.wikipedia.org/wiki/Soubor:Holy_Trinity_Column_-_Saint_Cyril.jpg</a:t>
            </a:r>
            <a:endParaRPr lang="cs-CZ" sz="1600" dirty="0" smtClean="0"/>
          </a:p>
          <a:p>
            <a:pPr eaLnBrk="1" hangingPunct="1"/>
            <a:r>
              <a:rPr lang="pt-BR" sz="1600" dirty="0" smtClean="0"/>
              <a:t>PERNAK. </a:t>
            </a:r>
            <a:r>
              <a:rPr lang="pt-BR" sz="1600" i="1" dirty="0" smtClean="0"/>
              <a:t>Wikimedia Commons</a:t>
            </a:r>
            <a:r>
              <a:rPr lang="pt-BR" sz="1600" dirty="0" smtClean="0"/>
              <a:t> [online]. [cit. 7.11.2012]. Dostupný na WWW: </a:t>
            </a:r>
            <a:r>
              <a:rPr lang="pt-BR" sz="1600" dirty="0" smtClean="0">
                <a:hlinkClick r:id="rId4"/>
              </a:rPr>
              <a:t>http://cs.wikipedia.org/wiki/Soubor:Svat%C3%BD_Metod%C4%9Bj_%28Vy%C5%A1kov_%28D%C4%9Bdice%29-_czech_republic%29.JPG</a:t>
            </a:r>
            <a:endParaRPr lang="cs-CZ" sz="1600" dirty="0" smtClean="0"/>
          </a:p>
          <a:p>
            <a:pPr eaLnBrk="1" hangingPunct="1"/>
            <a:r>
              <a:rPr lang="cs-CZ" sz="1600" dirty="0" smtClean="0"/>
              <a:t>ACOMA.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7.11.2012]. Dostupný na WWW: </a:t>
            </a:r>
            <a:r>
              <a:rPr lang="cs-CZ" sz="1600" dirty="0" smtClean="0">
                <a:hlinkClick r:id="rId5"/>
              </a:rPr>
              <a:t>http://cs.wikipedia.org/wiki/Soubor:Vasik_kaple_200px.jpg</a:t>
            </a:r>
            <a:endParaRPr lang="cs-CZ" sz="1600" dirty="0" smtClean="0"/>
          </a:p>
          <a:p>
            <a:pPr eaLnBrk="1" hangingPunct="1"/>
            <a:r>
              <a:rPr lang="cs-CZ" sz="1600" dirty="0" smtClean="0"/>
              <a:t>OLIVIER1961.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7.11.2012]. Dostupný na WWW: </a:t>
            </a:r>
            <a:r>
              <a:rPr lang="cs-CZ" sz="1600" dirty="0" smtClean="0">
                <a:hlinkClick r:id="rId6"/>
              </a:rPr>
              <a:t>http://cs.wikipedia.org/wiki/Soubor:S%C3%A1zavsk%C3%BD_Kl%C3%A1%C5%A1ter.jpg</a:t>
            </a:r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Seznam zdrojů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smtClean="0"/>
              <a:t>LEHÁR, Jan. </a:t>
            </a:r>
            <a:r>
              <a:rPr lang="cs-CZ" sz="1600" i="1" smtClean="0"/>
              <a:t>Česká literatura od počátků k dnešku</a:t>
            </a:r>
            <a:r>
              <a:rPr lang="cs-CZ" sz="1600" smtClean="0"/>
              <a:t>. 1. vyd. Praha: Lidové noviny, 1998, 1048 s. ISBN 80-710-6308-8.</a:t>
            </a:r>
            <a:endParaRPr lang="cs-CZ" sz="1600" i="1" smtClean="0"/>
          </a:p>
          <a:p>
            <a:pPr eaLnBrk="1" hangingPunct="1"/>
            <a:r>
              <a:rPr lang="en-US" sz="1600" i="1" smtClean="0"/>
              <a:t>Wikipedia: the free encyclopedia</a:t>
            </a:r>
            <a:r>
              <a:rPr lang="en-US" sz="1600" smtClean="0"/>
              <a:t> [online]. San Francisco (CA): Wikimedia Foundation, 2001- [cit. 2012-11-07]. Dostupné z: </a:t>
            </a:r>
            <a:r>
              <a:rPr lang="en-US" sz="1600" smtClean="0">
                <a:hlinkClick r:id="rId2"/>
              </a:rPr>
              <a:t>http://cs.wikipedia.org/wiki/Staroslov%C4%9Bn%C5%A1tina</a:t>
            </a:r>
            <a:endParaRPr lang="cs-CZ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956</Words>
  <Application>Microsoft Office PowerPoint</Application>
  <PresentationFormat>Předvádění na obrazovce (4:3)</PresentationFormat>
  <Paragraphs>106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ANOTACE</vt:lpstr>
      <vt:lpstr>Česká středověká literatura</vt:lpstr>
      <vt:lpstr>Příchod Konstantina a Metoděje</vt:lpstr>
      <vt:lpstr>Prezentace aplikace PowerPoint</vt:lpstr>
      <vt:lpstr>Staroslověnština</vt:lpstr>
      <vt:lpstr>Ukázka staroslověnštiny</vt:lpstr>
      <vt:lpstr>Hlaholice</vt:lpstr>
      <vt:lpstr>Prezentace aplikace PowerPoint</vt:lpstr>
      <vt:lpstr>Konstantin</vt:lpstr>
      <vt:lpstr>Prezentace aplikace PowerPoint</vt:lpstr>
      <vt:lpstr>Metoděj</vt:lpstr>
      <vt:lpstr>Literární činnost</vt:lpstr>
      <vt:lpstr>Proglas</vt:lpstr>
      <vt:lpstr>Panonské legendy</vt:lpstr>
      <vt:lpstr>Texty právní povahy</vt:lpstr>
      <vt:lpstr>Legendy</vt:lpstr>
      <vt:lpstr>Prezentace aplikace PowerPoint</vt:lpstr>
      <vt:lpstr>Prezentace aplikace PowerPoint</vt:lpstr>
      <vt:lpstr>Seznam obrázků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středověká literatura</dc:title>
  <dc:creator>uzivatel</dc:creator>
  <cp:lastModifiedBy>reznickovakarla</cp:lastModifiedBy>
  <cp:revision>17</cp:revision>
  <dcterms:created xsi:type="dcterms:W3CDTF">2012-11-07T17:16:44Z</dcterms:created>
  <dcterms:modified xsi:type="dcterms:W3CDTF">2013-04-30T09:50:13Z</dcterms:modified>
</cp:coreProperties>
</file>