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2" r:id="rId5"/>
    <p:sldId id="263" r:id="rId6"/>
    <p:sldId id="261" r:id="rId7"/>
    <p:sldId id="264" r:id="rId8"/>
    <p:sldId id="269" r:id="rId9"/>
    <p:sldId id="265" r:id="rId10"/>
    <p:sldId id="266" r:id="rId11"/>
    <p:sldId id="267" r:id="rId12"/>
    <p:sldId id="271" r:id="rId13"/>
    <p:sldId id="268" r:id="rId14"/>
    <p:sldId id="270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73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9805E-AA68-4A56-84A6-636DF6E6AFEC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A89F9-C3E3-4D82-A19A-8B1D151F33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257BA0-481D-4CEA-B4ED-8D26F5A8CE34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9B552-B7BD-4FA0-BCFC-A3A54FFD4E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49170-4157-440B-AEA9-F6F187DD4816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FE0B3-8CB7-44E3-BEF0-52C9A4BD6C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A20E6-3C7F-4712-9655-06C8666C1307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55D21-993D-418B-9829-C58BC3C9BC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A256B-044A-44C9-975F-40A050195EFF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DD3D4-758E-4831-A25C-CEE3280A04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4D90C-E45E-4487-B9FE-1EB01269148D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6A673-531E-4CB1-BF24-961934EEA4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99F6D-EDDE-4A59-B080-FBB804716072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02686-6E8C-487A-B2EB-C38EF8ACD8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99C51-52BF-4D24-971A-02CC1FEFC6A9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E5CCB-632D-41E3-A46C-65B20716D8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5DB47-0941-4FDF-A6F7-C1A6C43FC7E4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9ABF9-486C-4C67-9B2C-5E7962D26D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5CAE1-0373-4E40-AD8F-4B09948F7B4F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A53E9-BEC1-40F1-99BA-A2B6E8E721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7BE2A-6123-42B1-9714-E6CD5C946A3F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58BD0-94C7-4160-AF39-A67D4BD1B6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DA30A44-CC8C-4E63-8D0C-33D85CDED8CA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3AF9F8A-8130-42A1-9986-EFC39A4824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534988"/>
            <a:ext cx="3744912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9713" y="328613"/>
            <a:ext cx="416877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53" name="Group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840133"/>
              </p:ext>
            </p:extLst>
          </p:nvPr>
        </p:nvGraphicFramePr>
        <p:xfrm>
          <a:off x="1331913" y="2133600"/>
          <a:ext cx="7024687" cy="3566160"/>
        </p:xfrm>
        <a:graphic>
          <a:graphicData uri="http://schemas.openxmlformats.org/drawingml/2006/table">
            <a:tbl>
              <a:tblPr/>
              <a:tblGrid>
                <a:gridCol w="2881312"/>
                <a:gridCol w="4143375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SOU Uherský Brod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54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Mgr. Dana Zajíčková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54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Česká středověká literatura: Latinsky psaná literatura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Český jazyk a literatura pro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I. ročník oboru Krajinář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Ročník: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1. 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listopad 2012</a:t>
                      </a: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13338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>
            <a:off x="2051050" y="6237288"/>
            <a:ext cx="5976938" cy="484187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i="1" smtClean="0">
                <a:solidFill>
                  <a:srgbClr val="898989"/>
                </a:solidFill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Estetické vzdělávání významně přispívá ke kultivaci člověka, vychovává žáky ke kultivovanému jazykovému projevu a podílí se na rozvoji jejich duchovního života. 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cs typeface="Arial" charset="0"/>
              </a:rPr>
              <a:t>Záměrem této sady výukových materiálů s názvem: </a:t>
            </a:r>
            <a:r>
              <a:rPr lang="cs-CZ" u="sng" dirty="0">
                <a:cs typeface="Arial" charset="0"/>
              </a:rPr>
              <a:t>Český jazyk </a:t>
            </a:r>
            <a:r>
              <a:rPr lang="cs-CZ" u="sng" dirty="0" smtClean="0">
                <a:cs typeface="Arial" charset="0"/>
              </a:rPr>
              <a:t>a literatura pro </a:t>
            </a:r>
            <a:r>
              <a:rPr lang="cs-CZ" u="sng" dirty="0">
                <a:cs typeface="Arial" charset="0"/>
              </a:rPr>
              <a:t>I</a:t>
            </a:r>
            <a:r>
              <a:rPr lang="cs-CZ" u="sng" dirty="0" smtClean="0">
                <a:cs typeface="Arial" charset="0"/>
              </a:rPr>
              <a:t>. </a:t>
            </a:r>
            <a:r>
              <a:rPr lang="cs-CZ" u="sng" dirty="0">
                <a:cs typeface="Arial" charset="0"/>
              </a:rPr>
              <a:t>ročník oboru KRAJINÁŘ</a:t>
            </a:r>
            <a:r>
              <a:rPr lang="cs-CZ" dirty="0"/>
              <a:t> je utvářet kladný vztah k materiálním a duchovním hodnotám, prohloubit a kultivovat jazykový projev žáků.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Žáci získají přehled o hlavních jevech a pilířích v české a světové literatuře od počátku starověku do poloviny 19. století.</a:t>
            </a:r>
            <a:endParaRPr lang="cs-CZ" dirty="0">
              <a:cs typeface="Arial" charset="0"/>
            </a:endParaRP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cs typeface="Arial" charset="0"/>
              </a:rPr>
              <a:t>Jednotlivé </a:t>
            </a:r>
            <a:r>
              <a:rPr lang="cs-CZ" dirty="0" err="1">
                <a:cs typeface="Arial" charset="0"/>
              </a:rPr>
              <a:t>DUMy</a:t>
            </a:r>
            <a:r>
              <a:rPr lang="cs-CZ" dirty="0">
                <a:cs typeface="Arial" charset="0"/>
              </a:rPr>
              <a:t> (prezentace) v této sadě reflektují tematické oblasti, které jsou probírány v předmětu Český jazyk a literatura na SOU Uherský Brod.</a:t>
            </a: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cs typeface="Arial" charset="0"/>
              </a:rPr>
              <a:t>Tato prezentace se věnuje </a:t>
            </a:r>
            <a:r>
              <a:rPr lang="cs-CZ" dirty="0" smtClean="0">
                <a:cs typeface="Arial" charset="0"/>
              </a:rPr>
              <a:t>latinsky psané literatuře.</a:t>
            </a:r>
            <a:r>
              <a:rPr lang="cs-CZ" u="sng" dirty="0" smtClean="0">
                <a:cs typeface="Arial" charset="0"/>
              </a:rPr>
              <a:t> </a:t>
            </a:r>
            <a:endParaRPr lang="cs-CZ" u="sng" dirty="0">
              <a:cs typeface="Arial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7030A0"/>
                </a:solidFill>
              </a:rPr>
              <a:t>Česká středověká literatura</a:t>
            </a:r>
          </a:p>
        </p:txBody>
      </p:sp>
      <p:sp>
        <p:nvSpPr>
          <p:cNvPr id="15362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smtClean="0">
                <a:solidFill>
                  <a:srgbClr val="7030A0"/>
                </a:solidFill>
              </a:rPr>
              <a:t>Latinsky psaná literatura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922337"/>
          </a:xfrm>
        </p:spPr>
        <p:txBody>
          <a:bodyPr/>
          <a:lstStyle/>
          <a:p>
            <a:r>
              <a:rPr lang="cs-CZ" sz="3200" b="1" smtClean="0">
                <a:solidFill>
                  <a:srgbClr val="7030A0"/>
                </a:solidFill>
              </a:rPr>
              <a:t>Boj staroslověnské a latinské literatury </a:t>
            </a:r>
            <a:br>
              <a:rPr lang="cs-CZ" sz="3200" b="1" smtClean="0">
                <a:solidFill>
                  <a:srgbClr val="7030A0"/>
                </a:solidFill>
              </a:rPr>
            </a:br>
            <a:r>
              <a:rPr lang="cs-CZ" sz="3200" b="1" smtClean="0">
                <a:solidFill>
                  <a:srgbClr val="7030A0"/>
                </a:solidFill>
              </a:rPr>
              <a:t>/10. –11.st./ </a:t>
            </a:r>
            <a:r>
              <a:rPr lang="cs-CZ" sz="3200" smtClean="0">
                <a:solidFill>
                  <a:srgbClr val="7030A0"/>
                </a:solidFill>
              </a:rPr>
              <a:t/>
            </a:r>
            <a:br>
              <a:rPr lang="cs-CZ" sz="3200" smtClean="0">
                <a:solidFill>
                  <a:srgbClr val="7030A0"/>
                </a:solidFill>
              </a:rPr>
            </a:br>
            <a:endParaRPr lang="cs-CZ" sz="3200" smtClean="0">
              <a:solidFill>
                <a:srgbClr val="7030A0"/>
              </a:solidFill>
            </a:endParaRP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468313" y="1700213"/>
            <a:ext cx="8229600" cy="4525962"/>
          </a:xfrm>
        </p:spPr>
        <p:txBody>
          <a:bodyPr/>
          <a:lstStyle/>
          <a:p>
            <a:pPr marL="342900" lvl="4" indent="-342900">
              <a:buFont typeface="Arial" charset="0"/>
              <a:buChar char="•"/>
            </a:pPr>
            <a:r>
              <a:rPr lang="cs-CZ" sz="2400" smtClean="0"/>
              <a:t>Po rozpadu Velkomoravské říše /906/ se přeneslo těžiště státního a kulturního života  do Čech, kde vznikal silný feudální stát. </a:t>
            </a:r>
          </a:p>
          <a:p>
            <a:pPr marL="342900" lvl="4" indent="-342900">
              <a:buFont typeface="Arial" charset="0"/>
              <a:buChar char="•"/>
            </a:pPr>
            <a:r>
              <a:rPr lang="cs-CZ" sz="2400" smtClean="0"/>
              <a:t>V Čechách bylo podporováno křesťanství a likvidovalo se pohanství.</a:t>
            </a:r>
            <a:endParaRPr lang="cs-CZ" sz="2400" b="1" smtClean="0"/>
          </a:p>
          <a:p>
            <a:r>
              <a:rPr lang="cs-CZ" sz="2400" smtClean="0"/>
              <a:t>Přemyslovci se orientovali na německé země - latinská liturgie. </a:t>
            </a:r>
          </a:p>
          <a:p>
            <a:r>
              <a:rPr lang="cs-CZ" sz="2400" smtClean="0"/>
              <a:t>Pro literaturu je příznačné, že postupně byla vytlačována staroslověnština a byla nahrazována latinou. Literatura měla i nadále církevní ráz, středisky vzdělanosti se staly kláštery /knihovny, písařské dílny – skriptoria, školy/.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7030A0"/>
                </a:solidFill>
              </a:rPr>
              <a:t>Rozvoj latinsky psané literatury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od poloviny 10. století</a:t>
            </a:r>
          </a:p>
          <a:p>
            <a:r>
              <a:rPr lang="cs-CZ" smtClean="0"/>
              <a:t>její rozvoj podpořilo spojení Čech se západní sférou a zřízení biskupství v Praze r. 973 </a:t>
            </a:r>
          </a:p>
          <a:p>
            <a:r>
              <a:rPr lang="cs-CZ" smtClean="0"/>
              <a:t>zprvu se opisovala různá latinská díla potřebná pro náboženský život </a:t>
            </a:r>
          </a:p>
          <a:p>
            <a:r>
              <a:rPr lang="cs-CZ" smtClean="0"/>
              <a:t>v 11.století vznikaly také náboženské a naučné spisy v </a:t>
            </a:r>
            <a:r>
              <a:rPr lang="cs-CZ" b="1" smtClean="0"/>
              <a:t>latině</a:t>
            </a:r>
            <a:r>
              <a:rPr lang="cs-CZ" smtClean="0"/>
              <a:t> – např. </a:t>
            </a:r>
            <a:r>
              <a:rPr lang="cs-CZ" b="1" i="1" smtClean="0">
                <a:solidFill>
                  <a:srgbClr val="00B050"/>
                </a:solidFill>
              </a:rPr>
              <a:t>Vyšehradský kodex 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lvl="4" fontAlgn="auto">
              <a:spcAft>
                <a:spcPts val="0"/>
              </a:spcAft>
              <a:defRPr/>
            </a:pPr>
            <a:r>
              <a:rPr lang="cs-CZ" sz="3200" b="1" dirty="0">
                <a:solidFill>
                  <a:srgbClr val="7030A0"/>
                </a:solidFill>
              </a:rPr>
              <a:t>Kristiánova legenda : Život a utrpení svatého Václava a jeho babičky svaté Ludmily</a:t>
            </a:r>
            <a:br>
              <a:rPr lang="cs-CZ" sz="3200" b="1" dirty="0">
                <a:solidFill>
                  <a:srgbClr val="7030A0"/>
                </a:solidFill>
              </a:rPr>
            </a:br>
            <a:r>
              <a:rPr lang="cs-CZ" sz="18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rozsáhlá prozaická skladba z konce 10</a:t>
            </a:r>
            <a:r>
              <a:rPr lang="cs-CZ" dirty="0" smtClean="0"/>
              <a:t>. století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autorovi, o němž nevíme nic bližšího, </a:t>
            </a:r>
            <a:r>
              <a:rPr lang="cs-CZ" dirty="0" smtClean="0"/>
              <a:t>byla </a:t>
            </a:r>
            <a:r>
              <a:rPr lang="cs-CZ" dirty="0"/>
              <a:t>předlohou staroslověnská legenda </a:t>
            </a:r>
            <a:r>
              <a:rPr lang="cs-CZ" b="1" i="1" dirty="0">
                <a:solidFill>
                  <a:srgbClr val="00B050"/>
                </a:solidFill>
              </a:rPr>
              <a:t>Život sv. Václava</a:t>
            </a:r>
            <a:r>
              <a:rPr lang="cs-CZ" dirty="0"/>
              <a:t>, snažil se </a:t>
            </a:r>
            <a:r>
              <a:rPr lang="cs-CZ" dirty="0" smtClean="0"/>
              <a:t>představit </a:t>
            </a:r>
            <a:r>
              <a:rPr lang="cs-CZ" dirty="0"/>
              <a:t>jako skromného, milosrdného člověka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není to legenda, v níž by se uskutečňovaly zázraky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jedná se o historické vyprávění o počátcích křesťanství  pojaté jako </a:t>
            </a:r>
            <a:r>
              <a:rPr lang="cs-CZ" b="1" dirty="0"/>
              <a:t>pokračování cyrilometodějské tradice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088" y="1125538"/>
            <a:ext cx="7632700" cy="483076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</a:rPr>
              <a:t>Názor na Kristiánovu legendu není dosud jednotný: -    Část badatelů z ní vyvozuje, že české písemnictví plynule navazuje na písemnictví velkomoravské (Josef Pekař, Jaroslav Ludvíkovský).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800" dirty="0">
                <a:latin typeface="+mn-lt"/>
              </a:rPr>
              <a:t>Jiní ji naopak považují za podvrh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</a:rPr>
              <a:t>Josef Dobrovský se díval na cyrilometodějskou tradici v přemyslovských Čechách skepticky. Prohlásil legendu za podvrh z poč. 14. století.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800" dirty="0">
                <a:latin typeface="+mn-lt"/>
              </a:rPr>
              <a:t>Převládá však názor, že legenda skutečně vznikla v době, k níž se autor hlásí.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</a:rPr>
              <a:t>    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30200"/>
            <a:ext cx="3671887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476250"/>
            <a:ext cx="3354388" cy="511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7030A0"/>
                </a:solidFill>
              </a:rPr>
              <a:t>LEGENDY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1828800" lvl="4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rgbClr val="006600"/>
                </a:solidFill>
              </a:rPr>
              <a:t>Vita minor /Menší život/ </a:t>
            </a:r>
            <a:r>
              <a:rPr lang="cs-CZ" sz="2800" b="1" dirty="0" smtClean="0"/>
              <a:t>- </a:t>
            </a:r>
            <a:r>
              <a:rPr lang="cs-CZ" sz="2800" dirty="0" smtClean="0"/>
              <a:t>1. polovina 12. století - založena pravděpodobně na ztracené </a:t>
            </a:r>
            <a:r>
              <a:rPr lang="cs-CZ" sz="2800" dirty="0" err="1" smtClean="0"/>
              <a:t>stsl</a:t>
            </a:r>
            <a:r>
              <a:rPr lang="cs-CZ" sz="2800" dirty="0" smtClean="0"/>
              <a:t>. legendě – oslavuje zakladatele Sázavského kláštera sv. Prokopa – touto legendou byla založena tradice věnovaná tomuto světci, která pokračovala i ve 14. století v literatuře psané česky.</a:t>
            </a:r>
          </a:p>
          <a:p>
            <a:pPr marL="342900" lvl="4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rgbClr val="006600"/>
                </a:solidFill>
              </a:rPr>
              <a:t>Verše o utrpení svatého Vojtěcha </a:t>
            </a:r>
            <a:r>
              <a:rPr lang="cs-CZ" sz="2800" b="1" dirty="0" smtClean="0"/>
              <a:t>– </a:t>
            </a:r>
            <a:r>
              <a:rPr lang="cs-CZ" sz="2800" dirty="0" smtClean="0"/>
              <a:t>pražský biskup z rodu Slavníkovců, který zemřel jako misionář mezi pohanskými Prusy r. 997.</a:t>
            </a:r>
          </a:p>
          <a:p>
            <a:pPr marL="342900" lvl="4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dirty="0" smtClean="0"/>
          </a:p>
          <a:p>
            <a:pPr marL="342900" lvl="4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indent="-342900"/>
            <a:r>
              <a:rPr lang="cs-CZ" sz="3200" b="1" smtClean="0">
                <a:solidFill>
                  <a:srgbClr val="7030A0"/>
                </a:solidFill>
              </a:rPr>
              <a:t>Dějepisectví: Kosmova Kronika česká</a:t>
            </a:r>
            <a:br>
              <a:rPr lang="cs-CZ" sz="3200" b="1" smtClean="0">
                <a:solidFill>
                  <a:srgbClr val="7030A0"/>
                </a:solidFill>
              </a:rPr>
            </a:br>
            <a:endParaRPr lang="cs-CZ" sz="3200" smtClean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7338"/>
            <a:ext cx="6707188" cy="4568825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Kosmas /asi 1045-1125/ 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vylíčil </a:t>
            </a:r>
            <a:r>
              <a:rPr lang="cs-CZ" dirty="0"/>
              <a:t>české dějiny od nejstarších dob až po svoji </a:t>
            </a:r>
            <a:r>
              <a:rPr lang="cs-CZ" dirty="0" smtClean="0"/>
              <a:t>současnost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Kosmovo </a:t>
            </a:r>
            <a:r>
              <a:rPr lang="cs-CZ" dirty="0"/>
              <a:t>historické vyprávění není pouze suchým podáváním faktů, ale je oživeno dialogy, citáty /např. z římských autorů/, lidovými rčeními, zábavnými historkami, přináší i nedoložená „bájivá vyprávění starců“.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Kostrou Kosmovy kroniky je posloupnost českých knížat a pražských biskupů. Jako historik není Kosmas objektivní, nezmiňuje se téměř o slovanské liturgii.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2409825"/>
            <a:ext cx="1958975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7030A0"/>
                </a:solidFill>
              </a:rPr>
              <a:t>Kosmovi pokračovatelé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>
                <a:solidFill>
                  <a:srgbClr val="C00000"/>
                </a:solidFill>
              </a:rPr>
              <a:t>Kanovník vyšehradský </a:t>
            </a:r>
            <a:r>
              <a:rPr lang="cs-CZ" dirty="0"/>
              <a:t>(vláda Soběslava – 1142)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C00000"/>
                </a:solidFill>
              </a:rPr>
              <a:t>Mnich </a:t>
            </a:r>
            <a:r>
              <a:rPr lang="cs-CZ" b="1" dirty="0">
                <a:solidFill>
                  <a:srgbClr val="C00000"/>
                </a:solidFill>
              </a:rPr>
              <a:t>sázavský </a:t>
            </a:r>
            <a:r>
              <a:rPr lang="cs-CZ" dirty="0"/>
              <a:t>(dějiny Sázavského kláštera)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C00000"/>
                </a:solidFill>
              </a:rPr>
              <a:t>Jindřich </a:t>
            </a:r>
            <a:r>
              <a:rPr lang="cs-CZ" b="1" dirty="0">
                <a:solidFill>
                  <a:srgbClr val="C00000"/>
                </a:solidFill>
              </a:rPr>
              <a:t>Řezbář </a:t>
            </a:r>
            <a:r>
              <a:rPr lang="cs-CZ" b="1" dirty="0"/>
              <a:t>(</a:t>
            </a:r>
            <a:r>
              <a:rPr lang="cs-CZ" dirty="0"/>
              <a:t>dějiny cisterciáckého kláštera ve Žďáru n. Sázavou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u="sng" dirty="0" smtClean="0">
                <a:solidFill>
                  <a:srgbClr val="C00000"/>
                </a:solidFill>
              </a:rPr>
              <a:t>Petr </a:t>
            </a:r>
            <a:r>
              <a:rPr lang="cs-CZ" b="1" u="sng" dirty="0">
                <a:solidFill>
                  <a:srgbClr val="C00000"/>
                </a:solidFill>
              </a:rPr>
              <a:t>Žitavský </a:t>
            </a:r>
            <a:r>
              <a:rPr lang="cs-CZ" dirty="0"/>
              <a:t>(dějiny Zbraslavského kláštera, poč. 14. stol.)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Kontrolní otázky</a:t>
            </a:r>
          </a:p>
        </p:txBody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Kdo je autorem Kroniky české?</a:t>
            </a:r>
          </a:p>
          <a:p>
            <a:r>
              <a:rPr lang="cs-CZ" smtClean="0"/>
              <a:t>Která legenda </a:t>
            </a:r>
            <a:r>
              <a:rPr lang="cs-CZ" sz="3000" smtClean="0"/>
              <a:t>je historickým vyprávěním o počátcích křesťanství</a:t>
            </a:r>
            <a:r>
              <a:rPr lang="cs-CZ" sz="3000" smtClean="0">
                <a:latin typeface="Arial" charset="0"/>
              </a:rPr>
              <a:t>?</a:t>
            </a:r>
            <a:r>
              <a:rPr lang="cs-CZ" sz="3000" smtClean="0"/>
              <a:t>  </a:t>
            </a:r>
            <a:endParaRPr lang="cs-CZ" sz="3000" b="1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Seznam obrázků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smtClean="0"/>
              <a:t>CENTIPEDE. </a:t>
            </a:r>
            <a:r>
              <a:rPr lang="cs-CZ" sz="1600" i="1" smtClean="0"/>
              <a:t>Wikimedia Commons</a:t>
            </a:r>
            <a:r>
              <a:rPr lang="cs-CZ" sz="1600" smtClean="0"/>
              <a:t> [online]. [cit. 19.11.2012]. Dostupný na WWW: http://cs.wikipedia.org/wiki/Soubor:Christianslegende.jpg </a:t>
            </a:r>
          </a:p>
          <a:p>
            <a:r>
              <a:rPr lang="en-US" sz="1600" smtClean="0"/>
              <a:t>GENEROUS. </a:t>
            </a:r>
            <a:r>
              <a:rPr lang="en-US" sz="1600" i="1" smtClean="0"/>
              <a:t>Wikimedia Commons</a:t>
            </a:r>
            <a:r>
              <a:rPr lang="en-US" sz="1600" smtClean="0"/>
              <a:t> [online]. [cit. 19.11.2012]. Dostupný na WWW: http://cs.wikipedia.org/wiki/Soubor:Kosmas.jpg </a:t>
            </a:r>
            <a:endParaRPr lang="cs-CZ" sz="160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Seznam zdrojů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LEHÁR, Jan. </a:t>
            </a:r>
            <a:r>
              <a:rPr lang="cs-CZ" i="1" dirty="0" smtClean="0"/>
              <a:t>Česká literatura od počátků k dnešku</a:t>
            </a:r>
            <a:r>
              <a:rPr lang="cs-CZ" dirty="0" smtClean="0"/>
              <a:t>. 1. vyd. Praha: Lidové noviny, 1998, 1048 s. ISBN 80-710-6308-8.</a:t>
            </a:r>
            <a:endParaRPr lang="cs-CZ" i="1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763</Words>
  <Application>Microsoft Office PowerPoint</Application>
  <PresentationFormat>Předvádění na obrazovce (4:3)</PresentationFormat>
  <Paragraphs>68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ANOTACE</vt:lpstr>
      <vt:lpstr>Česká středověká literatura</vt:lpstr>
      <vt:lpstr>Boj staroslověnské a latinské literatury  /10. –11.st./  </vt:lpstr>
      <vt:lpstr>Rozvoj latinsky psané literatury</vt:lpstr>
      <vt:lpstr>Kristiánova legenda : Život a utrpení svatého Václava a jeho babičky svaté Ludmily  </vt:lpstr>
      <vt:lpstr>Prezentace aplikace PowerPoint</vt:lpstr>
      <vt:lpstr>Prezentace aplikace PowerPoint</vt:lpstr>
      <vt:lpstr>LEGENDY</vt:lpstr>
      <vt:lpstr>Dějepisectví: Kosmova Kronika česká </vt:lpstr>
      <vt:lpstr>Kosmovi pokračovatelé</vt:lpstr>
      <vt:lpstr>Kontrolní otázky</vt:lpstr>
      <vt:lpstr>Seznam obrázků</vt:lpstr>
      <vt:lpstr>Seznam zdrojů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reznickovakarla</cp:lastModifiedBy>
  <cp:revision>10</cp:revision>
  <dcterms:created xsi:type="dcterms:W3CDTF">2012-11-19T19:45:06Z</dcterms:created>
  <dcterms:modified xsi:type="dcterms:W3CDTF">2013-04-30T09:51:13Z</dcterms:modified>
</cp:coreProperties>
</file>