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4" r:id="rId12"/>
    <p:sldId id="265" r:id="rId13"/>
    <p:sldId id="266" r:id="rId14"/>
    <p:sldId id="267" r:id="rId15"/>
    <p:sldId id="274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93C1F-607B-4EF5-90E9-B9241410359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7A415-9C16-430D-9EC6-24A4283F3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C43F-0AAF-4F5D-89A9-006926AE9A0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044B5-BDC8-497A-959C-DB60B8519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A130D-2C50-4385-86D0-B9E851E0BEF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3AC4D-F10C-4898-893F-7704416E91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27B63-8AE2-4378-B69A-A5F1D0DC1F4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5C0DB-9859-49F9-B70A-47D390AEA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A70F1-853A-4BE1-9F40-E530B13D9A8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19967-F5BA-4E47-A09B-3D63D5DF9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17D2A-5CDA-4589-A4F6-200C5D0392F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4BCE5-944B-41E3-B5E4-1D10A2180C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17143-569F-4F67-9121-8F6C3390146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EA7F2-6BAB-43F8-885E-B4D7BB8F3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0CC74-7ECE-4BC0-90DF-47532592DD9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E5C27-872B-4069-8BA8-DC98F9AFF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46466-380F-4AF9-844D-4BC64405150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46971-37F6-4643-A859-98290E3EB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01E86-3C23-431F-8678-845977D4D06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4F21-2089-49CB-BEA2-FA78E3176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DBE87C-3BBC-428E-8D1F-6B5F2258C96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5A05D-B342-420E-B63F-3FE247CC1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3DE666-0E1E-497C-B459-F64DB60F265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BD1F65-D093-4934-A11A-7F18E5DD7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5" name="Group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368060"/>
              </p:ext>
            </p:extLst>
          </p:nvPr>
        </p:nvGraphicFramePr>
        <p:xfrm>
          <a:off x="1476375" y="2133600"/>
          <a:ext cx="6575425" cy="3904933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Česká středověká literatura: Husitské písemnictví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30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33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husitskému písemnictví.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Středověká literatura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smtClean="0">
                <a:solidFill>
                  <a:srgbClr val="7030A0"/>
                </a:solidFill>
              </a:rPr>
              <a:t>Husitské písemnictví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468313" y="657225"/>
            <a:ext cx="8424862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i="1">
                <a:latin typeface="Times New Roman" pitchFamily="18" charset="0"/>
                <a:cs typeface="Times New Roman" pitchFamily="18" charset="0"/>
              </a:rPr>
              <a:t>Až do </a:t>
            </a:r>
            <a:r>
              <a:rPr lang="cs-CZ" sz="3200" b="1" i="1" u="sng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kostnického koncilu </a:t>
            </a:r>
            <a:r>
              <a:rPr lang="cs-CZ" sz="3200" i="1">
                <a:latin typeface="Times New Roman" pitchFamily="18" charset="0"/>
                <a:cs typeface="Times New Roman" pitchFamily="18" charset="0"/>
              </a:rPr>
              <a:t>měla církev dva papeže (1378-1417), kteří se vzájemně </a:t>
            </a:r>
            <a:r>
              <a:rPr lang="cs-CZ" sz="3200" b="1" i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exkomunikovali</a:t>
            </a:r>
            <a:r>
              <a:rPr lang="cs-CZ" sz="3200" i="1">
                <a:latin typeface="Times New Roman" pitchFamily="18" charset="0"/>
                <a:cs typeface="Times New Roman" pitchFamily="18" charset="0"/>
              </a:rPr>
              <a:t>. Po slabé vládě Václava IV. zachvátily Čechy </a:t>
            </a:r>
            <a:r>
              <a:rPr lang="cs-CZ" sz="3200" b="1" i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husitské války</a:t>
            </a:r>
            <a:r>
              <a:rPr lang="cs-CZ" sz="3200" i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i="1">
                <a:latin typeface="Times New Roman" pitchFamily="18" charset="0"/>
                <a:cs typeface="Times New Roman" pitchFamily="18" charset="0"/>
              </a:rPr>
              <a:t>(1419-1436) a spory o trůn, které ukončilo zvolení šlechtice </a:t>
            </a:r>
            <a:r>
              <a:rPr lang="cs-CZ" sz="3200" b="1" i="1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Jiřího z Poděbrad</a:t>
            </a:r>
            <a:r>
              <a:rPr lang="cs-CZ" sz="3200" i="1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i="1">
                <a:latin typeface="Times New Roman" pitchFamily="18" charset="0"/>
                <a:cs typeface="Times New Roman" pitchFamily="18" charset="0"/>
              </a:rPr>
              <a:t>(1458-1471) českým králem.</a:t>
            </a:r>
          </a:p>
          <a:p>
            <a:r>
              <a:rPr lang="cs-CZ" sz="3200" b="1" u="sng">
                <a:solidFill>
                  <a:srgbClr val="FF0000"/>
                </a:solidFill>
                <a:latin typeface="Calibri" pitchFamily="34" charset="0"/>
              </a:rPr>
              <a:t>Exkomunikace</a:t>
            </a:r>
            <a:r>
              <a:rPr lang="cs-CZ" sz="3200">
                <a:latin typeface="Calibri" pitchFamily="34" charset="0"/>
              </a:rPr>
              <a:t> (z lat. </a:t>
            </a:r>
            <a:r>
              <a:rPr lang="cs-CZ" sz="3200" i="1">
                <a:latin typeface="Calibri" pitchFamily="34" charset="0"/>
              </a:rPr>
              <a:t>ex-communicare</a:t>
            </a:r>
            <a:r>
              <a:rPr lang="cs-CZ" sz="3200">
                <a:latin typeface="Calibri" pitchFamily="34" charset="0"/>
              </a:rPr>
              <a:t>) znamená </a:t>
            </a:r>
            <a:r>
              <a:rPr lang="cs-CZ" sz="3200" b="1">
                <a:latin typeface="Calibri" pitchFamily="34" charset="0"/>
              </a:rPr>
              <a:t>vyobcování</a:t>
            </a:r>
            <a:r>
              <a:rPr lang="cs-CZ" sz="3200">
                <a:latin typeface="Calibri" pitchFamily="34" charset="0"/>
              </a:rPr>
              <a:t> nebo </a:t>
            </a:r>
            <a:r>
              <a:rPr lang="cs-CZ" sz="3200" b="1">
                <a:latin typeface="Calibri" pitchFamily="34" charset="0"/>
              </a:rPr>
              <a:t>vyloučení ze svátostného společenství církve</a:t>
            </a:r>
            <a:r>
              <a:rPr lang="cs-CZ" sz="3200">
                <a:latin typeface="Calibri" pitchFamily="34" charset="0"/>
              </a:rPr>
              <a:t>, tj. z možnosti přijímat a udělovat svátosti. Je to jeden z nejtěžších trestů používaný církvemi.</a:t>
            </a:r>
            <a:endParaRPr lang="cs-CZ" sz="32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7030A0"/>
                </a:solidFill>
              </a:rPr>
              <a:t>Trojí lid</a:t>
            </a:r>
            <a:br>
              <a:rPr lang="cs-CZ" b="1" dirty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/>
              <a:t>Středověcí myslitelé obvykle dělili křesťany do tří </a:t>
            </a:r>
            <a:r>
              <a:rPr lang="cs-CZ" i="1" dirty="0" smtClean="0"/>
              <a:t>skupin: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i="1" dirty="0" smtClean="0">
                <a:solidFill>
                  <a:srgbClr val="C00000"/>
                </a:solidFill>
              </a:rPr>
              <a:t>duchovenstvo</a:t>
            </a:r>
            <a:r>
              <a:rPr lang="cs-CZ" i="1" dirty="0" smtClean="0"/>
              <a:t> </a:t>
            </a:r>
            <a:r>
              <a:rPr lang="cs-CZ" i="1" dirty="0"/>
              <a:t>(papež, kardinálové, arcibiskupové, biskupové, faráři, opati, abatyše, mniši, </a:t>
            </a:r>
            <a:r>
              <a:rPr lang="cs-CZ" i="1" dirty="0" smtClean="0"/>
              <a:t>jeptišky aj.)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i="1" dirty="0" smtClean="0"/>
              <a:t>TY SE MODLI!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i="1" dirty="0" smtClean="0">
                <a:solidFill>
                  <a:srgbClr val="C00000"/>
                </a:solidFill>
              </a:rPr>
              <a:t>šlechta</a:t>
            </a:r>
            <a:r>
              <a:rPr lang="cs-CZ" i="1" dirty="0" smtClean="0"/>
              <a:t> </a:t>
            </a:r>
            <a:r>
              <a:rPr lang="cs-CZ" i="1" dirty="0"/>
              <a:t>(císař, králové, knížata, páni, </a:t>
            </a:r>
            <a:r>
              <a:rPr lang="cs-CZ" i="1" dirty="0" smtClean="0"/>
              <a:t>zemani</a:t>
            </a:r>
            <a:r>
              <a:rPr lang="cs-CZ" i="1" dirty="0"/>
              <a:t> </a:t>
            </a:r>
            <a:r>
              <a:rPr lang="cs-CZ" i="1" dirty="0" smtClean="0"/>
              <a:t>aj.)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i="1" dirty="0" smtClean="0"/>
              <a:t>TY VLÁDNI!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b="1" i="1" dirty="0" smtClean="0">
                <a:solidFill>
                  <a:srgbClr val="C00000"/>
                </a:solidFill>
              </a:rPr>
              <a:t>poddaní</a:t>
            </a:r>
            <a:r>
              <a:rPr lang="cs-CZ" i="1" dirty="0" smtClean="0">
                <a:solidFill>
                  <a:srgbClr val="C00000"/>
                </a:solidFill>
              </a:rPr>
              <a:t> </a:t>
            </a:r>
            <a:r>
              <a:rPr lang="cs-CZ" i="1" dirty="0"/>
              <a:t>(rychtáři, sedláci, </a:t>
            </a:r>
            <a:r>
              <a:rPr lang="cs-CZ" i="1" dirty="0" smtClean="0"/>
              <a:t>bezzemci</a:t>
            </a:r>
            <a:r>
              <a:rPr lang="cs-CZ" i="1" dirty="0"/>
              <a:t> </a:t>
            </a:r>
            <a:r>
              <a:rPr lang="cs-CZ" i="1" dirty="0" smtClean="0"/>
              <a:t>aj.).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i="1" dirty="0" smtClean="0"/>
              <a:t> TY PRACUJ!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Václav IV.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</a:t>
            </a:r>
            <a:r>
              <a:rPr lang="cs-CZ" dirty="0" smtClean="0"/>
              <a:t>edokázal </a:t>
            </a:r>
            <a:r>
              <a:rPr lang="cs-CZ" dirty="0"/>
              <a:t>čelit silné české šlechtě (byl opakovaně vězněn), ambicím svého </a:t>
            </a:r>
            <a:r>
              <a:rPr lang="cs-CZ" b="1" dirty="0" smtClean="0">
                <a:solidFill>
                  <a:srgbClr val="C00000"/>
                </a:solidFill>
              </a:rPr>
              <a:t>bratra Zikmunda </a:t>
            </a:r>
            <a:r>
              <a:rPr lang="cs-CZ" dirty="0"/>
              <a:t>(přišel </a:t>
            </a:r>
            <a:r>
              <a:rPr lang="cs-CZ" dirty="0" smtClean="0"/>
              <a:t>  o </a:t>
            </a:r>
            <a:r>
              <a:rPr lang="cs-CZ" dirty="0"/>
              <a:t>říšskou </a:t>
            </a:r>
            <a:r>
              <a:rPr lang="cs-CZ" dirty="0" smtClean="0"/>
              <a:t>korunu), </a:t>
            </a:r>
            <a:r>
              <a:rPr lang="cs-CZ" dirty="0"/>
              <a:t>krizi v církvi (působení Husa </a:t>
            </a:r>
            <a:r>
              <a:rPr lang="cs-CZ" dirty="0" smtClean="0"/>
              <a:t>    a </a:t>
            </a:r>
            <a:r>
              <a:rPr lang="cs-CZ" dirty="0"/>
              <a:t>dalších kritiků).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 </a:t>
            </a:r>
            <a:r>
              <a:rPr lang="cs-CZ" dirty="0"/>
              <a:t>jeho vlády postihla Čechy morová rána a došlo k velkému pogromu na židy.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Král </a:t>
            </a:r>
            <a:r>
              <a:rPr lang="cs-CZ" dirty="0"/>
              <a:t>umírá nedlouho po </a:t>
            </a:r>
            <a:r>
              <a:rPr lang="cs-CZ" b="1" dirty="0">
                <a:solidFill>
                  <a:srgbClr val="C00000"/>
                </a:solidFill>
              </a:rPr>
              <a:t>defenestraci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konšelů </a:t>
            </a:r>
            <a:r>
              <a:rPr lang="cs-CZ" dirty="0" smtClean="0"/>
              <a:t>       z </a:t>
            </a:r>
            <a:r>
              <a:rPr lang="cs-CZ" dirty="0"/>
              <a:t>Novoměstské radnice (1419</a:t>
            </a:r>
            <a:r>
              <a:rPr lang="cs-CZ" dirty="0" smtClean="0"/>
              <a:t>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Zikmundova</a:t>
            </a:r>
            <a:r>
              <a:rPr lang="cs-CZ" dirty="0" smtClean="0"/>
              <a:t> </a:t>
            </a:r>
            <a:r>
              <a:rPr lang="cs-CZ" dirty="0"/>
              <a:t>snaha získat český trůn se </a:t>
            </a:r>
            <a:r>
              <a:rPr lang="cs-CZ" dirty="0" smtClean="0"/>
              <a:t>setkala     </a:t>
            </a:r>
            <a:r>
              <a:rPr lang="cs-CZ" dirty="0"/>
              <a:t>s odporem husitů, kteří odrazili pět křížových výprav proti Čechám.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Dekret kutnohorský (1409)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6275388" cy="4425950"/>
          </a:xfrm>
        </p:spPr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Václav IV. </a:t>
            </a:r>
            <a:r>
              <a:rPr lang="cs-CZ" b="1" dirty="0" smtClean="0">
                <a:solidFill>
                  <a:srgbClr val="C00000"/>
                </a:solidFill>
              </a:rPr>
              <a:t>upravil hlasování na pražské univerzitě </a:t>
            </a:r>
            <a:r>
              <a:rPr lang="cs-CZ" dirty="0" smtClean="0"/>
              <a:t>tak, že český národ získal místo jednoho hlasu tři a ostatní tři národy dostaly společně pouze jeden hlas.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Učitelé a žáci na to reagovali odchodem (především do Lipska), což sice vedlo ke snížení úrovně studia, ale univerzita se stala názorově celistvější.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2636838"/>
            <a:ext cx="20955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Husité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Základním programem husitů byly </a:t>
            </a:r>
            <a:r>
              <a:rPr lang="cs-CZ" b="1" smtClean="0">
                <a:solidFill>
                  <a:srgbClr val="C00000"/>
                </a:solidFill>
              </a:rPr>
              <a:t>čtyři pražské artikuly</a:t>
            </a:r>
            <a:r>
              <a:rPr lang="cs-CZ" b="1" smtClean="0"/>
              <a:t> </a:t>
            </a:r>
            <a:r>
              <a:rPr lang="cs-CZ" smtClean="0"/>
              <a:t>(přijímání pod obojí způsobou, trestání smrtelných hříchů, svoboda kázání, zákaz světského panování duchovenstva.</a:t>
            </a:r>
          </a:p>
          <a:p>
            <a:r>
              <a:rPr lang="cs-CZ" smtClean="0"/>
              <a:t>Koncil v </a:t>
            </a:r>
            <a:r>
              <a:rPr lang="cs-CZ" b="1" smtClean="0"/>
              <a:t>Basileji</a:t>
            </a:r>
            <a:r>
              <a:rPr lang="cs-CZ" smtClean="0"/>
              <a:t> (1436) povolil husitské náboženství (basilejská kompaktáta).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Husovi předchůdci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První kritici církve v Čechách působili na pražské </a:t>
            </a:r>
            <a:r>
              <a:rPr lang="cs-CZ" dirty="0" smtClean="0"/>
              <a:t>univerzitě: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6600"/>
                </a:solidFill>
              </a:rPr>
              <a:t>Konrád </a:t>
            </a:r>
            <a:r>
              <a:rPr lang="cs-CZ" b="1" dirty="0" err="1">
                <a:solidFill>
                  <a:srgbClr val="006600"/>
                </a:solidFill>
              </a:rPr>
              <a:t>Waldhauser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(†1369) přijel na pozvání Karla IV. a kázal latinsky i německy.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6600"/>
                </a:solidFill>
              </a:rPr>
              <a:t>Matěj </a:t>
            </a:r>
            <a:r>
              <a:rPr lang="cs-CZ" b="1" dirty="0">
                <a:solidFill>
                  <a:srgbClr val="006600"/>
                </a:solidFill>
              </a:rPr>
              <a:t>z Janova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(†1394) oslovoval především učence a studenty, protože psal i kázal latinsky.  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Od roku 1391 byla českým kázáním vyhrazena </a:t>
            </a:r>
            <a:r>
              <a:rPr lang="cs-CZ" b="1" dirty="0"/>
              <a:t>Betlémská </a:t>
            </a:r>
            <a:r>
              <a:rPr lang="cs-CZ" b="1" dirty="0" smtClean="0"/>
              <a:t>kaple</a:t>
            </a:r>
            <a:r>
              <a:rPr lang="cs-CZ" dirty="0" smtClean="0"/>
              <a:t>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006600"/>
                </a:solidFill>
              </a:rPr>
              <a:t>Jana Milíč </a:t>
            </a:r>
            <a:r>
              <a:rPr lang="cs-CZ" b="1" dirty="0">
                <a:solidFill>
                  <a:srgbClr val="006600"/>
                </a:solidFill>
              </a:rPr>
              <a:t>z Kroměříže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(†1374). Tento kazatel se vzdal místa v královské kanceláři a žil příkladným životem v chudobě.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Mistr Jan Hus </a:t>
            </a:r>
            <a:endParaRPr lang="cs-CZ" smtClean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6418263" cy="435292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byl děkanem a od roku 1409 rektorem pražské univerzity.</a:t>
            </a: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Husovy </a:t>
            </a:r>
            <a:r>
              <a:rPr lang="cs-CZ" dirty="0"/>
              <a:t>názory nezůstaly bez ohlasu. </a:t>
            </a:r>
            <a:r>
              <a:rPr lang="cs-CZ" b="1" dirty="0"/>
              <a:t>V roce 1412 byl uvržen do </a:t>
            </a:r>
            <a:r>
              <a:rPr lang="cs-CZ" b="1" dirty="0" smtClean="0"/>
              <a:t>klatby (</a:t>
            </a:r>
            <a:r>
              <a:rPr lang="cs-CZ" dirty="0" smtClean="0"/>
              <a:t>zákaz účasti na svátostech, je to druhý nejtěžší církevní trest) </a:t>
            </a:r>
            <a:r>
              <a:rPr lang="cs-CZ" dirty="0"/>
              <a:t>a nad Prahou byl vyhlášen interdikt (zákaz církevních úkonů), dokud z ní Jan Hus neodejde.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 </a:t>
            </a:r>
            <a:r>
              <a:rPr lang="cs-CZ" dirty="0"/>
              <a:t>odchodu z Prahy působil na Kozím Hrádku a </a:t>
            </a:r>
            <a:r>
              <a:rPr lang="cs-CZ" dirty="0" smtClean="0"/>
              <a:t>Krakovci.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roce 1414 přijal pozvání na </a:t>
            </a:r>
            <a:r>
              <a:rPr lang="cs-CZ" b="1" dirty="0"/>
              <a:t>koncil v Kostnici</a:t>
            </a:r>
            <a:r>
              <a:rPr lang="cs-CZ" dirty="0"/>
              <a:t>, protože zde chtěl obhájit své učení. Koncil jeho argumenty odmítl, a protože je neodvolal, skončil jako kacíř na </a:t>
            </a:r>
            <a:r>
              <a:rPr lang="cs-CZ" dirty="0" smtClean="0"/>
              <a:t>hranici</a:t>
            </a:r>
            <a:r>
              <a:rPr lang="cs-CZ" dirty="0"/>
              <a:t> </a:t>
            </a:r>
            <a:r>
              <a:rPr lang="cs-CZ" dirty="0" smtClean="0"/>
              <a:t>(6.7.1415)</a:t>
            </a:r>
            <a:endParaRPr lang="cs-CZ" dirty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2060575"/>
            <a:ext cx="2160587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Dílo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Husovy </a:t>
            </a:r>
            <a:r>
              <a:rPr lang="cs-CZ" b="1" smtClean="0">
                <a:solidFill>
                  <a:srgbClr val="C00000"/>
                </a:solidFill>
              </a:rPr>
              <a:t>latinské spisy</a:t>
            </a:r>
            <a:r>
              <a:rPr lang="cs-CZ" smtClean="0">
                <a:solidFill>
                  <a:srgbClr val="C00000"/>
                </a:solidFill>
              </a:rPr>
              <a:t> </a:t>
            </a:r>
            <a:r>
              <a:rPr lang="cs-CZ" smtClean="0"/>
              <a:t>De ecclesia (</a:t>
            </a:r>
            <a:r>
              <a:rPr lang="cs-CZ" b="1" u="sng" smtClean="0">
                <a:solidFill>
                  <a:srgbClr val="006600"/>
                </a:solidFill>
              </a:rPr>
              <a:t>O církvi</a:t>
            </a:r>
            <a:r>
              <a:rPr lang="cs-CZ" smtClean="0"/>
              <a:t>) a Questio de indulgenciis (</a:t>
            </a:r>
            <a:r>
              <a:rPr lang="cs-CZ" b="1" u="sng" smtClean="0">
                <a:solidFill>
                  <a:srgbClr val="006600"/>
                </a:solidFill>
              </a:rPr>
              <a:t>Rozprava o odpustcích</a:t>
            </a:r>
            <a:r>
              <a:rPr lang="cs-CZ" smtClean="0"/>
              <a:t>) byly určeny pro vzdělance. </a:t>
            </a:r>
          </a:p>
          <a:p>
            <a:r>
              <a:rPr lang="cs-CZ" b="1" smtClean="0">
                <a:solidFill>
                  <a:srgbClr val="C00000"/>
                </a:solidFill>
              </a:rPr>
              <a:t>Česky napsal</a:t>
            </a:r>
            <a:r>
              <a:rPr lang="cs-CZ" smtClean="0">
                <a:solidFill>
                  <a:srgbClr val="C00000"/>
                </a:solidFill>
              </a:rPr>
              <a:t> </a:t>
            </a:r>
            <a:r>
              <a:rPr lang="cs-CZ" b="1" u="sng" smtClean="0">
                <a:solidFill>
                  <a:srgbClr val="006600"/>
                </a:solidFill>
              </a:rPr>
              <a:t>Výklad Viery, Desatera a Páteře</a:t>
            </a:r>
            <a:r>
              <a:rPr lang="cs-CZ" smtClean="0"/>
              <a:t>, </a:t>
            </a:r>
            <a:r>
              <a:rPr lang="cs-CZ" b="1" u="sng" smtClean="0">
                <a:solidFill>
                  <a:srgbClr val="006600"/>
                </a:solidFill>
              </a:rPr>
              <a:t>Knížky o svatokupectví </a:t>
            </a:r>
            <a:r>
              <a:rPr lang="cs-CZ" smtClean="0"/>
              <a:t>a </a:t>
            </a:r>
            <a:r>
              <a:rPr lang="cs-CZ" b="1" u="sng" smtClean="0">
                <a:solidFill>
                  <a:srgbClr val="006600"/>
                </a:solidFill>
              </a:rPr>
              <a:t>Postilu</a:t>
            </a:r>
            <a:r>
              <a:rPr lang="cs-CZ" smtClean="0"/>
              <a:t>, tj. </a:t>
            </a:r>
            <a:r>
              <a:rPr lang="cs-CZ" b="1" u="sng" smtClean="0">
                <a:solidFill>
                  <a:srgbClr val="006600"/>
                </a:solidFill>
              </a:rPr>
              <a:t>Výklad svatých čtení nedělních. </a:t>
            </a:r>
          </a:p>
          <a:p>
            <a:r>
              <a:rPr lang="cs-CZ" smtClean="0"/>
              <a:t>Je také autorem výchovného spisu </a:t>
            </a:r>
            <a:r>
              <a:rPr lang="cs-CZ" b="1" u="sng" smtClean="0">
                <a:solidFill>
                  <a:srgbClr val="006600"/>
                </a:solidFill>
              </a:rPr>
              <a:t>Dcerka</a:t>
            </a:r>
            <a:r>
              <a:rPr lang="cs-CZ" smtClean="0"/>
              <a:t> a dopisů z Kostnice.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Čeština 15. století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dochází </a:t>
            </a:r>
            <a:r>
              <a:rPr lang="cs-CZ" dirty="0"/>
              <a:t>k dalšímu rozvoji češtiny.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Vzniká </a:t>
            </a:r>
            <a:r>
              <a:rPr lang="cs-CZ" dirty="0"/>
              <a:t>celá řada nových </a:t>
            </a:r>
            <a:r>
              <a:rPr lang="cs-CZ" b="1" dirty="0"/>
              <a:t>překladů Bible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velké množství rukopisů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Čeština </a:t>
            </a:r>
            <a:r>
              <a:rPr lang="cs-CZ" dirty="0"/>
              <a:t>měla řadu hlásek [ž, š, č, ř, ď, ť, ň, á, é, í, ó, ú], pro něž chyběla v latinské abecedě zvláštní písmena. Ve 13. stol. se k jejich zápisu začaly používat spřežky (kombinace písmen </a:t>
            </a:r>
            <a:r>
              <a:rPr lang="cs-CZ" dirty="0" err="1"/>
              <a:t>sz</a:t>
            </a:r>
            <a:r>
              <a:rPr lang="cs-CZ" dirty="0"/>
              <a:t>, </a:t>
            </a:r>
            <a:r>
              <a:rPr lang="cs-CZ" dirty="0" err="1"/>
              <a:t>rc</a:t>
            </a:r>
            <a:r>
              <a:rPr lang="cs-CZ" dirty="0"/>
              <a:t>…).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Spřežkový </a:t>
            </a:r>
            <a:r>
              <a:rPr lang="cs-CZ" b="1" u="sng" dirty="0">
                <a:solidFill>
                  <a:srgbClr val="FF0000"/>
                </a:solidFill>
              </a:rPr>
              <a:t>pravopis byl nahrazen v 15. stol. pravopisem diakritickým</a:t>
            </a:r>
            <a:r>
              <a:rPr lang="cs-CZ" dirty="0"/>
              <a:t>, který používáme dodnes. Touto pravopisnou reformou se zabývá spis </a:t>
            </a:r>
            <a:r>
              <a:rPr lang="cs-CZ" b="1" dirty="0">
                <a:solidFill>
                  <a:srgbClr val="006600"/>
                </a:solidFill>
              </a:rPr>
              <a:t>De </a:t>
            </a:r>
            <a:r>
              <a:rPr lang="cs-CZ" b="1" dirty="0" err="1">
                <a:solidFill>
                  <a:srgbClr val="006600"/>
                </a:solidFill>
              </a:rPr>
              <a:t>ortographia</a:t>
            </a:r>
            <a:r>
              <a:rPr lang="cs-CZ" b="1" dirty="0">
                <a:solidFill>
                  <a:srgbClr val="006600"/>
                </a:solidFill>
              </a:rPr>
              <a:t> </a:t>
            </a:r>
            <a:r>
              <a:rPr lang="cs-CZ" b="1" dirty="0" err="1">
                <a:solidFill>
                  <a:srgbClr val="006600"/>
                </a:solidFill>
              </a:rPr>
              <a:t>Bohemica</a:t>
            </a:r>
            <a:r>
              <a:rPr lang="cs-CZ" dirty="0"/>
              <a:t>, připisovaný Husovi. Dlouhé samohlásky označovala </a:t>
            </a:r>
            <a:r>
              <a:rPr lang="cs-CZ" b="1" dirty="0"/>
              <a:t>čárka nad písmenem</a:t>
            </a:r>
            <a:r>
              <a:rPr lang="cs-CZ" dirty="0"/>
              <a:t> (nabodeníčko </a:t>
            </a:r>
            <a:r>
              <a:rPr lang="cs-CZ" dirty="0" err="1"/>
              <a:t>dlúhé</a:t>
            </a:r>
            <a:r>
              <a:rPr lang="cs-CZ" dirty="0"/>
              <a:t>) a změkčené souhlásky </a:t>
            </a:r>
            <a:r>
              <a:rPr lang="cs-CZ" b="1" dirty="0"/>
              <a:t>tečka</a:t>
            </a:r>
            <a:r>
              <a:rPr lang="cs-CZ" dirty="0"/>
              <a:t> (nabodeníčko krátké), ze které později vznikl </a:t>
            </a:r>
            <a:r>
              <a:rPr lang="cs-CZ" b="1" dirty="0"/>
              <a:t>háček</a:t>
            </a:r>
            <a:r>
              <a:rPr lang="cs-CZ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7030A0"/>
                </a:solidFill>
              </a:rPr>
              <a:t>Husitská tvorba</a:t>
            </a:r>
            <a:br>
              <a:rPr lang="cs-CZ" b="1" dirty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6600"/>
                </a:solidFill>
              </a:rPr>
              <a:t>Jistebnický </a:t>
            </a:r>
            <a:r>
              <a:rPr lang="cs-CZ" b="1" dirty="0">
                <a:solidFill>
                  <a:srgbClr val="006600"/>
                </a:solidFill>
              </a:rPr>
              <a:t>kancionál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 smtClean="0">
                <a:solidFill>
                  <a:srgbClr val="006600"/>
                </a:solidFill>
              </a:rPr>
              <a:t>(zpěvník husitských písní) o</a:t>
            </a:r>
            <a:r>
              <a:rPr lang="cs-CZ" dirty="0" smtClean="0"/>
              <a:t>bsahuje </a:t>
            </a:r>
            <a:r>
              <a:rPr lang="cs-CZ" dirty="0"/>
              <a:t>např. skladbu </a:t>
            </a:r>
            <a:r>
              <a:rPr lang="cs-CZ" b="1" dirty="0"/>
              <a:t>Povstaň, povstaň, Veliké Město pražské</a:t>
            </a:r>
            <a:r>
              <a:rPr lang="cs-CZ" dirty="0"/>
              <a:t> nebo bojový chorál </a:t>
            </a:r>
            <a:r>
              <a:rPr lang="cs-CZ" b="1" dirty="0"/>
              <a:t>Ktož </a:t>
            </a:r>
            <a:r>
              <a:rPr lang="cs-CZ" b="1" dirty="0" err="1"/>
              <a:t>jsú</a:t>
            </a:r>
            <a:r>
              <a:rPr lang="cs-CZ" b="1" dirty="0"/>
              <a:t> boží </a:t>
            </a:r>
            <a:r>
              <a:rPr lang="cs-CZ" b="1" dirty="0" smtClean="0"/>
              <a:t>bojovníci.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SATIRA: v</a:t>
            </a:r>
            <a:r>
              <a:rPr lang="cs-CZ" dirty="0"/>
              <a:t> </a:t>
            </a:r>
            <a:r>
              <a:rPr lang="cs-CZ" b="1" dirty="0"/>
              <a:t>Budyšínském rukopisu</a:t>
            </a:r>
            <a:r>
              <a:rPr lang="cs-CZ" dirty="0"/>
              <a:t> se nacházejí skladby zaměřené </a:t>
            </a:r>
            <a:r>
              <a:rPr lang="cs-CZ" b="1" dirty="0">
                <a:solidFill>
                  <a:srgbClr val="C00000"/>
                </a:solidFill>
              </a:rPr>
              <a:t>proti Zikmundovi </a:t>
            </a:r>
            <a:r>
              <a:rPr lang="cs-CZ" dirty="0"/>
              <a:t>(Žaloba Koruny české, </a:t>
            </a:r>
            <a:r>
              <a:rPr lang="cs-CZ" dirty="0" err="1"/>
              <a:t>Porok</a:t>
            </a:r>
            <a:r>
              <a:rPr lang="cs-CZ" dirty="0"/>
              <a:t> Koruny české) </a:t>
            </a:r>
            <a:r>
              <a:rPr lang="cs-CZ" b="1" dirty="0">
                <a:solidFill>
                  <a:srgbClr val="C00000"/>
                </a:solidFill>
              </a:rPr>
              <a:t>a katolíkům </a:t>
            </a:r>
            <a:r>
              <a:rPr lang="cs-CZ" dirty="0"/>
              <a:t>(Hádání Prahy s Kutnou Horou</a:t>
            </a:r>
            <a:r>
              <a:rPr lang="cs-CZ" dirty="0" smtClean="0"/>
              <a:t>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Velmi </a:t>
            </a:r>
            <a:r>
              <a:rPr lang="cs-CZ" dirty="0"/>
              <a:t>se rozšířila znalost </a:t>
            </a:r>
            <a:r>
              <a:rPr lang="cs-CZ" b="1" dirty="0"/>
              <a:t>Bible</a:t>
            </a:r>
            <a:r>
              <a:rPr lang="cs-CZ" dirty="0"/>
              <a:t> a rozkvět zaznamenalo </a:t>
            </a:r>
            <a:r>
              <a:rPr lang="cs-CZ" b="1" dirty="0"/>
              <a:t>kazatelství</a:t>
            </a:r>
            <a:r>
              <a:rPr lang="cs-CZ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6600"/>
                </a:solidFill>
              </a:rPr>
              <a:t>Vavřinec </a:t>
            </a:r>
            <a:r>
              <a:rPr lang="cs-CZ" b="1" dirty="0">
                <a:solidFill>
                  <a:srgbClr val="006600"/>
                </a:solidFill>
              </a:rPr>
              <a:t>z Březové </a:t>
            </a:r>
            <a:r>
              <a:rPr lang="cs-CZ" dirty="0" smtClean="0"/>
              <a:t>byl </a:t>
            </a:r>
            <a:r>
              <a:rPr lang="cs-CZ" dirty="0"/>
              <a:t>velmi </a:t>
            </a:r>
            <a:r>
              <a:rPr lang="cs-CZ" dirty="0" smtClean="0"/>
              <a:t>učený </a:t>
            </a:r>
            <a:r>
              <a:rPr lang="cs-CZ" dirty="0"/>
              <a:t>a </a:t>
            </a:r>
            <a:r>
              <a:rPr lang="cs-CZ" b="1" dirty="0"/>
              <a:t>psal latinsky</a:t>
            </a:r>
            <a:r>
              <a:rPr lang="cs-CZ" dirty="0"/>
              <a:t>. Je autorem </a:t>
            </a:r>
            <a:r>
              <a:rPr lang="cs-CZ" b="1" u="sng" dirty="0">
                <a:solidFill>
                  <a:srgbClr val="006600"/>
                </a:solidFill>
              </a:rPr>
              <a:t>Husitské kroniky</a:t>
            </a:r>
            <a:r>
              <a:rPr lang="cs-CZ" u="sng" dirty="0">
                <a:solidFill>
                  <a:srgbClr val="006600"/>
                </a:solidFill>
              </a:rPr>
              <a:t> </a:t>
            </a:r>
            <a:r>
              <a:rPr lang="cs-CZ" dirty="0"/>
              <a:t>a </a:t>
            </a:r>
            <a:r>
              <a:rPr lang="cs-CZ" b="1" dirty="0">
                <a:solidFill>
                  <a:srgbClr val="006600"/>
                </a:solidFill>
              </a:rPr>
              <a:t>Písně přeslavné Koruny české</a:t>
            </a:r>
            <a:r>
              <a:rPr lang="cs-CZ" dirty="0">
                <a:solidFill>
                  <a:srgbClr val="006600"/>
                </a:solidFill>
              </a:rPr>
              <a:t> </a:t>
            </a:r>
            <a:r>
              <a:rPr lang="cs-CZ" dirty="0"/>
              <a:t>(</a:t>
            </a:r>
            <a:r>
              <a:rPr lang="cs-CZ" dirty="0">
                <a:solidFill>
                  <a:srgbClr val="006600"/>
                </a:solidFill>
              </a:rPr>
              <a:t>Píseň o vítězství u Domažlic</a:t>
            </a:r>
            <a:r>
              <a:rPr lang="cs-CZ" dirty="0"/>
              <a:t>), která oslavuje bitvu z r</a:t>
            </a:r>
            <a:r>
              <a:rPr lang="cs-CZ" dirty="0" smtClean="0"/>
              <a:t>. 1431.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Petr Chelčický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kritizoval </a:t>
            </a:r>
            <a:r>
              <a:rPr lang="cs-CZ" dirty="0"/>
              <a:t>církev i husity.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Napsal </a:t>
            </a:r>
            <a:r>
              <a:rPr lang="cs-CZ" b="1" u="sng" dirty="0">
                <a:solidFill>
                  <a:srgbClr val="006600"/>
                </a:solidFill>
              </a:rPr>
              <a:t>Postilu</a:t>
            </a:r>
            <a:r>
              <a:rPr lang="cs-CZ" dirty="0"/>
              <a:t> (sbírka kázání) a několik náboženských </a:t>
            </a:r>
            <a:r>
              <a:rPr lang="cs-CZ" b="1" dirty="0"/>
              <a:t>traktátů</a:t>
            </a:r>
            <a:r>
              <a:rPr lang="cs-CZ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 díle </a:t>
            </a:r>
            <a:r>
              <a:rPr lang="cs-CZ" b="1" u="sng" dirty="0">
                <a:solidFill>
                  <a:srgbClr val="006600"/>
                </a:solidFill>
              </a:rPr>
              <a:t>O boji duchovním </a:t>
            </a:r>
            <a:r>
              <a:rPr lang="cs-CZ" dirty="0"/>
              <a:t>vyjádřil nesouhlas s násilím, které rozpoutali husité.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Ve spise </a:t>
            </a:r>
            <a:r>
              <a:rPr lang="cs-CZ" b="1" u="sng" dirty="0">
                <a:solidFill>
                  <a:srgbClr val="006600"/>
                </a:solidFill>
              </a:rPr>
              <a:t>O </a:t>
            </a:r>
            <a:r>
              <a:rPr lang="cs-CZ" b="1" u="sng" dirty="0" err="1">
                <a:solidFill>
                  <a:srgbClr val="006600"/>
                </a:solidFill>
              </a:rPr>
              <a:t>trojiem</a:t>
            </a:r>
            <a:r>
              <a:rPr lang="cs-CZ" b="1" u="sng" dirty="0">
                <a:solidFill>
                  <a:srgbClr val="006600"/>
                </a:solidFill>
              </a:rPr>
              <a:t> lidu řeč </a:t>
            </a:r>
            <a:r>
              <a:rPr lang="cs-CZ" dirty="0"/>
              <a:t>prosazuje rovnost všech lidí před Bohem a odmítá tradiční dělení středověké společnosti na duchovenstvo, šlechtu a poddané.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err="1">
                <a:solidFill>
                  <a:srgbClr val="006600"/>
                </a:solidFill>
              </a:rPr>
              <a:t>Sieť</a:t>
            </a:r>
            <a:r>
              <a:rPr lang="cs-CZ" b="1" u="sng" dirty="0">
                <a:solidFill>
                  <a:srgbClr val="006600"/>
                </a:solidFill>
              </a:rPr>
              <a:t> </a:t>
            </a:r>
            <a:r>
              <a:rPr lang="cs-CZ" b="1" u="sng" dirty="0" err="1">
                <a:solidFill>
                  <a:srgbClr val="006600"/>
                </a:solidFill>
              </a:rPr>
              <a:t>viery</a:t>
            </a:r>
            <a:r>
              <a:rPr lang="cs-CZ" b="1" u="sng" dirty="0">
                <a:solidFill>
                  <a:srgbClr val="006600"/>
                </a:solidFill>
              </a:rPr>
              <a:t> </a:t>
            </a:r>
            <a:r>
              <a:rPr lang="cs-CZ" dirty="0"/>
              <a:t>je založena na biblickém podobenství o Petrově zázračném rybolovu. Síť představuje církev, která zachytává ryby (křesťany), ale dvě mohutné ryby (císař a </a:t>
            </a:r>
            <a:r>
              <a:rPr lang="cs-CZ" dirty="0" err="1"/>
              <a:t>pepež</a:t>
            </a:r>
            <a:r>
              <a:rPr lang="cs-CZ" dirty="0"/>
              <a:t>) tuto síť trhají.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Na myšlenky Petra Chelčického navázala </a:t>
            </a:r>
            <a:r>
              <a:rPr lang="cs-CZ" b="1" dirty="0">
                <a:solidFill>
                  <a:srgbClr val="C00000"/>
                </a:solidFill>
              </a:rPr>
              <a:t>jednota bratrská </a:t>
            </a:r>
            <a:r>
              <a:rPr lang="cs-CZ" dirty="0"/>
              <a:t>nebo ruský realista </a:t>
            </a:r>
            <a:r>
              <a:rPr lang="cs-CZ" b="1" dirty="0"/>
              <a:t>Lev Nikolajevič Tolstoj</a:t>
            </a:r>
            <a:r>
              <a:rPr lang="cs-CZ" dirty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otázky?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/>
              <a:t>Jaké literární žánry se rozvíjely v průběhu              1. poloviny 15. století?</a:t>
            </a:r>
          </a:p>
          <a:p>
            <a:r>
              <a:rPr lang="cs-CZ" i="1" smtClean="0"/>
              <a:t>Jak se změnil český pravopis?</a:t>
            </a:r>
          </a:p>
          <a:p>
            <a:r>
              <a:rPr lang="cs-CZ" i="1" smtClean="0"/>
              <a:t>Komu je připisováno autorství latinského spisu De ortographia Bohemica?</a:t>
            </a:r>
          </a:p>
          <a:p>
            <a:r>
              <a:rPr lang="cs-CZ" i="1" smtClean="0"/>
              <a:t>Kdo svým dílem odmítá tradiční dělení středověké společnosti na duchovenstvo, šlechtu a poddané?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Seznam obrázků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SEVELA.P.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4.12.2012]. Dostupný na WWW: http://cs.wikipedia.org/wiki/Soubor:Dekret_kutnohorsk%C3%BD.jpg </a:t>
            </a:r>
          </a:p>
          <a:p>
            <a:r>
              <a:rPr lang="cs-CZ" sz="1600" smtClean="0"/>
              <a:t>TARAGUI.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4.12.2012]. Dostupný na WWW: http://cs.wikipedia.org/wiki/Soubor:Jan_Hus_at_the_Stake.jpg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zdrojů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/>
              <a:t>Česká literatura od počátků k dnešku</a:t>
            </a:r>
            <a:r>
              <a:rPr lang="cs-CZ" dirty="0"/>
              <a:t>. 1. vyd. Praha: Lidové noviny, 1998, 1048 s. ISBN 80-710-6308-8.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NEZKUSIL, Vladimír. </a:t>
            </a:r>
            <a:r>
              <a:rPr lang="cs-CZ" i="1" dirty="0"/>
              <a:t>Česká a světová literatura pro 1. ročník středních škol: nejstarší literární památky : počátky českého národního obrození</a:t>
            </a:r>
            <a:r>
              <a:rPr lang="cs-CZ" dirty="0"/>
              <a:t>. 2. vyd. Praha: Fortuna, 2002, 149 s. ISBN 80-716-8653-0.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GELBIČ; SABOLČÁK; MOTYČKA. </a:t>
            </a:r>
            <a:r>
              <a:rPr lang="cs-CZ" i="1" dirty="0"/>
              <a:t>Různé</a:t>
            </a:r>
            <a:r>
              <a:rPr lang="cs-CZ" dirty="0"/>
              <a:t> [online]. [cit. </a:t>
            </a:r>
            <a:r>
              <a:rPr lang="cs-CZ" dirty="0" smtClean="0"/>
              <a:t>4.12.2012]. </a:t>
            </a:r>
            <a:r>
              <a:rPr lang="cs-CZ" dirty="0"/>
              <a:t>Dostupný na WWW: http://www.husitstvi.cz/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1003</Words>
  <Application>Microsoft Office PowerPoint</Application>
  <PresentationFormat>Předvádění na obrazovce (4:3)</PresentationFormat>
  <Paragraphs>89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Středověká literatura</vt:lpstr>
      <vt:lpstr>Prezentace aplikace PowerPoint</vt:lpstr>
      <vt:lpstr>Trojí lid </vt:lpstr>
      <vt:lpstr>Václav IV.</vt:lpstr>
      <vt:lpstr>Dekret kutnohorský (1409)</vt:lpstr>
      <vt:lpstr>Husité</vt:lpstr>
      <vt:lpstr>Husovi předchůdci</vt:lpstr>
      <vt:lpstr>Mistr Jan Hus </vt:lpstr>
      <vt:lpstr>Dílo </vt:lpstr>
      <vt:lpstr>Čeština 15. století</vt:lpstr>
      <vt:lpstr>Husitská tvorba </vt:lpstr>
      <vt:lpstr>Petr Chelčický</vt:lpstr>
      <vt:lpstr>Kontrolní otázky?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literatura</dc:title>
  <dc:creator>uzivatel</dc:creator>
  <cp:lastModifiedBy>reznickovakarla</cp:lastModifiedBy>
  <cp:revision>11</cp:revision>
  <dcterms:created xsi:type="dcterms:W3CDTF">2012-12-04T04:22:19Z</dcterms:created>
  <dcterms:modified xsi:type="dcterms:W3CDTF">2013-04-30T09:52:20Z</dcterms:modified>
</cp:coreProperties>
</file>