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80" r:id="rId19"/>
    <p:sldId id="274" r:id="rId20"/>
    <p:sldId id="273" r:id="rId21"/>
    <p:sldId id="279" r:id="rId22"/>
    <p:sldId id="260" r:id="rId23"/>
    <p:sldId id="268" r:id="rId24"/>
    <p:sldId id="27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8C04C-3ECF-451C-B1AD-B714F1C8432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7EE3E-2B7B-469C-BFE9-ED31F11F1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2B6E6-AD50-4AD9-B1F0-89CB1635100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9CBEF-7B78-41D2-A45E-7541731D6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5C2B1-6ECC-4B99-BC0C-7B167D0999D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38536-ADCA-444B-ABC6-E480EE1E4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CF4F0-07B6-4321-9D75-6ACBD3ED038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D6764-B8CB-40E0-A5D4-57699268C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2E2BD-3F72-4C20-A554-AC4ACEA980D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8DC32-7807-47F2-A43A-54166E2F1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2C6B2-5607-4C6C-8ED0-0DFFC89965C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46AB7-A887-48A0-B634-01F2186EF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14C0D-685C-47B3-ACF0-996DBB7A3BF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98B2A-15EA-43FF-9701-5ECAD5085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BAF98-DA57-42B8-AE85-4C56AC42392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124C7-54ED-4181-BC0D-42569E194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6BB27-067F-4367-9379-F823A9303DC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2086C-57E3-4F47-9C75-95228AC65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D6C8D-35AE-4650-8116-33AA7BB9C5A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1BAD-1EB0-47B3-9ADE-0C425E89BA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EE78B-9BF9-48C5-B0B0-94355B334A5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52435-9FA7-40D5-BEBE-17DFB4467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F34450-DDA9-4244-B3AF-5C752CFD779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D04CEE-1478-4E85-A5D7-F4938E38C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dro_Botticelli_-_La_nascita_di_Venere_-_Google_Art_Project_-_edited.jpg" TargetMode="External"/><Relationship Id="rId2" Type="http://schemas.openxmlformats.org/officeDocument/2006/relationships/hyperlink" Target="http://cs.wikipedia.org/wiki/Soubor:Florence_italy_duom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eonardo_da_Vinci_(1452-1519)_-_The_Last_Supper_(1495-1498).jp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affael_051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2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826038"/>
              </p:ext>
            </p:extLst>
          </p:nvPr>
        </p:nvGraphicFramePr>
        <p:xfrm>
          <a:off x="1476375" y="2060575"/>
          <a:ext cx="6575425" cy="4173538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769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Novověk: Italská renesance a humanismus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italské renesanční literatuře.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539750" y="260350"/>
            <a:ext cx="7772400" cy="1470025"/>
          </a:xfrm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NOVOVĚK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16013" y="1484313"/>
            <a:ext cx="6400800" cy="1752600"/>
          </a:xfrm>
        </p:spPr>
        <p:txBody>
          <a:bodyPr/>
          <a:lstStyle/>
          <a:p>
            <a:r>
              <a:rPr lang="cs-CZ" sz="3600" b="1" smtClean="0">
                <a:solidFill>
                  <a:srgbClr val="7030A0"/>
                </a:solidFill>
              </a:rPr>
              <a:t>ITALSKÁ RENESANCE A HUMANISMUS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924175"/>
            <a:ext cx="374491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7030A0"/>
                </a:solidFill>
              </a:rPr>
              <a:t>R</a:t>
            </a:r>
            <a:r>
              <a:rPr lang="cs-CZ" b="1" dirty="0" smtClean="0">
                <a:solidFill>
                  <a:srgbClr val="7030A0"/>
                </a:solidFill>
              </a:rPr>
              <a:t>enesance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5770563" cy="4713288"/>
          </a:xfrm>
        </p:spPr>
        <p:txBody>
          <a:bodyPr/>
          <a:lstStyle/>
          <a:p>
            <a:r>
              <a:rPr lang="cs-CZ" sz="4000" smtClean="0"/>
              <a:t>slovo francouzského původu, znamená </a:t>
            </a:r>
            <a:r>
              <a:rPr lang="cs-CZ" sz="4000" b="1" smtClean="0">
                <a:solidFill>
                  <a:srgbClr val="C00000"/>
                </a:solidFill>
              </a:rPr>
              <a:t>znovuzrození</a:t>
            </a:r>
            <a:r>
              <a:rPr lang="cs-CZ" sz="4000" smtClean="0"/>
              <a:t> (snaha o obrození antiky) </a:t>
            </a:r>
          </a:p>
          <a:p>
            <a:r>
              <a:rPr lang="cs-CZ" sz="4000" smtClean="0"/>
              <a:t>je umělecký sloh a historická epocha trvající od 14. do 17. století</a:t>
            </a:r>
            <a:r>
              <a:rPr lang="cs-CZ" sz="4000" b="1" smtClean="0">
                <a:solidFill>
                  <a:srgbClr val="C00000"/>
                </a:solidFill>
              </a:rPr>
              <a:t>  </a:t>
            </a:r>
          </a:p>
          <a:p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700213"/>
            <a:ext cx="2095500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Obdélník 3"/>
          <p:cNvSpPr>
            <a:spLocks noChangeArrowheads="1"/>
          </p:cNvSpPr>
          <p:nvPr/>
        </p:nvSpPr>
        <p:spPr bwMode="auto">
          <a:xfrm>
            <a:off x="6516688" y="4941888"/>
            <a:ext cx="22860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Arkáda ve dvoře Melantrichova renesančního domu zbořeného v roce 1893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7030A0"/>
                </a:solidFill>
              </a:rPr>
              <a:t>H</a:t>
            </a:r>
            <a:r>
              <a:rPr lang="cs-CZ" b="1" dirty="0" smtClean="0">
                <a:solidFill>
                  <a:srgbClr val="7030A0"/>
                </a:solidFill>
              </a:rPr>
              <a:t>umanismus </a:t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„</a:t>
            </a:r>
            <a:r>
              <a:rPr lang="cs-CZ" b="1" i="1" dirty="0" smtClean="0">
                <a:solidFill>
                  <a:srgbClr val="006600"/>
                </a:solidFill>
              </a:rPr>
              <a:t>Mírou všech věcí je člověk, jsoucích že jsou, nejsoucích že nejsou</a:t>
            </a:r>
            <a:r>
              <a:rPr lang="cs-CZ" dirty="0" smtClean="0"/>
              <a:t>.“ (</a:t>
            </a:r>
            <a:r>
              <a:rPr lang="cs-CZ" dirty="0" err="1" smtClean="0"/>
              <a:t>Prótagoras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znamená </a:t>
            </a:r>
            <a:r>
              <a:rPr lang="cs-CZ" b="1" dirty="0" smtClean="0"/>
              <a:t>úctu a vážnost k lidské důstojnosti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vyjadřuje nový ideál vzdělání (na místo poznávání Boha staví </a:t>
            </a:r>
            <a:r>
              <a:rPr lang="cs-CZ" b="1" dirty="0" smtClean="0"/>
              <a:t>poznávání člověka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</a:t>
            </a:r>
            <a:r>
              <a:rPr lang="cs-CZ" dirty="0" smtClean="0"/>
              <a:t>o popředí zájmu se dostávají </a:t>
            </a:r>
            <a:r>
              <a:rPr lang="cs-CZ" b="1" dirty="0" smtClean="0"/>
              <a:t>humanitní vědy </a:t>
            </a:r>
            <a:r>
              <a:rPr lang="cs-CZ" dirty="0" smtClean="0"/>
              <a:t>(filozofie, filologie, historie), přírodní vědy se rozvíjejí později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označuje určitý vzdělanostní a životní program, nezávislý na časovém určení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7030A0"/>
                </a:solidFill>
              </a:rPr>
              <a:t>Podněty k rozkvětu humanismu a renesance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přírodní a astronomické objevy </a:t>
            </a:r>
            <a:r>
              <a:rPr lang="cs-CZ" dirty="0" smtClean="0"/>
              <a:t>-  lidstvo se zbavilo fantastických představ a pověr o neznámých zemích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byla </a:t>
            </a:r>
            <a:r>
              <a:rPr lang="cs-CZ" b="1" dirty="0" smtClean="0">
                <a:solidFill>
                  <a:srgbClr val="FF0000"/>
                </a:solidFill>
              </a:rPr>
              <a:t>otřesena autorita církve </a:t>
            </a:r>
            <a:r>
              <a:rPr lang="cs-CZ" dirty="0" smtClean="0"/>
              <a:t>- změna geocentrického názoru (Země je středem vesmíru) na </a:t>
            </a:r>
            <a:r>
              <a:rPr lang="cs-CZ" b="1" dirty="0" smtClean="0">
                <a:solidFill>
                  <a:srgbClr val="FF0000"/>
                </a:solidFill>
              </a:rPr>
              <a:t>heliocentrický </a:t>
            </a:r>
            <a:r>
              <a:rPr lang="cs-CZ" dirty="0" smtClean="0"/>
              <a:t> (Slunce je středem vesmíru - M. Koperník, G. Galilei)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rozvoj věd o člověku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vynález knihtisku </a:t>
            </a:r>
            <a:r>
              <a:rPr lang="cs-CZ" dirty="0" smtClean="0"/>
              <a:t>- Němec Johannes </a:t>
            </a:r>
            <a:r>
              <a:rPr lang="cs-CZ" dirty="0" err="1" smtClean="0"/>
              <a:t>Gutenberg</a:t>
            </a:r>
            <a:r>
              <a:rPr lang="cs-CZ" dirty="0" smtClean="0"/>
              <a:t>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přechod od feudalismu ke </a:t>
            </a:r>
            <a:r>
              <a:rPr lang="cs-CZ" b="1" dirty="0" smtClean="0">
                <a:solidFill>
                  <a:srgbClr val="FF0000"/>
                </a:solidFill>
              </a:rPr>
              <a:t>kapitalismu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808038"/>
            <a:ext cx="4319587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Obdélník 1"/>
          <p:cNvSpPr>
            <a:spLocks noChangeArrowheads="1"/>
          </p:cNvSpPr>
          <p:nvPr/>
        </p:nvSpPr>
        <p:spPr bwMode="auto">
          <a:xfrm>
            <a:off x="3355975" y="5805488"/>
            <a:ext cx="25765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Tisk v 16. 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Výtvarné umění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6130925" cy="449738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umělci se zaměřovali na </a:t>
            </a:r>
            <a:r>
              <a:rPr lang="cs-CZ" b="1" dirty="0" smtClean="0">
                <a:solidFill>
                  <a:srgbClr val="C00000"/>
                </a:solidFill>
              </a:rPr>
              <a:t>zobrazování skutečného života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i</a:t>
            </a:r>
            <a:r>
              <a:rPr lang="cs-CZ" dirty="0" smtClean="0"/>
              <a:t>niciátorem renesanční architektury byl </a:t>
            </a:r>
            <a:r>
              <a:rPr lang="cs-CZ" b="1" u="sng" dirty="0" smtClean="0">
                <a:solidFill>
                  <a:srgbClr val="006600"/>
                </a:solidFill>
              </a:rPr>
              <a:t>Filippo </a:t>
            </a:r>
            <a:r>
              <a:rPr lang="cs-CZ" b="1" u="sng" dirty="0" err="1" smtClean="0">
                <a:solidFill>
                  <a:srgbClr val="006600"/>
                </a:solidFill>
              </a:rPr>
              <a:t>Brunelleschi</a:t>
            </a:r>
            <a:r>
              <a:rPr lang="cs-CZ" dirty="0" smtClean="0"/>
              <a:t> /1377 - 1446/, vděčíme mu za objev perspektivy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představitelem florentského sochařství byl </a:t>
            </a:r>
            <a:r>
              <a:rPr lang="cs-CZ" b="1" dirty="0" err="1" smtClean="0">
                <a:solidFill>
                  <a:srgbClr val="006600"/>
                </a:solidFill>
              </a:rPr>
              <a:t>Donatello</a:t>
            </a:r>
            <a:r>
              <a:rPr lang="cs-CZ" dirty="0" smtClean="0"/>
              <a:t> /kolem 1386 -1466/ - svým sochám vepsal do tváře lidské vlastnosti (např. Svatý Jiří)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1196975"/>
            <a:ext cx="1905000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5724525" y="6165850"/>
            <a:ext cx="34194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Svatý Jiří ve výklenku kostela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Kupole katedrály Santa Maria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Fiore</a:t>
            </a:r>
            <a:r>
              <a:rPr lang="cs-CZ" dirty="0" smtClean="0"/>
              <a:t> je jednou z nejvýznamnějších staveb Filippa </a:t>
            </a:r>
            <a:r>
              <a:rPr lang="cs-CZ" dirty="0" err="1" smtClean="0"/>
              <a:t>Bruneleschiho</a:t>
            </a:r>
            <a:endParaRPr lang="cs-CZ" dirty="0"/>
          </a:p>
        </p:txBody>
      </p:sp>
      <p:sp>
        <p:nvSpPr>
          <p:cNvPr id="21506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1508" name="Zástupný symbol pro obrázek 2"/>
          <p:cNvSpPr txBox="1">
            <a:spLocks/>
          </p:cNvSpPr>
          <p:nvPr/>
        </p:nvSpPr>
        <p:spPr bwMode="auto">
          <a:xfrm>
            <a:off x="176371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Sandro Botticelli </a:t>
            </a:r>
            <a:r>
              <a:rPr lang="cs-CZ" dirty="0" smtClean="0"/>
              <a:t>/1446-1510/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Zrození Venuše</a:t>
            </a:r>
            <a:endParaRPr lang="cs-CZ" smtClean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205038"/>
            <a:ext cx="7991475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Leonardo da Vinci </a:t>
            </a:r>
            <a:r>
              <a:rPr lang="cs-CZ" dirty="0" smtClean="0"/>
              <a:t>/1452-1519/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Poslední večeře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209800"/>
            <a:ext cx="8137525" cy="352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err="1" smtClean="0">
                <a:solidFill>
                  <a:srgbClr val="7030A0"/>
                </a:solidFill>
              </a:rPr>
              <a:t>Michelangelo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</a:rPr>
              <a:t>Buonarroti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/1475-1564/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Pieta</a:t>
            </a:r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557338"/>
            <a:ext cx="5616575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>
                <a:solidFill>
                  <a:srgbClr val="7030A0"/>
                </a:solidFill>
              </a:rPr>
              <a:t>Raffael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Santi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/1483-1520/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Sixtinská Madona</a:t>
            </a: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133600"/>
            <a:ext cx="4949825" cy="395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Představitelé italské renesanční literatury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it-IT" sz="4400" b="1" smtClean="0">
                <a:solidFill>
                  <a:srgbClr val="006600"/>
                </a:solidFill>
              </a:rPr>
              <a:t>Dante Alighieri </a:t>
            </a:r>
            <a:r>
              <a:rPr lang="it-IT" sz="4400" smtClean="0"/>
              <a:t>/1265-1321/ /aligjéri/ </a:t>
            </a:r>
          </a:p>
          <a:p>
            <a:r>
              <a:rPr lang="cs-CZ" sz="4400" b="1" smtClean="0">
                <a:solidFill>
                  <a:srgbClr val="006600"/>
                </a:solidFill>
              </a:rPr>
              <a:t>Francesco Petrarca </a:t>
            </a:r>
            <a:r>
              <a:rPr lang="cs-CZ" sz="4400" smtClean="0"/>
              <a:t>/1304-1374/ </a:t>
            </a:r>
          </a:p>
          <a:p>
            <a:r>
              <a:rPr lang="cs-CZ" sz="4400" b="1" smtClean="0">
                <a:solidFill>
                  <a:srgbClr val="006600"/>
                </a:solidFill>
              </a:rPr>
              <a:t>Giovanni Boccaccio </a:t>
            </a:r>
            <a:r>
              <a:rPr lang="cs-CZ" sz="4400" smtClean="0"/>
              <a:t>/1313-1375/ </a:t>
            </a:r>
          </a:p>
          <a:p>
            <a:endParaRPr lang="cs-CZ" sz="4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Dante Alighieri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Jeho tvorbu poznamenala láska k dívce Beatrici, kterou poznal už jako osmiletý. </a:t>
            </a:r>
          </a:p>
          <a:p>
            <a:r>
              <a:rPr lang="cs-CZ" smtClean="0"/>
              <a:t>Ve svých osmnácti letech se do ní zamiloval, svou lásku však tajil a když jeho milovaná zemřela /patrně po nešťastném porodu ve věku necelých 25 let/, zvolil si ji jako svůj básnický ideál</a:t>
            </a:r>
          </a:p>
          <a:p>
            <a:r>
              <a:rPr lang="cs-CZ" smtClean="0"/>
              <a:t>nejvýznamnější dílo: </a:t>
            </a:r>
            <a:r>
              <a:rPr lang="cs-CZ" b="1" i="1" smtClean="0">
                <a:solidFill>
                  <a:srgbClr val="006600"/>
                </a:solidFill>
              </a:rPr>
              <a:t>Božská komedie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Božská komedie </a:t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duchovní epos je pokusem o zobrazení celého tehdy známého světa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dílo má tři části: </a:t>
            </a:r>
            <a:r>
              <a:rPr lang="cs-CZ" b="1" dirty="0" smtClean="0">
                <a:solidFill>
                  <a:srgbClr val="7030A0"/>
                </a:solidFill>
              </a:rPr>
              <a:t>Peklo, Očistec a Ráj</a:t>
            </a:r>
            <a:r>
              <a:rPr lang="cs-CZ" dirty="0" smtClean="0"/>
              <a:t>. Dante je v první části doprovázen Vergiliem. Ve druhém dílu se Dante dostává do Očistce / má podobu ostrova s horou/- na jeho konci, v rajském lese, se Danta ujímá Beatrice.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hlavní rysy renesanční literatury</a:t>
            </a:r>
            <a:r>
              <a:rPr lang="cs-CZ" dirty="0" smtClean="0"/>
              <a:t>: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* autor je sám hlavní postavou eposu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* zachycení prožitku lásky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* obdiv k antické vzdělanosti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Francesco </a:t>
            </a:r>
            <a:r>
              <a:rPr lang="cs-CZ" b="1" dirty="0" err="1" smtClean="0">
                <a:solidFill>
                  <a:srgbClr val="7030A0"/>
                </a:solidFill>
              </a:rPr>
              <a:t>Petrarca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/1304-1374/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dopisoval si a osobně se setkal s králem        Karlem IV.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velmi dobře znal Homérovy eposy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slávu mu přinesly básně, které považoval za nehodnotné a které chtěl původně zničit - tyto básně tvoří tzv. </a:t>
            </a:r>
            <a:r>
              <a:rPr lang="cs-CZ" b="1" i="1" dirty="0" smtClean="0">
                <a:solidFill>
                  <a:srgbClr val="006600"/>
                </a:solidFill>
              </a:rPr>
              <a:t>Zpěvník</a:t>
            </a:r>
            <a:r>
              <a:rPr lang="cs-CZ" dirty="0" smtClean="0"/>
              <a:t>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obsahuje básně věnované jeho celoživotní lásce Lauře, italské šlechtičně, manželce </a:t>
            </a:r>
            <a:r>
              <a:rPr lang="cs-CZ" dirty="0" err="1" smtClean="0"/>
              <a:t>Hugona</a:t>
            </a:r>
            <a:r>
              <a:rPr lang="cs-CZ" dirty="0" smtClean="0"/>
              <a:t> de Sade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jeho oblíbeným žánrem byly sonety - básně s ustálenou formou, rozdělené do čtyř slok, první dvě jsou čtyřveršové, druhé dvě tříveršové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Obdélník 1"/>
          <p:cNvSpPr>
            <a:spLocks noChangeArrowheads="1"/>
          </p:cNvSpPr>
          <p:nvPr/>
        </p:nvSpPr>
        <p:spPr bwMode="auto">
          <a:xfrm>
            <a:off x="2286000" y="612775"/>
            <a:ext cx="4572000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Sonety Lauře</a:t>
            </a:r>
          </a:p>
          <a:p>
            <a:r>
              <a:rPr lang="cs-CZ">
                <a:latin typeface="Calibri" pitchFamily="34" charset="0"/>
              </a:rPr>
              <a:t>Mír nenacházím, k válce síla není.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A bojím se a doufám, žhnu, jsem led.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Na nebe vzlétám, ležím na té zemi;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a v dlaních nic, objímám celý svět.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Vězní, kdo neotevře, nezamkne mi;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nechce mi vlást, nesundá smyčku zpět.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Smrt Amor nedá, pouta nesejme mi;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nechce mě živého, nezprostí běd.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Bez očí vidím, křičím bez jazyka;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po zmaru prahnu, pomoc zaklínám.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Nenávist k sobě, lásku k jiné zas.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Pasu se v bolestech a v smích vzlykám.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K životu, k smrti stejný odpor mám -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a v tomto stavu, paní, jsme jen z vás.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/>
            </a:r>
            <a:br>
              <a:rPr lang="cs-CZ">
                <a:solidFill>
                  <a:srgbClr val="000000"/>
                </a:solidFill>
                <a:latin typeface="Calibri" pitchFamily="34" charset="0"/>
              </a:rPr>
            </a:br>
            <a:r>
              <a:rPr lang="cs-CZ">
                <a:solidFill>
                  <a:srgbClr val="000000"/>
                </a:solidFill>
                <a:latin typeface="Calibri" pitchFamily="34" charset="0"/>
              </a:rPr>
              <a:t/>
            </a:r>
            <a:br>
              <a:rPr lang="cs-CZ">
                <a:solidFill>
                  <a:srgbClr val="000000"/>
                </a:solidFill>
                <a:latin typeface="Calibri" pitchFamily="34" charset="0"/>
              </a:rPr>
            </a:b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Laura de Noves (také de Sade)</a:t>
            </a:r>
          </a:p>
        </p:txBody>
      </p:sp>
      <p:sp>
        <p:nvSpPr>
          <p:cNvPr id="31746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3174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1800" smtClean="0"/>
              <a:t>Je známa především kvůli tomu, že jí své milostné básně věnoval Francesco Petrarca, přestože spolu milostný vztah neměli.</a:t>
            </a:r>
          </a:p>
        </p:txBody>
      </p:sp>
      <p:sp>
        <p:nvSpPr>
          <p:cNvPr id="31748" name="Zástupný symbol pro obrázek 2"/>
          <p:cNvSpPr txBox="1">
            <a:spLocks/>
          </p:cNvSpPr>
          <p:nvPr/>
        </p:nvSpPr>
        <p:spPr bwMode="auto">
          <a:xfrm>
            <a:off x="176371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Giovanni </a:t>
            </a:r>
            <a:r>
              <a:rPr lang="cs-CZ" b="1" dirty="0" err="1" smtClean="0">
                <a:solidFill>
                  <a:srgbClr val="7030A0"/>
                </a:solidFill>
              </a:rPr>
              <a:t>Boccaccio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/1313-1375/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 označován za </a:t>
            </a:r>
            <a:r>
              <a:rPr lang="cs-CZ" b="1" u="sng" dirty="0" smtClean="0">
                <a:solidFill>
                  <a:srgbClr val="7030A0"/>
                </a:solidFill>
              </a:rPr>
              <a:t>zakladatele renesanční novely</a:t>
            </a:r>
            <a:r>
              <a:rPr lang="cs-CZ" dirty="0" smtClean="0"/>
              <a:t> / literární útvar delší než povídka, kratší než román, s překvapivým dějem/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proslavil se </a:t>
            </a:r>
            <a:r>
              <a:rPr lang="cs-CZ" b="1" i="1" dirty="0" smtClean="0">
                <a:solidFill>
                  <a:srgbClr val="006600"/>
                </a:solidFill>
              </a:rPr>
              <a:t>Dekameronem: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* Sbírka sta novel - vyprávějí příběhy, které si po deset večerů vypráví deset mladých lidí, aby si ukrátili čas na venkovském sídle, kam se uchýlili z obavy před nákazou morem - převažují milostné příběhy, rozmarné a laškovné, podávající obraz mravů soudobé Itálie, která zjišťuje, že pozemský život má své radostné stránky.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 smtClean="0">
              <a:solidFill>
                <a:srgbClr val="0066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/>
              <a:t>Vyjmenujte hlavní rysy renesanční literatury.</a:t>
            </a:r>
          </a:p>
          <a:p>
            <a:r>
              <a:rPr lang="cs-CZ" sz="3600" smtClean="0"/>
              <a:t>Který vynález byl pro rozvoj literatury a vzdělanosti nejpodstatnější?</a:t>
            </a:r>
          </a:p>
          <a:p>
            <a:r>
              <a:rPr lang="cs-CZ" sz="3600" smtClean="0"/>
              <a:t>Jaký je rozdíl mezi novelou a sonetem?</a:t>
            </a:r>
          </a:p>
          <a:p>
            <a:r>
              <a:rPr lang="cs-CZ" sz="3600" smtClean="0"/>
              <a:t>Kde se renesance zrodila?</a:t>
            </a:r>
          </a:p>
          <a:p>
            <a:r>
              <a:rPr lang="cs-CZ" sz="3600" smtClean="0"/>
              <a:t>Kdo je autorem Božské komedie?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obrázků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RUM.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http://cs.wikipedia.org/wiki/Soubor:Heliocentric.jpg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SANDIK.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http://cs.wikipedia.org/wiki/Soubor:Eckert10.jpg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KOLOSSOS.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http://cs.wikipedia.org/wiki/Soubor:Buchdrucker-1568.png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JASTROW.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http://cs.wikipedia.org/wiki/Soubor:St_George_Donatello_Orsanmichele_n1.jpg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RNT20.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</a:t>
            </a:r>
            <a:r>
              <a:rPr lang="cs-CZ" sz="1800" dirty="0" smtClean="0">
                <a:hlinkClick r:id="rId2"/>
              </a:rPr>
              <a:t>http://cs.wikipedia.org/wiki/Soubor:Florence_italy_duomo.jpg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DCOETZEE.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</a:t>
            </a:r>
            <a:r>
              <a:rPr lang="cs-CZ" sz="1800" dirty="0" smtClean="0">
                <a:hlinkClick r:id="rId3"/>
              </a:rPr>
              <a:t>http://cs.wikipedia.org/wiki/Soubor:Sandro_Botticelli_-_La_nascita_di_Venere_-_Google_Art_Project_-_edited.jpg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APOLOX300. </a:t>
            </a:r>
            <a:r>
              <a:rPr lang="cs-CZ" sz="1800" i="1" dirty="0" err="1" smtClean="0"/>
              <a:t>Wikimedia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dirty="0" smtClean="0"/>
              <a:t> [online]. [cit. 4.12.2012]. Dostupný na WWW: </a:t>
            </a:r>
            <a:r>
              <a:rPr lang="cs-CZ" sz="1800" dirty="0" smtClean="0">
                <a:hlinkClick r:id="rId4"/>
              </a:rPr>
              <a:t>http://cs.wikipedia.org/wiki/Soubor:Leonardo_da_Vinci_%281452-1519%29_-_The_Last_Supper_%281495-1498%29.jpg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obrázků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sz="1800" smtClean="0"/>
              <a:t>ERGOSUM88. </a:t>
            </a:r>
            <a:r>
              <a:rPr lang="pt-BR" sz="1800" i="1" smtClean="0"/>
              <a:t>Wikimedia Commons</a:t>
            </a:r>
            <a:r>
              <a:rPr lang="pt-BR" sz="1800" smtClean="0"/>
              <a:t> [online]. [cit. 4.12.2012]. Dostupný na WWW: http://cs.wikipedia.org/wiki/Soubor:Michelangelo%27s_Pieta_5450_cropncleaned_edit.jpg</a:t>
            </a:r>
            <a:endParaRPr lang="cs-CZ" sz="1800" smtClean="0"/>
          </a:p>
          <a:p>
            <a:r>
              <a:rPr lang="cs-CZ" sz="1800" smtClean="0"/>
              <a:t>DUROVA. </a:t>
            </a:r>
            <a:r>
              <a:rPr lang="cs-CZ" sz="1800" i="1" smtClean="0"/>
              <a:t>Wikimedia Commons</a:t>
            </a:r>
            <a:r>
              <a:rPr lang="cs-CZ" sz="1800" smtClean="0"/>
              <a:t> [online]. [cit. 4.12.2012]. Dostupný na WWW: </a:t>
            </a:r>
            <a:r>
              <a:rPr lang="cs-CZ" sz="1800" smtClean="0">
                <a:hlinkClick r:id="rId2"/>
              </a:rPr>
              <a:t>http://cs.wikipedia.org/wiki/Soubor:Raffael_051.jpg</a:t>
            </a:r>
            <a:endParaRPr lang="cs-CZ" sz="1800" smtClean="0"/>
          </a:p>
          <a:p>
            <a:r>
              <a:rPr lang="en-US" sz="1800" smtClean="0"/>
              <a:t>ROTATIONAL. </a:t>
            </a:r>
            <a:r>
              <a:rPr lang="en-US" sz="1800" i="1" smtClean="0"/>
              <a:t>Wikimedia Commons</a:t>
            </a:r>
            <a:r>
              <a:rPr lang="en-US" sz="1800" smtClean="0"/>
              <a:t> [online]. [cit. 4.12.2012]. Dostupný na WWW: http://cs.wikipedia.org/wiki/Soubor:Francesco_Petrarca01.jpg </a:t>
            </a: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zdrojů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MILIČKA, Karel. </a:t>
            </a:r>
            <a:r>
              <a:rPr lang="cs-CZ" i="1" dirty="0" smtClean="0"/>
              <a:t>Světová literatura</a:t>
            </a:r>
            <a:r>
              <a:rPr lang="cs-CZ" dirty="0" smtClean="0"/>
              <a:t>. Vyd. 2., V nakl. Baronet 1. Praha: Baronet, 2002, 312 s. ISBN 80-721-4467-7.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Česká literatura od počátků k dnešku</a:t>
            </a:r>
            <a:r>
              <a:rPr lang="cs-CZ" dirty="0" smtClean="0"/>
              <a:t>. 1. vyd. Praha: Lidové noviny, 1998, 1048 s. ISBN 80-710-6308-8.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NEZKUSIL, Vladimír. </a:t>
            </a:r>
            <a:r>
              <a:rPr lang="cs-CZ" i="1" dirty="0" smtClean="0"/>
              <a:t>Česká a světová literatura pro 1. ročník středních škol: nejstarší literární památky : počátky českého národního obrození</a:t>
            </a:r>
            <a:r>
              <a:rPr lang="cs-CZ" dirty="0" smtClean="0"/>
              <a:t>. 2. vyd. Praha: Fortuna, 2002, 149 s. ISBN 80-716-8653-0.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POCHOBRATSKÁ, </a:t>
            </a:r>
            <a:r>
              <a:rPr lang="cs-CZ" dirty="0" err="1" smtClean="0"/>
              <a:t>Verča</a:t>
            </a:r>
            <a:r>
              <a:rPr lang="cs-CZ" dirty="0" smtClean="0"/>
              <a:t>. [online]. [cit. 2012-12-04]. </a:t>
            </a:r>
            <a:r>
              <a:rPr lang="cs-CZ" smtClean="0"/>
              <a:t>Dostupné z: http://www.cesky-jazyk.cz/citanka/francesco-petrarca/sonety-laure.html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1196</Words>
  <Application>Microsoft Office PowerPoint</Application>
  <PresentationFormat>Předvádění na obrazovce (4:3)</PresentationFormat>
  <Paragraphs>113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ANOTACE</vt:lpstr>
      <vt:lpstr>NOVOVĚK</vt:lpstr>
      <vt:lpstr>Renesance  </vt:lpstr>
      <vt:lpstr>Humanismus  </vt:lpstr>
      <vt:lpstr>Podněty k rozkvětu humanismu a renesance   </vt:lpstr>
      <vt:lpstr>Prezentace aplikace PowerPoint</vt:lpstr>
      <vt:lpstr>Výtvarné umění</vt:lpstr>
      <vt:lpstr>Kupole katedrály Santa Maria del Fiore je jednou z nejvýznamnějších staveb Filippa Bruneleschiho</vt:lpstr>
      <vt:lpstr>Sandro Botticelli /1446-1510/  </vt:lpstr>
      <vt:lpstr>Leonardo da Vinci /1452-1519/  </vt:lpstr>
      <vt:lpstr>Michelangelo Buonarroti /1475-1564/  </vt:lpstr>
      <vt:lpstr>Raffael Santi /1483-1520/  </vt:lpstr>
      <vt:lpstr>Představitelé italské renesanční literatury</vt:lpstr>
      <vt:lpstr>Dante Alighieri</vt:lpstr>
      <vt:lpstr>Božská komedie  </vt:lpstr>
      <vt:lpstr>Francesco Petrarca /1304-1374/  </vt:lpstr>
      <vt:lpstr>Prezentace aplikace PowerPoint</vt:lpstr>
      <vt:lpstr>Laura de Noves (také de Sade)</vt:lpstr>
      <vt:lpstr>Giovanni Boccaccio /1313-1375/  </vt:lpstr>
      <vt:lpstr>Kontrolní otázky</vt:lpstr>
      <vt:lpstr>Seznam obrázků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uzivatel</dc:creator>
  <cp:lastModifiedBy>reznickovakarla</cp:lastModifiedBy>
  <cp:revision>16</cp:revision>
  <dcterms:created xsi:type="dcterms:W3CDTF">2012-12-04T19:09:16Z</dcterms:created>
  <dcterms:modified xsi:type="dcterms:W3CDTF">2013-04-30T09:52:55Z</dcterms:modified>
</cp:coreProperties>
</file>