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2" r:id="rId16"/>
    <p:sldId id="26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5D318-5E01-4EC6-BF92-B21DEE4D03E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366A1-330B-4E8D-BCE6-4DBB0135E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9FA60-7E2B-47F7-A09B-2B8CA0FBF62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B2317-A8B4-496E-AC49-A7BE44ECD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5755D-ED13-45CA-9809-122F353E542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BB9E2-53A9-4DF3-8833-76562FBB1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6034-8546-4DB5-A85C-54C7B4692A5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AFAF8-F6E7-42F5-B1A0-2B0400DA0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4C508-ED50-40C0-8F8D-A0446C038C6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CAB7F-142C-4F70-ABF1-2C1204607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45B30-DD67-4815-835C-530F6B169B0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9A6E3-011B-40F6-AE0D-5E0D2C8E4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1CAE2-4BC0-42B4-9CE2-43BA678B1F5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BF61F-618D-45E4-B892-B5D4213ED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80546-29BF-41B7-9A81-618AB161838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B79CB-88BD-40FA-8E80-D0A1C3807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6A8C1-75C5-4EF5-B5CF-104DCDB4B0D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7B164-7E72-4159-A6B9-A4A47FF914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AAA07-8A2A-45BD-8300-9A3CD7B2FDD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5C6DA-C929-4DAE-975E-8CF0F8536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1B6D2-D7DE-4518-A594-9E04DCBF7C7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B2C11-17D9-4F12-A571-FBC386A87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46D11B-30EA-4580-9F94-1944C0DA0D2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819FE8-59D4-4427-9DA3-102D82EBA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0025" y="333375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45" name="Group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235069"/>
              </p:ext>
            </p:extLst>
          </p:nvPr>
        </p:nvGraphicFramePr>
        <p:xfrm>
          <a:off x="1547813" y="2133600"/>
          <a:ext cx="6096000" cy="343090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prezentace (DUMu)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Stylistika:  Slohotvorní činitelé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Tematická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Česky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1547813" y="5805488"/>
            <a:ext cx="6119812" cy="9159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400" b="1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vyučovacího předmětu ČESKÝ JAZYK je rozvíjet komunikační kompetence žáků a naučit je užívat jazyk jako prostředek k dorozumívání a myšlení, k přijímání, sdělování a výměně informací na základě jazykových a slohových znalostí.</a:t>
            </a:r>
          </a:p>
          <a:p>
            <a:r>
              <a:rPr lang="cs-CZ" smtClean="0"/>
              <a:t>Tématem této prezentace je stylistika, slohotvorní činitelé.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7030A0"/>
                </a:solidFill>
              </a:rPr>
              <a:t>Stylistika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smtClean="0">
                <a:solidFill>
                  <a:srgbClr val="7030A0"/>
                </a:solidFill>
              </a:rPr>
              <a:t>Slohotvorní činitelé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Styl (jazykový sloh)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Volba, způsob využití a uspořádání jazykových prostředků v jazykových projevech.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Totéž téma (tentýž obsah) lze vyjádřit rozmanitým způsobem.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Jazyk disponuje dostatečně velkým bohatstvím prostředků.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Slohová rozmanitost je určována objektivními podmínkami sdělování a individuálními schopnostmi a sklony autora, </a:t>
            </a:r>
            <a:r>
              <a:rPr lang="cs-CZ" b="1" dirty="0" smtClean="0">
                <a:solidFill>
                  <a:srgbClr val="7030A0"/>
                </a:solidFill>
              </a:rPr>
              <a:t>tzv. slohotvornými činiteli.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Stylistika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nauka o jazykovém slohu (stylu)</a:t>
            </a:r>
          </a:p>
          <a:p>
            <a:r>
              <a:rPr lang="cs-CZ" smtClean="0"/>
              <a:t>Vědní disciplína, která studuje a vykládá specifické rysy výstavby jazykových projevů (promluv).</a:t>
            </a:r>
          </a:p>
          <a:p>
            <a:r>
              <a:rPr lang="cs-CZ" smtClean="0"/>
              <a:t>Zkoumá, co je charakteristické pro individuálního uživatele jazyka (individuální styl).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Slohotvorní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Vznik a realizace každého jazykového projevu jsou určovány jistými faktory (podmínkami, okolnostmi):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A) objektivní: na autoru projevu nezávislé, souvisí vždy s objektem sdělení, s okolní skutečností a plynoucí z 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B) subjektivní: podmíněné osobností autora projevu, tj. jeho odlišnostmi od ostatních, jeho svérázností a individualitou.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Objektivní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A) Funkce (cíl, zaměření) projevu: tradičně považována za činitele nejdůležitějšího: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- funkce sdělná (dorozumívací)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funkce estetická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funkce agitační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funkce odborná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Rozlišujeme funkční styly: prostě sdělovací (hovorový), umělecký styl, publicistický styl, odborný styl a administrativní.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611188" y="890588"/>
            <a:ext cx="7848600" cy="563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Prostě sdělovací styl </a:t>
            </a:r>
            <a:r>
              <a:rPr lang="cs-CZ" sz="2400">
                <a:latin typeface="Calibri" pitchFamily="34" charset="0"/>
              </a:rPr>
              <a:t>je styl běžné každodenní komunikace - hovorový (např. v rodině, mezi přáteli, ve škole, v zaměstnání apod.).</a:t>
            </a:r>
          </a:p>
          <a:p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Odborný styl</a:t>
            </a:r>
            <a:r>
              <a:rPr lang="cs-CZ" sz="2400" u="sng">
                <a:solidFill>
                  <a:srgbClr val="7030A0"/>
                </a:solidFill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je styl odborných publikací, odborných časopisů a učebnic. Jeho cílem je podat přesné, jasné a relativně úplné informace z různých oborů lidské činnosti a poučit tím adresáta.</a:t>
            </a:r>
          </a:p>
          <a:p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Publicistický styl </a:t>
            </a:r>
            <a:r>
              <a:rPr lang="cs-CZ" sz="2400">
                <a:latin typeface="Calibri" pitchFamily="34" charset="0"/>
              </a:rPr>
              <a:t>je stylem médií. Vyznačuje se spisovným jazykem, je proměnlivý a dynamický. Podává aktuální informace.</a:t>
            </a:r>
          </a:p>
          <a:p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Umělecký styl</a:t>
            </a:r>
            <a:r>
              <a:rPr lang="cs-CZ" sz="2400" u="sng">
                <a:solidFill>
                  <a:srgbClr val="7030A0"/>
                </a:solidFill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je stylem spisovatelů, zaměřuje se na funkci poznávací, estetickou a osobitost vyjádření.</a:t>
            </a:r>
          </a:p>
          <a:p>
            <a:r>
              <a:rPr lang="cs-CZ" sz="2400" b="1" u="sng">
                <a:solidFill>
                  <a:srgbClr val="7030A0"/>
                </a:solidFill>
                <a:latin typeface="Calibri" pitchFamily="34" charset="0"/>
              </a:rPr>
              <a:t>Administrativní styl</a:t>
            </a:r>
            <a:r>
              <a:rPr lang="cs-CZ" sz="2400" u="sng">
                <a:solidFill>
                  <a:srgbClr val="7030A0"/>
                </a:solidFill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je styl informativní a věcné komunikace. Někdy se též označuje jako jednací či úřední. Je zaměřen především na fakta a na jejich sdělení.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Objektivní činitelé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B) Prostředí: do projevu se promítá atmosféra, specifika prostředí, počet posluchačů aj.</a:t>
            </a:r>
          </a:p>
          <a:p>
            <a:r>
              <a:rPr lang="cs-CZ" smtClean="0"/>
              <a:t>soukromé X veřejné prostředí</a:t>
            </a:r>
          </a:p>
          <a:p>
            <a:r>
              <a:rPr lang="cs-CZ" smtClean="0"/>
              <a:t>vztah autora k prostředí</a:t>
            </a:r>
          </a:p>
          <a:p>
            <a:r>
              <a:rPr lang="cs-CZ" smtClean="0"/>
              <a:t>Projev může mít ráz oficiální (slavnostní) X polooficiální X neoficiální (soukromý, důvěrný, intimní)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Objektivní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C) Forma: mluvená X psaná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Mluvené projevy jsou: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jedinečné,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neopakovatelné,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jsou vázány na konkrétní situaci,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uplatňuje se emocionalita a expresivita,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k</a:t>
            </a:r>
            <a:r>
              <a:rPr lang="cs-CZ" dirty="0" smtClean="0"/>
              <a:t>ontakt s posluchači (přímý x zprostředkovaný),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v</a:t>
            </a:r>
            <a:r>
              <a:rPr lang="cs-CZ" dirty="0" smtClean="0"/>
              <a:t>yužívá zvukových prostředků souvislé řeči, gestikulace a mimiky.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Objektivní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C) Forma: mluvená X psaná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Psané projevy jsou: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t</a:t>
            </a:r>
            <a:r>
              <a:rPr lang="cs-CZ" dirty="0" smtClean="0"/>
              <a:t>rvale použitelné,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u</a:t>
            </a:r>
            <a:r>
              <a:rPr lang="cs-CZ" dirty="0" smtClean="0"/>
              <a:t>možňují promyšlenější formulace (slohovou propracovanost),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k</a:t>
            </a:r>
            <a:r>
              <a:rPr lang="cs-CZ" dirty="0" smtClean="0"/>
              <a:t>ompoziční členění,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n</a:t>
            </a:r>
            <a:r>
              <a:rPr lang="cs-CZ" dirty="0" smtClean="0"/>
              <a:t>ejsou vázány na konkrétní sdělovací situaci.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Objektivní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D) Kontakt s adresátem: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přímý X nepřímý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realizace: - monolog,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- dialog,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- telefonní styk,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- projev v rozhlase, v televizi aj.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E) ZŘETEL K ADRESÁTOVI: komu </a:t>
            </a:r>
            <a:r>
              <a:rPr lang="cs-CZ" dirty="0"/>
              <a:t>je projev určen – dětem, odborníkům, </a:t>
            </a:r>
            <a:r>
              <a:rPr lang="cs-CZ" dirty="0" smtClean="0"/>
              <a:t>studentům aj.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Subjektivní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podmínění </a:t>
            </a:r>
            <a:r>
              <a:rPr lang="cs-CZ" dirty="0"/>
              <a:t>osobností </a:t>
            </a:r>
            <a:r>
              <a:rPr lang="cs-CZ" dirty="0" smtClean="0"/>
              <a:t>autora: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A) Pohlaví </a:t>
            </a:r>
            <a:r>
              <a:rPr lang="cs-CZ" dirty="0"/>
              <a:t>(styl </a:t>
            </a:r>
            <a:r>
              <a:rPr lang="cs-CZ" dirty="0" smtClean="0"/>
              <a:t>mužský X ženský</a:t>
            </a:r>
            <a:r>
              <a:rPr lang="cs-CZ" dirty="0"/>
              <a:t>)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B) Věk </a:t>
            </a:r>
            <a:r>
              <a:rPr lang="cs-CZ" dirty="0"/>
              <a:t>(styly různých věkových skupin), rozdíly v slovní zásobě, míře dodržování </a:t>
            </a:r>
            <a:r>
              <a:rPr lang="cs-CZ" dirty="0" smtClean="0"/>
              <a:t>spisovné </a:t>
            </a:r>
            <a:r>
              <a:rPr lang="cs-CZ" dirty="0"/>
              <a:t>normy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C) Vzdělání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D) Charakter a povahové rysy autora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E) Momentální psychický stav autora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F) Vztah k adresátovi</a:t>
            </a:r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AutoNum type="romanUcParenR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Subjektivní činitelé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G) Vztah k obsahu sdělení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H) Stupeň připravenosti (osobní dispozice a vědění)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Ch) Citové a intelektuální zaujetí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I) Jazykové znalosti a dovednosti – jazyková pohotovost, aktivní slovní zásoba, ovládání mluvnické stavby, sčetlost aj.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J) Faktory sociální (vrstvové, profesní, zájmové)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Která vědní disciplína studuje a vykládá specifické rysy výstavby jazykových projevů? </a:t>
            </a:r>
          </a:p>
          <a:p>
            <a:r>
              <a:rPr lang="cs-CZ" smtClean="0"/>
              <a:t>Jaké </a:t>
            </a:r>
            <a:r>
              <a:rPr lang="cs-CZ" sz="3000" smtClean="0"/>
              <a:t>rozlišujeme funkční styly?</a:t>
            </a:r>
          </a:p>
          <a:p>
            <a:r>
              <a:rPr lang="cs-CZ" sz="3000" smtClean="0"/>
              <a:t>Vysvětlete rozdíl mezi objektivními a subjektivními činiteli.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zdrojů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HUBÁČEK, Jaroslav a Jana SVOBODOVÁ. </a:t>
            </a:r>
            <a:r>
              <a:rPr lang="cs-CZ" i="1" smtClean="0"/>
              <a:t>Čeština pro učitele</a:t>
            </a:r>
            <a:r>
              <a:rPr lang="cs-CZ" smtClean="0"/>
              <a:t>. Vyd. 2. S.l.: Vade mecum, 1998, 303 s. ISBN 80-860-4130-1. </a:t>
            </a:r>
          </a:p>
          <a:p>
            <a:r>
              <a:rPr lang="cs-CZ" smtClean="0"/>
              <a:t>KOLEKTIV, Jaroslav a Jana SVOBODOVÁ. </a:t>
            </a:r>
            <a:r>
              <a:rPr lang="cs-CZ" i="1" smtClean="0"/>
              <a:t>Mluvnice češtiny</a:t>
            </a:r>
            <a:r>
              <a:rPr lang="cs-CZ" smtClean="0"/>
              <a:t>. 2. opr. vyd. Brno: Nakladatelství Lidové noviny, 1995, 799 s. ISBN 80-710-6134-4.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613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Stylistika</vt:lpstr>
      <vt:lpstr>Styl (jazykový sloh)</vt:lpstr>
      <vt:lpstr>Stylistika</vt:lpstr>
      <vt:lpstr>Slohotvorní činitelé</vt:lpstr>
      <vt:lpstr>Objektivní činitelé</vt:lpstr>
      <vt:lpstr>Prezentace aplikace PowerPoint</vt:lpstr>
      <vt:lpstr>Objektivní činitelé</vt:lpstr>
      <vt:lpstr>Objektivní činitelé</vt:lpstr>
      <vt:lpstr>Objektivní činitelé</vt:lpstr>
      <vt:lpstr>Objektivní činitelé</vt:lpstr>
      <vt:lpstr>Subjektivní činitelé</vt:lpstr>
      <vt:lpstr>Subjektivní činitelé</vt:lpstr>
      <vt:lpstr>Kontrolní otázky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Stylistika</dc:title>
  <dc:creator>uzivatel</dc:creator>
  <cp:lastModifiedBy>reznickovakarla</cp:lastModifiedBy>
  <cp:revision>15</cp:revision>
  <dcterms:created xsi:type="dcterms:W3CDTF">2012-12-16T17:19:43Z</dcterms:created>
  <dcterms:modified xsi:type="dcterms:W3CDTF">2013-04-30T09:54:26Z</dcterms:modified>
</cp:coreProperties>
</file>