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71" r:id="rId2"/>
    <p:sldId id="272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73" r:id="rId17"/>
    <p:sldId id="269" r:id="rId1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  <a:srgbClr val="663300"/>
    <a:srgbClr val="00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41" autoAdjust="0"/>
    <p:restoredTop sz="94660"/>
  </p:normalViewPr>
  <p:slideViewPr>
    <p:cSldViewPr>
      <p:cViewPr varScale="1">
        <p:scale>
          <a:sx n="99" d="100"/>
          <a:sy n="99" d="100"/>
        </p:scale>
        <p:origin x="-73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2F042FE7-EC19-4CBD-ACD3-6E1E5FC24EA7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C485742D-4BEE-409F-BDAE-0418B3806D8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741005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662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662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935AA4EB-81CE-49B9-9857-96D51AD71478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BBD49C-742E-41AB-85B7-3234B5C6E4DD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13AA22-D8BC-4FC9-BAA9-5F1D12D672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F63700-14DB-4DA0-9B15-BB8619B0DEAC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911D05-D209-450A-B9B9-E74C16F31A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0613AE-DBE6-454B-AEFC-4CFCC8AB3792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D4C3F9-05D1-47CF-97F8-2294B862782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72080E-1752-4F1B-8E8E-5BB814317B0B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E84C80-46BC-4607-977C-6CC079E56E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5068C6-44D0-4B51-A73D-74C7C31CF7A3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27C96C-9A7D-4823-A194-6B9692DA6BD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4F13F6-0365-43A9-9D3A-B841F2C93B14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4CB724-E96E-4D29-967B-B51B793288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342C3B-0008-4B97-9715-957CB0FFA0BE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32B43C-0199-4023-B6E0-3FCCABF57A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D34CDF-07B2-4DA2-AB10-31647E5B15DD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78199F-A384-404E-AA7D-1B01B62996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A25BEF-788E-4809-BFC2-B0EB099EFE2B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F40E8E-C88C-48A1-9E7F-45FE8CAFE9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EAA27D-0E48-4B06-BE51-B8E2266827F4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B0C76F-1BCC-4775-B445-2008AE412D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8CDF23-172B-4131-8322-153E2934D8A2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094493-BEFC-4951-B243-61B06925D4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9C7FA913-EA21-44C9-BFA8-4A1E4F23937A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9DC05BA1-2DA9-4C64-BF12-CD0737D906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Picture 30" descr="logolinkI_bar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740025" y="333375"/>
            <a:ext cx="3744913" cy="1071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4369" name="Group 3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79140622"/>
              </p:ext>
            </p:extLst>
          </p:nvPr>
        </p:nvGraphicFramePr>
        <p:xfrm>
          <a:off x="1563688" y="1989138"/>
          <a:ext cx="6096000" cy="3638550"/>
        </p:xfrm>
        <a:graphic>
          <a:graphicData uri="http://schemas.openxmlformats.org/drawingml/2006/table">
            <a:tbl>
              <a:tblPr/>
              <a:tblGrid>
                <a:gridCol w="3048000"/>
                <a:gridCol w="3048000"/>
              </a:tblGrid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 Uherský Brod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Autor: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Mgr. Dana Zajíčková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Název prezentace (DUMu)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Stylistika:  Slohové postupy a útvary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Tematická oblast: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Česky jazyk a literatura pro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I. ročník oboru Krajinář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Ročník: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1. 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Číslo projektu: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CZ.1.07/1.5.00/34.0369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Datum vzniku: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prosinec 2012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</a:tbl>
          </a:graphicData>
        </a:graphic>
      </p:graphicFrame>
      <p:sp>
        <p:nvSpPr>
          <p:cNvPr id="14361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>
            <a:off x="1547813" y="5805488"/>
            <a:ext cx="6119812" cy="915987"/>
          </a:xfrm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1400" b="1" i="1" smtClean="0">
                <a:solidFill>
                  <a:srgbClr val="898989"/>
                </a:solidFill>
                <a:cs typeface="Arial" charset="0"/>
              </a:rPr>
              <a:t>Uvedení autoři, není-li uvedeno jinak, jsou autory tohoto výukového materiálu a všech jeho částí. Tento projekt je spolufinancován ESF a státním rozpočtem ČR</a:t>
            </a:r>
            <a:endParaRPr lang="cs-CZ" sz="1400" b="1" smtClean="0">
              <a:solidFill>
                <a:srgbClr val="89898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</a:p>
        </p:txBody>
      </p:sp>
      <p:sp>
        <p:nvSpPr>
          <p:cNvPr id="1536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Cílem vyučovacího předmětu ČESKÝ JAZYK je rozvíjet komunikační kompetence žáků a naučit je užívat jazyk jako prostředek k dorozumívání a myšlení, k přijímání, sdělování a výměně informací na základě jazykových a slohových znalostí.</a:t>
            </a:r>
          </a:p>
          <a:p>
            <a:r>
              <a:rPr lang="cs-CZ" smtClean="0"/>
              <a:t>Tématem této prezentace je stylistika, slohové postupy a útvary.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ctrTitle"/>
          </p:nvPr>
        </p:nvSpPr>
        <p:spPr>
          <a:xfrm>
            <a:off x="539750" y="1125538"/>
            <a:ext cx="7772400" cy="1470025"/>
          </a:xfrm>
          <a:ln w="57150">
            <a:solidFill>
              <a:srgbClr val="7030A0"/>
            </a:solidFill>
          </a:ln>
        </p:spPr>
        <p:txBody>
          <a:bodyPr/>
          <a:lstStyle/>
          <a:p>
            <a:r>
              <a:rPr lang="cs-CZ" b="1" smtClean="0">
                <a:solidFill>
                  <a:srgbClr val="7030A0"/>
                </a:solidFill>
              </a:rPr>
              <a:t>Stylistika</a:t>
            </a:r>
          </a:p>
        </p:txBody>
      </p:sp>
      <p:sp>
        <p:nvSpPr>
          <p:cNvPr id="16386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z="4000" b="1" smtClean="0">
                <a:solidFill>
                  <a:srgbClr val="7030A0"/>
                </a:solidFill>
              </a:rPr>
              <a:t>Slohové postupy a útvary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rgbClr val="7030A0"/>
                </a:solidFill>
              </a:rPr>
              <a:t>Slohový postup</a:t>
            </a:r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Je způsob pojetí tématu jako celku i jeho jednotlivých složek.</a:t>
            </a:r>
          </a:p>
          <a:p>
            <a:r>
              <a:rPr lang="cs-CZ" smtClean="0"/>
              <a:t>Je to druh celkového ztvárnění a tlumočení sdělovaného obsahu.</a:t>
            </a:r>
          </a:p>
          <a:p>
            <a:r>
              <a:rPr lang="cs-CZ" smtClean="0"/>
              <a:t>Rozhodujícím faktorem pro volbu slohového postupu jsou </a:t>
            </a:r>
            <a:r>
              <a:rPr lang="cs-CZ" b="1" smtClean="0"/>
              <a:t>cíl projevu </a:t>
            </a:r>
            <a:r>
              <a:rPr lang="cs-CZ" smtClean="0"/>
              <a:t>(vyplývající ze záměru autora) a </a:t>
            </a:r>
            <a:r>
              <a:rPr lang="cs-CZ" b="1" smtClean="0"/>
              <a:t>téma</a:t>
            </a:r>
            <a:r>
              <a:rPr lang="cs-CZ" smtClean="0"/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>
          <a:ln w="38100">
            <a:solidFill>
              <a:srgbClr val="7030A0"/>
            </a:solidFill>
          </a:ln>
        </p:spPr>
        <p:txBody>
          <a:bodyPr/>
          <a:lstStyle/>
          <a:p>
            <a:r>
              <a:rPr lang="cs-CZ" b="1" smtClean="0">
                <a:solidFill>
                  <a:srgbClr val="7030A0"/>
                </a:solidFill>
              </a:rPr>
              <a:t>Slohové postupy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4400" b="1" dirty="0" smtClean="0">
                <a:solidFill>
                  <a:srgbClr val="006600"/>
                </a:solidFill>
              </a:rPr>
              <a:t>Informační (prostě sdělovací)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4400" b="1" dirty="0" smtClean="0">
                <a:solidFill>
                  <a:srgbClr val="FF0000"/>
                </a:solidFill>
              </a:rPr>
              <a:t>Popisný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4400" b="1" dirty="0" smtClean="0">
                <a:solidFill>
                  <a:srgbClr val="663300"/>
                </a:solidFill>
              </a:rPr>
              <a:t>Vyprávěcí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4400" b="1" dirty="0" smtClean="0">
                <a:solidFill>
                  <a:schemeClr val="tx2">
                    <a:lumMod val="75000"/>
                  </a:schemeClr>
                </a:solidFill>
              </a:rPr>
              <a:t>Výkladový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4400" b="1" dirty="0" smtClean="0">
                <a:solidFill>
                  <a:srgbClr val="002060"/>
                </a:solidFill>
              </a:rPr>
              <a:t>Úvahový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4400" b="1" dirty="0" smtClean="0">
                <a:solidFill>
                  <a:srgbClr val="FF3300"/>
                </a:solidFill>
              </a:rPr>
              <a:t>Řečnický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rgbClr val="7030A0"/>
                </a:solidFill>
              </a:rPr>
              <a:t>Slohové útvary</a:t>
            </a:r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600" smtClean="0"/>
              <a:t>Jsou ustálené, uzavřené a ukončené komunikační jednotky, které vznikají prostřednictvím jednoho nebo několika slohových postupů.</a:t>
            </a:r>
          </a:p>
          <a:p>
            <a:r>
              <a:rPr lang="cs-CZ" sz="3600" smtClean="0"/>
              <a:t>Jsou to obecně přijímaná schémata sloužící rozmanitým potřebám praktické jazykové komunikace.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rgbClr val="006600"/>
                </a:solidFill>
              </a:rPr>
              <a:t>Informační postup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Je považován za postup nejjednodušší, neboť spočívá v zachycení nezbytných informací sloužících adresátovi k základní orientaci.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Konstatování fakt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Větná stavba nebývá složitá, chybí odkazovací výrazy, časté je prosté hromadění fakt v libovolném pořadí.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Uplatňuje se hlavně v publicistice a v administrativě (projevuje se zde značná </a:t>
            </a:r>
            <a:r>
              <a:rPr lang="cs-CZ" dirty="0" err="1" smtClean="0"/>
              <a:t>automatizovanost</a:t>
            </a:r>
            <a:r>
              <a:rPr lang="cs-CZ" dirty="0" smtClean="0"/>
              <a:t> – vede k šablonovitosti)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rgbClr val="006600"/>
                </a:solidFill>
              </a:rPr>
              <a:t>Útvary informačního postupu</a:t>
            </a:r>
          </a:p>
        </p:txBody>
      </p:sp>
      <p:sp>
        <p:nvSpPr>
          <p:cNvPr id="2150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smtClean="0"/>
              <a:t>A) </a:t>
            </a:r>
            <a:r>
              <a:rPr lang="cs-CZ" b="1" smtClean="0">
                <a:solidFill>
                  <a:srgbClr val="006600"/>
                </a:solidFill>
              </a:rPr>
              <a:t>Zpráva</a:t>
            </a:r>
            <a:r>
              <a:rPr lang="cs-CZ" smtClean="0"/>
              <a:t>: podává stručnou informaci o tom, co se kdy, kde a za jakých okolností stalo.</a:t>
            </a:r>
          </a:p>
          <a:p>
            <a:r>
              <a:rPr lang="cs-CZ" b="1" smtClean="0"/>
              <a:t>B) Záznam</a:t>
            </a:r>
            <a:r>
              <a:rPr lang="cs-CZ" smtClean="0"/>
              <a:t>: slouží k podpoře paměti nebo k heslovitému zachycení faktů.</a:t>
            </a:r>
          </a:p>
          <a:p>
            <a:r>
              <a:rPr lang="cs-CZ" b="1" smtClean="0"/>
              <a:t>C) </a:t>
            </a:r>
            <a:r>
              <a:rPr lang="cs-CZ" b="1" smtClean="0">
                <a:solidFill>
                  <a:srgbClr val="006600"/>
                </a:solidFill>
              </a:rPr>
              <a:t>Oznámení</a:t>
            </a:r>
            <a:r>
              <a:rPr lang="cs-CZ" smtClean="0"/>
              <a:t>: zpráva týkající se událostí </a:t>
            </a:r>
            <a:r>
              <a:rPr lang="cs-CZ" b="1" smtClean="0"/>
              <a:t>budoucích.</a:t>
            </a:r>
          </a:p>
          <a:p>
            <a:r>
              <a:rPr lang="cs-CZ" b="1" smtClean="0"/>
              <a:t>D) </a:t>
            </a:r>
            <a:r>
              <a:rPr lang="cs-CZ" b="1" smtClean="0">
                <a:solidFill>
                  <a:srgbClr val="006600"/>
                </a:solidFill>
              </a:rPr>
              <a:t>Žádost</a:t>
            </a:r>
            <a:r>
              <a:rPr lang="cs-CZ" smtClean="0"/>
              <a:t>: stručný slohový útvar, značně ustálený.</a:t>
            </a:r>
          </a:p>
          <a:p>
            <a:endParaRPr lang="cs-CZ" b="1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rgbClr val="006600"/>
                </a:solidFill>
              </a:rPr>
              <a:t>Útvary informačního postupu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E) </a:t>
            </a:r>
            <a:r>
              <a:rPr lang="cs-CZ" b="1" dirty="0" smtClean="0">
                <a:solidFill>
                  <a:srgbClr val="006600"/>
                </a:solidFill>
              </a:rPr>
              <a:t>Zápis (protokol)</a:t>
            </a:r>
            <a:r>
              <a:rPr lang="cs-CZ" dirty="0" smtClean="0"/>
              <a:t>: podává základní informace o konání nějaké akce, o jejím průběhu a úkolech z jednání vyplývajících (usnesení). Požadavkem je stručnost (realizovaná až heslovitou formulací), věcnost a objektivnost.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F) </a:t>
            </a:r>
            <a:r>
              <a:rPr lang="cs-CZ" b="1" dirty="0" smtClean="0">
                <a:solidFill>
                  <a:srgbClr val="006600"/>
                </a:solidFill>
              </a:rPr>
              <a:t>Dopis (osobní, úřední)</a:t>
            </a:r>
            <a:r>
              <a:rPr lang="cs-CZ" dirty="0" smtClean="0"/>
              <a:t>: má ustálené složky (datum, místo vzniku, oslovení, vlastní obsah, závěrečný pozdrav a podpis). Osobní dopis má ráz soukromý. Úřední dopis bývá neosobní, věcný, s častými automatizovanými prostředky.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rgbClr val="FF0000"/>
                </a:solidFill>
              </a:rPr>
              <a:t>Slohový postup popisný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850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Zachycuje a vypočítává jednotlivé složky skutečnosti (předmětu, osoby, zvířete, jevu a děje) na základě autorova smyslového vnímání.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Cíl: podat dokonalou informaci umožňující adresátovi vytvořit si věrný obraz sdělovaného.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Podání obrazu bývá zpravidla statické.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Uplatňuje se požadavek systematičnosti (postup od celku k částem, od nápadného k méně nápadnému, od důležitého k podružnému).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Uplatňuje se nejčastěji v oblasti odborné a umělecké.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Převažují podstatná a přídavná jména, nejfrekventovanějším větným členem je přívlastek.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/>
          </p:nvPr>
        </p:nvSpPr>
        <p:spPr>
          <a:ln w="38100">
            <a:solidFill>
              <a:srgbClr val="FF0000"/>
            </a:solidFill>
          </a:ln>
        </p:spPr>
        <p:txBody>
          <a:bodyPr/>
          <a:lstStyle/>
          <a:p>
            <a:r>
              <a:rPr lang="cs-CZ" b="1" smtClean="0">
                <a:solidFill>
                  <a:srgbClr val="FF0000"/>
                </a:solidFill>
              </a:rPr>
              <a:t>Útvary popisného postupu</a:t>
            </a:r>
          </a:p>
        </p:txBody>
      </p:sp>
      <p:sp>
        <p:nvSpPr>
          <p:cNvPr id="2457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4000" b="1" smtClean="0">
                <a:solidFill>
                  <a:srgbClr val="FF0000"/>
                </a:solidFill>
              </a:rPr>
              <a:t>A) Popis prostý</a:t>
            </a:r>
          </a:p>
          <a:p>
            <a:r>
              <a:rPr lang="cs-CZ" sz="4000" b="1" smtClean="0">
                <a:solidFill>
                  <a:srgbClr val="FF0000"/>
                </a:solidFill>
              </a:rPr>
              <a:t>B) Popis odborný</a:t>
            </a:r>
          </a:p>
          <a:p>
            <a:r>
              <a:rPr lang="cs-CZ" sz="4000" b="1" smtClean="0">
                <a:solidFill>
                  <a:srgbClr val="FF0000"/>
                </a:solidFill>
              </a:rPr>
              <a:t>C) Popis umělecký</a:t>
            </a:r>
          </a:p>
          <a:p>
            <a:r>
              <a:rPr lang="cs-CZ" sz="4000" b="1" smtClean="0">
                <a:solidFill>
                  <a:srgbClr val="FF0000"/>
                </a:solidFill>
              </a:rPr>
              <a:t>D) Charakteristika (povahopis)</a:t>
            </a:r>
          </a:p>
          <a:p>
            <a:r>
              <a:rPr lang="cs-CZ" sz="4000" b="1" smtClean="0">
                <a:solidFill>
                  <a:srgbClr val="FF0000"/>
                </a:solidFill>
              </a:rPr>
              <a:t>E) Popis dějový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rgbClr val="663300"/>
                </a:solidFill>
              </a:rPr>
              <a:t>Slohový postup vyprávěcí (narativní)</a:t>
            </a:r>
            <a:endParaRPr lang="cs-CZ" b="1" dirty="0">
              <a:solidFill>
                <a:srgbClr val="6633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Je dynamický, podává průběh jedinečného (neopakovatelného) děje na základě osobního prožitku nebo podle svědectví.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Má dějovou linii (zasazenou do prostoru a času), jednotlivé dějové prvky jsou spjaty časovou posloupností nebo příčinnou následností.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Děj se vyvíjí od zápletky k vyvrcholení a rozuzlení.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Uplatňuje se zejména v oblasti hovorové a umělecké.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Útvar: </a:t>
            </a:r>
            <a:r>
              <a:rPr lang="cs-CZ" b="1" dirty="0" smtClean="0">
                <a:solidFill>
                  <a:srgbClr val="663300"/>
                </a:solidFill>
              </a:rPr>
              <a:t>VYPRAVOVÁNÍ</a:t>
            </a:r>
            <a:endParaRPr lang="cs-CZ" b="1" dirty="0">
              <a:solidFill>
                <a:srgbClr val="6633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Slohový postup výkladový</a:t>
            </a:r>
            <a:endParaRPr lang="cs-CZ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Slohově nejnáročnější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Vysvětluje předměty, děje, jejich složky a logickou úvahou zdůvodňuje jejich vzájemné vztahy na základě předem získaných vědomostí a zkušeností.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Jde v něm o objektivní vyjádření složitosti vztahů a souvislostí mezi sdělovanými skutečnostmi.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Uplatňuje se v stylové oblasti odborné a publicistické.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Útvary výkladového postupu</a:t>
            </a:r>
            <a:endParaRPr lang="cs-CZ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A) 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Výklad: </a:t>
            </a:r>
            <a:r>
              <a:rPr lang="cs-CZ" dirty="0" smtClean="0"/>
              <a:t>zprostředkovává výsledky vědeckého poznání a popularizuje je.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B) 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Pojednání:</a:t>
            </a:r>
            <a:r>
              <a:rPr lang="cs-CZ" dirty="0" smtClean="0"/>
              <a:t> „nejvyšší“ útvar stylu odborného usilující o formulaci nového pohledu. Přináší nové poznatky, názory a závěry na základě důkladné analýzy.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C) 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Úvaha:</a:t>
            </a:r>
            <a:r>
              <a:rPr lang="cs-CZ" dirty="0" smtClean="0"/>
              <a:t> uplatňuje se zde subjektivní postoj autora.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D) 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Esej:</a:t>
            </a:r>
            <a:r>
              <a:rPr lang="cs-CZ" dirty="0" smtClean="0"/>
              <a:t> má povahu úvahového textu s aktuální odbornou tematikou podaného uměleckou formou.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rgbClr val="FF3300"/>
                </a:solidFill>
              </a:rPr>
              <a:t>Slohový postup řečnický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Využívá zejména slohového postupu výkladového a úvahového.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Oblast: oficiální veřejné mluvené projevy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Využívá tzv. řečnické figury, které pomáhají zvyšovat názornost, sugestivnost a dramatičnost mluvených projevů.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Tomuto postupu se věnuje specifická disciplína: rétorika.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Prvky řečnického slohu se uplatňují: </a:t>
            </a:r>
            <a:r>
              <a:rPr lang="cs-CZ" b="1" dirty="0" smtClean="0">
                <a:solidFill>
                  <a:srgbClr val="FF3300"/>
                </a:solidFill>
              </a:rPr>
              <a:t>v přednášce, referátu, komentáři, diskusi, polemice, besedě, interview, v přípitku.</a:t>
            </a:r>
            <a:endParaRPr lang="cs-CZ" b="1" dirty="0">
              <a:solidFill>
                <a:srgbClr val="FF33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Kontrolní otázky</a:t>
            </a:r>
          </a:p>
        </p:txBody>
      </p:sp>
      <p:sp>
        <p:nvSpPr>
          <p:cNvPr id="31747" name="Rectangle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Jaké jsou rozhodující faktory pro volbu slohového postupu?</a:t>
            </a:r>
          </a:p>
          <a:p>
            <a:r>
              <a:rPr lang="cs-CZ" smtClean="0"/>
              <a:t>Vyjmenujte slohové postupy.</a:t>
            </a:r>
          </a:p>
          <a:p>
            <a:r>
              <a:rPr lang="cs-CZ" smtClean="0"/>
              <a:t>Který slohový postup je </a:t>
            </a:r>
            <a:r>
              <a:rPr lang="cs-CZ" sz="3000" smtClean="0"/>
              <a:t>slohově nejnáročnější?</a:t>
            </a:r>
          </a:p>
          <a:p>
            <a:r>
              <a:rPr lang="cs-CZ" sz="3000" smtClean="0"/>
              <a:t>Který slohový postup má dějovou linii (zasazenou do prostoru a času), jednotlivé dějové prvky jsou spjaty časovou posloupností nebo příčinnou následností?</a:t>
            </a:r>
          </a:p>
          <a:p>
            <a:endParaRPr lang="cs-CZ" smtClean="0"/>
          </a:p>
          <a:p>
            <a:endParaRPr lang="cs-CZ" smtClean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Seznam zdrojů</a:t>
            </a:r>
          </a:p>
        </p:txBody>
      </p:sp>
      <p:sp>
        <p:nvSpPr>
          <p:cNvPr id="3072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HUBÁČEK, Jaroslav a Jana SVOBODOVÁ. </a:t>
            </a:r>
            <a:r>
              <a:rPr lang="cs-CZ" i="1" smtClean="0"/>
              <a:t>Čeština pro učitele</a:t>
            </a:r>
            <a:r>
              <a:rPr lang="cs-CZ" smtClean="0"/>
              <a:t>. Vyd. 2. S.l.: Vademecum, 1998, 303 s. ISBN 80-860-4130-1. </a:t>
            </a:r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84</TotalTime>
  <Words>861</Words>
  <Application>Microsoft Office PowerPoint</Application>
  <PresentationFormat>Předvádění na obrazovce (4:3)</PresentationFormat>
  <Paragraphs>90</Paragraphs>
  <Slides>17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systému Office</vt:lpstr>
      <vt:lpstr>Prezentace aplikace PowerPoint</vt:lpstr>
      <vt:lpstr>Anotace</vt:lpstr>
      <vt:lpstr>Stylistika</vt:lpstr>
      <vt:lpstr>Slohový postup</vt:lpstr>
      <vt:lpstr>Slohové postupy</vt:lpstr>
      <vt:lpstr>Slohové útvary</vt:lpstr>
      <vt:lpstr>Informační postup</vt:lpstr>
      <vt:lpstr>Útvary informačního postupu</vt:lpstr>
      <vt:lpstr>Útvary informačního postupu</vt:lpstr>
      <vt:lpstr>Slohový postup popisný</vt:lpstr>
      <vt:lpstr>Útvary popisného postupu</vt:lpstr>
      <vt:lpstr>Slohový postup vyprávěcí (narativní)</vt:lpstr>
      <vt:lpstr>Slohový postup výkladový</vt:lpstr>
      <vt:lpstr>Útvary výkladového postupu</vt:lpstr>
      <vt:lpstr>Slohový postup řečnický</vt:lpstr>
      <vt:lpstr>Kontrolní otázky</vt:lpstr>
      <vt:lpstr>Seznam zdrojů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Stylistika</dc:title>
  <dc:creator>uzivatel</dc:creator>
  <cp:lastModifiedBy>reznickovakarla</cp:lastModifiedBy>
  <cp:revision>12</cp:revision>
  <dcterms:created xsi:type="dcterms:W3CDTF">2012-12-18T19:14:20Z</dcterms:created>
  <dcterms:modified xsi:type="dcterms:W3CDTF">2013-04-30T09:54:59Z</dcterms:modified>
</cp:coreProperties>
</file>