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56" r:id="rId4"/>
    <p:sldId id="267" r:id="rId5"/>
    <p:sldId id="275" r:id="rId6"/>
    <p:sldId id="257" r:id="rId7"/>
    <p:sldId id="268" r:id="rId8"/>
    <p:sldId id="258" r:id="rId9"/>
    <p:sldId id="269" r:id="rId10"/>
    <p:sldId id="260" r:id="rId11"/>
    <p:sldId id="261" r:id="rId12"/>
    <p:sldId id="270" r:id="rId13"/>
    <p:sldId id="262" r:id="rId14"/>
    <p:sldId id="264" r:id="rId15"/>
    <p:sldId id="265" r:id="rId16"/>
    <p:sldId id="263" r:id="rId17"/>
    <p:sldId id="266" r:id="rId18"/>
    <p:sldId id="276" r:id="rId19"/>
    <p:sldId id="259" r:id="rId20"/>
    <p:sldId id="271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7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867C6-55CB-4491-B6FE-01ECB3391D8E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72453-0E91-4967-A62A-6953559E65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FB14D-99FF-4422-9CFC-34C3E0FF2C14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003C6-C639-4C8C-9BFA-602926E51A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E6B8C-F61C-448E-BD83-38EEDF4C424B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F6DC3-0C06-4406-9847-C24D250F54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425BD-33C9-4079-ABDB-CF01250AE78E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08537-7C41-43F6-80B0-AFF518CA74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7E8E3-43FF-42D0-B7EB-D5E3951D0327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094CE-D934-4CDB-B3CD-C0B412C731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E42B1-1F83-49C1-97D4-ED781F977F56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C952A-032B-4616-8669-29EBD532E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D55C4-8BB5-436F-B302-F9FCCFD21ABB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1DF85-9C29-4A53-B633-00C8701AF3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073A4-C41F-4B04-8C8E-C402B498D852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453C1-24E1-43FE-9D16-6EDF060346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5FD94-626F-4A41-A047-9A8F57E03545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53B0-2D92-4A51-A640-13E3C36AB7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1A8BA-9C4F-413D-9CD8-801F7D5078D8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447D-FD84-4A56-BBA5-CE8F7E82A8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F7226-C0A7-473B-99D6-C0042830709B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44FFD-06DF-4836-92D9-34985309D7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35AE88-5B51-4615-A8C5-498F4EC65A26}" type="datetimeFigureOut">
              <a:rPr lang="cs-CZ"/>
              <a:pPr>
                <a:defRPr/>
              </a:pPr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E06D7E-F1E2-4042-81D1-0CFBA46F6F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Southwark_reconstructed_globe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534988"/>
            <a:ext cx="3744912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9713" y="687388"/>
            <a:ext cx="3744912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5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456217"/>
              </p:ext>
            </p:extLst>
          </p:nvPr>
        </p:nvGraphicFramePr>
        <p:xfrm>
          <a:off x="1476375" y="2133600"/>
          <a:ext cx="6575425" cy="3904933"/>
        </p:xfrm>
        <a:graphic>
          <a:graphicData uri="http://schemas.openxmlformats.org/drawingml/2006/table">
            <a:tbl>
              <a:tblPr/>
              <a:tblGrid>
                <a:gridCol w="2951163"/>
                <a:gridCol w="3624262"/>
              </a:tblGrid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SOU Uherský Brod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Mgr. Dana Zajíčková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Renesanční literatura: William Shakespeare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Český jazyk a literatura pro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I. ročník oboru Krajinář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Ročník: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54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leden 2013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3338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>
            <a:off x="2051050" y="6237288"/>
            <a:ext cx="5976938" cy="484187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i="1" smtClean="0">
                <a:solidFill>
                  <a:srgbClr val="898989"/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pro I. ročník oboru KRAJINÁŘ</a:t>
            </a:r>
            <a:r>
              <a:rPr lang="cs-CZ" dirty="0"/>
              <a:t> je utvářet kladný vztah k materiálním a duchovním hodnotám, prohloubit a kultivovat jazykový projev žáků.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na 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Arial" charset="0"/>
              </a:rPr>
              <a:t>Tato prezentace se věnuje </a:t>
            </a:r>
            <a:r>
              <a:rPr lang="cs-CZ" dirty="0" smtClean="0">
                <a:cs typeface="Arial" charset="0"/>
              </a:rPr>
              <a:t>osobnosti Williama Shakespeara.</a:t>
            </a:r>
            <a:r>
              <a:rPr lang="cs-CZ" u="sng" dirty="0" smtClean="0">
                <a:cs typeface="Arial" charset="0"/>
              </a:rPr>
              <a:t> </a:t>
            </a:r>
            <a:endParaRPr lang="cs-CZ" u="sng" dirty="0">
              <a:cs typeface="Arial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>
          <a:xfrm>
            <a:off x="684213" y="1341438"/>
            <a:ext cx="7772400" cy="1470025"/>
          </a:xfrm>
          <a:ln w="57150">
            <a:solidFill>
              <a:srgbClr val="7030A0"/>
            </a:solidFill>
          </a:ln>
        </p:spPr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Renesanční literatura</a:t>
            </a: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4400" b="1" smtClean="0">
                <a:solidFill>
                  <a:srgbClr val="7030A0"/>
                </a:solidFill>
              </a:rPr>
              <a:t>William Shakespeare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333375"/>
            <a:ext cx="4895850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457200" y="2400300"/>
          <a:ext cx="8229600" cy="292608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jednotné číslo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/>
                        <a:t>1. pád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Shakespeare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/>
                        <a:t>2. pád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Shakespeara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/>
                        <a:t>3. pád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Shakespearovi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/>
                        <a:t>4. pád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Shakespeara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/>
                        <a:t>5. pád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Shakespeare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/>
                        <a:t>6. pád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Shakespearovi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/>
                        <a:t>7. pád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Shakespearem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7434" name="Rectangle 1"/>
          <p:cNvSpPr>
            <a:spLocks noChangeArrowheads="1"/>
          </p:cNvSpPr>
          <p:nvPr/>
        </p:nvSpPr>
        <p:spPr bwMode="auto">
          <a:xfrm>
            <a:off x="457200" y="538163"/>
            <a:ext cx="802481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3200" b="1">
                <a:cs typeface="Arial" charset="0"/>
              </a:rPr>
              <a:t>Shakespeare</a:t>
            </a:r>
            <a:endParaRPr lang="cs-CZ" sz="1200" b="1">
              <a:cs typeface="Arial" charset="0"/>
            </a:endParaRPr>
          </a:p>
          <a:p>
            <a:pPr eaLnBrk="0" hangingPunct="0"/>
            <a:endParaRPr lang="cs-CZ">
              <a:cs typeface="Arial" charset="0"/>
            </a:endParaRPr>
          </a:p>
          <a:p>
            <a:pPr eaLnBrk="0" hangingPunct="0"/>
            <a:r>
              <a:rPr lang="cs-CZ">
                <a:cs typeface="Arial" charset="0"/>
              </a:rPr>
              <a:t>výslovnost: [šejkspír]</a:t>
            </a:r>
          </a:p>
          <a:p>
            <a:pPr eaLnBrk="0" hangingPunct="0"/>
            <a:r>
              <a:rPr lang="cs-CZ">
                <a:cs typeface="Arial" charset="0"/>
              </a:rPr>
              <a:t>rod: m. živ.</a:t>
            </a:r>
          </a:p>
          <a:p>
            <a:pPr eaLnBrk="0" hangingPunct="0"/>
            <a:r>
              <a:rPr lang="cs-CZ">
                <a:cs typeface="Arial" charset="0"/>
              </a:rPr>
              <a:t>příklady: </a:t>
            </a:r>
            <a:r>
              <a:rPr lang="cs-CZ" i="1">
                <a:cs typeface="Arial" charset="0"/>
              </a:rPr>
              <a:t>Sen noci svatojánské od W. Shakespeara; Shakespearova dramata</a:t>
            </a:r>
            <a:endParaRPr lang="cs-CZ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</a:rPr>
              <a:t>William Shakespeare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>
                <a:solidFill>
                  <a:srgbClr val="7030A0"/>
                </a:solidFill>
              </a:rPr>
              <a:t>(1564-1616)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byl významný </a:t>
            </a:r>
            <a:r>
              <a:rPr lang="cs-CZ" b="1" smtClean="0">
                <a:solidFill>
                  <a:srgbClr val="7030A0"/>
                </a:solidFill>
              </a:rPr>
              <a:t>anglický básník </a:t>
            </a:r>
            <a:r>
              <a:rPr lang="cs-CZ" smtClean="0"/>
              <a:t>a </a:t>
            </a:r>
            <a:r>
              <a:rPr lang="cs-CZ" b="1" smtClean="0">
                <a:solidFill>
                  <a:srgbClr val="7030A0"/>
                </a:solidFill>
              </a:rPr>
              <a:t>dramatik</a:t>
            </a:r>
          </a:p>
          <a:p>
            <a:r>
              <a:rPr lang="cs-CZ" smtClean="0"/>
              <a:t>klíčová postava evropského dramatu </a:t>
            </a:r>
          </a:p>
          <a:p>
            <a:r>
              <a:rPr lang="cs-CZ" smtClean="0"/>
              <a:t>Dochovalo se jemu připsaných 37 divadelních her, 154 sonetů, dvě dlouhé epické básně a několik dalších děl. </a:t>
            </a:r>
          </a:p>
          <a:p>
            <a:r>
              <a:rPr lang="cs-CZ" smtClean="0"/>
              <a:t>Kromě tvorby dramat a komedií se věnoval i herectví.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Shakespearův rodný dům ve Stratfordu nad </a:t>
            </a:r>
            <a:r>
              <a:rPr lang="cs-CZ" dirty="0" err="1" smtClean="0"/>
              <a:t>Avonou</a:t>
            </a:r>
            <a:endParaRPr lang="cs-CZ" dirty="0"/>
          </a:p>
        </p:txBody>
      </p:sp>
      <p:sp>
        <p:nvSpPr>
          <p:cNvPr id="19458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19459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mtClean="0"/>
              <a:t>Byl synem úspěšného rukavičkáře a později i radního města Stratfordu a Mary Ardenové, dcery bohatého velkostatkáře.</a:t>
            </a:r>
          </a:p>
        </p:txBody>
      </p:sp>
      <p:sp>
        <p:nvSpPr>
          <p:cNvPr id="19460" name="Zástupný symbol pro obrázek 2"/>
          <p:cNvSpPr txBox="1">
            <a:spLocks/>
          </p:cNvSpPr>
          <p:nvPr/>
        </p:nvSpPr>
        <p:spPr bwMode="auto">
          <a:xfrm>
            <a:off x="1763713" y="620713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620713"/>
            <a:ext cx="534193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</a:rPr>
              <a:t>Divadelní kariéra</a:t>
            </a:r>
            <a:br>
              <a:rPr lang="cs-CZ" b="1" dirty="0" smtClean="0">
                <a:solidFill>
                  <a:srgbClr val="7030A0"/>
                </a:solidFill>
              </a:rPr>
            </a:b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smtClean="0"/>
              <a:t>Stal se členem divadelní společnosti </a:t>
            </a:r>
            <a:r>
              <a:rPr lang="cs-CZ" sz="3600" i="1" smtClean="0"/>
              <a:t>Služebníci lorda komořího (divadlo Globe)</a:t>
            </a:r>
            <a:r>
              <a:rPr lang="cs-CZ" sz="3600" smtClean="0"/>
              <a:t>, od roku 1603 společnost byla přejmenována na </a:t>
            </a:r>
            <a:r>
              <a:rPr lang="cs-CZ" sz="3600" i="1" smtClean="0"/>
              <a:t>Královskou společnost</a:t>
            </a:r>
            <a:r>
              <a:rPr lang="cs-CZ" sz="3600" smtClean="0"/>
              <a:t>.</a:t>
            </a:r>
          </a:p>
          <a:p>
            <a:r>
              <a:rPr lang="cs-CZ" sz="3600" smtClean="0"/>
              <a:t>I v dnešní době jsou jeho hry velmi oblíbené a jsou stále hrány po celém světě.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smtClean="0"/>
              <a:t>Replika divadla Globe v Southwarku</a:t>
            </a:r>
          </a:p>
        </p:txBody>
      </p:sp>
      <p:sp>
        <p:nvSpPr>
          <p:cNvPr id="21506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21507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0113" y="5367338"/>
            <a:ext cx="7343775" cy="1230312"/>
          </a:xfrm>
        </p:spPr>
        <p:txBody>
          <a:bodyPr/>
          <a:lstStyle/>
          <a:p>
            <a:r>
              <a:rPr lang="cs-CZ" sz="2400" i="1" smtClean="0"/>
              <a:t>V létě roku 1613 Globe do základů vyhořel. Oheň způsobilo dělo, ze kterého vystřelili při představení. </a:t>
            </a:r>
          </a:p>
          <a:p>
            <a:r>
              <a:rPr lang="cs-CZ" sz="2400" i="1" smtClean="0"/>
              <a:t>Dělo se nestrefilo a zapálilo doškovou střechu.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692150"/>
            <a:ext cx="5473700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Dílo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William Shakespeare je nejskvělejším autorem vrcholného </a:t>
            </a:r>
            <a:r>
              <a:rPr lang="cs-CZ" b="1" dirty="0" smtClean="0">
                <a:solidFill>
                  <a:srgbClr val="7030A0"/>
                </a:solidFill>
              </a:rPr>
              <a:t>období renesance</a:t>
            </a:r>
            <a:r>
              <a:rPr lang="cs-CZ" dirty="0" smtClean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Jeho dílo je zcela světské, bez zjevných náboženských motivů.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Přelomový byl nejenom jeho styl psaní, ale také to, že postavy jeho her již nejsou tak středověké, jako byly u jeho předchůdců a některých současníků.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Nedodržoval trojí jednotu času, místa a děje.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Ženské postavy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Ve svých dílech zobrazuje Shakespeare ženy jako emancipované osobnosti, které si dovolují odporovat mužům a mít vlastní názor. To nebylo v tehdejší době ještě zcela obvyklé. Autor musel mít odvahu a nebát se porušení konvencí, i když mu v tom "hrála do noty" skutečnost, že působil v Anglii za vlády velmi inteligentní, vzdělané a energické královny Alžběty I. Ženy v Shakespearových hrách také vynikají čestností, hrdostí a půvabem.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Alžběta I., </a:t>
            </a:r>
            <a:r>
              <a:rPr lang="cs-CZ" i="1" smtClean="0"/>
              <a:t>královna Anglie a Irska (1558-1603)</a:t>
            </a:r>
            <a:endParaRPr lang="cs-CZ" smtClean="0"/>
          </a:p>
        </p:txBody>
      </p:sp>
      <p:sp>
        <p:nvSpPr>
          <p:cNvPr id="24579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9750" y="5367338"/>
            <a:ext cx="7920038" cy="1085850"/>
          </a:xfrm>
        </p:spPr>
        <p:txBody>
          <a:bodyPr/>
          <a:lstStyle/>
          <a:p>
            <a:r>
              <a:rPr lang="cs-CZ" sz="2000" smtClean="0"/>
              <a:t>Zpravidla se toto období označuje jako </a:t>
            </a:r>
            <a:r>
              <a:rPr lang="cs-CZ" sz="2000" i="1" smtClean="0"/>
              <a:t>alžbětinská doba</a:t>
            </a:r>
            <a:r>
              <a:rPr lang="cs-CZ" sz="2000" smtClean="0"/>
              <a:t> či </a:t>
            </a:r>
            <a:r>
              <a:rPr lang="cs-CZ" sz="2000" i="1" smtClean="0"/>
              <a:t>zlatý věk Anglie</a:t>
            </a:r>
            <a:r>
              <a:rPr lang="cs-CZ" sz="2000" smtClean="0"/>
              <a:t>. Vyznačuje se mimo jiné rozvojem řemesel, obchodu, vzdělanosti a kultury, zejména anglické literatury a divadla.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692150"/>
            <a:ext cx="4248150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Drama: tragédie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smtClean="0"/>
              <a:t>Romeo a Julie</a:t>
            </a:r>
            <a:r>
              <a:rPr lang="cs-CZ" smtClean="0"/>
              <a:t> (1595) </a:t>
            </a:r>
          </a:p>
          <a:p>
            <a:r>
              <a:rPr lang="cs-CZ" i="1" smtClean="0"/>
              <a:t>Julius Caesar</a:t>
            </a:r>
            <a:r>
              <a:rPr lang="cs-CZ" smtClean="0"/>
              <a:t> </a:t>
            </a:r>
          </a:p>
          <a:p>
            <a:r>
              <a:rPr lang="cs-CZ" i="1" smtClean="0"/>
              <a:t>Hamlet</a:t>
            </a:r>
            <a:r>
              <a:rPr lang="cs-CZ" smtClean="0"/>
              <a:t> (1604)</a:t>
            </a:r>
          </a:p>
          <a:p>
            <a:r>
              <a:rPr lang="cs-CZ" i="1" smtClean="0"/>
              <a:t>Othello</a:t>
            </a:r>
            <a:r>
              <a:rPr lang="cs-CZ" smtClean="0"/>
              <a:t> (1605)</a:t>
            </a:r>
          </a:p>
          <a:p>
            <a:r>
              <a:rPr lang="cs-CZ" i="1" smtClean="0"/>
              <a:t>Macbeth</a:t>
            </a:r>
            <a:r>
              <a:rPr lang="cs-CZ" smtClean="0"/>
              <a:t> (1606)</a:t>
            </a:r>
          </a:p>
          <a:p>
            <a:r>
              <a:rPr lang="cs-CZ" i="1" smtClean="0"/>
              <a:t>Král Lear</a:t>
            </a:r>
            <a:r>
              <a:rPr lang="cs-CZ" smtClean="0"/>
              <a:t>  </a:t>
            </a:r>
          </a:p>
          <a:p>
            <a:r>
              <a:rPr lang="cs-CZ" i="1" smtClean="0"/>
              <a:t>Antonius a Kleopatra</a:t>
            </a:r>
            <a:endParaRPr lang="cs-CZ" smtClean="0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5150" y="1700213"/>
            <a:ext cx="2814638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Drama: komedie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smtClean="0"/>
              <a:t>Zkrocení zlé ženy</a:t>
            </a:r>
          </a:p>
          <a:p>
            <a:r>
              <a:rPr lang="cs-CZ" i="1" smtClean="0"/>
              <a:t>Sen noci svatojánské</a:t>
            </a:r>
            <a:r>
              <a:rPr lang="cs-CZ" smtClean="0"/>
              <a:t> </a:t>
            </a:r>
          </a:p>
          <a:p>
            <a:r>
              <a:rPr lang="cs-CZ" i="1" smtClean="0"/>
              <a:t>Kupec benátský</a:t>
            </a:r>
            <a:endParaRPr lang="cs-CZ" smtClean="0"/>
          </a:p>
          <a:p>
            <a:r>
              <a:rPr lang="cs-CZ" i="1" smtClean="0"/>
              <a:t>Mnoho povyku pro nic</a:t>
            </a:r>
            <a:r>
              <a:rPr lang="cs-CZ" smtClean="0"/>
              <a:t>  </a:t>
            </a:r>
          </a:p>
          <a:p>
            <a:r>
              <a:rPr lang="cs-CZ" i="1" smtClean="0"/>
              <a:t>Veselé paničky windsorské</a:t>
            </a:r>
            <a:r>
              <a:rPr lang="cs-CZ" smtClean="0"/>
              <a:t> </a:t>
            </a:r>
          </a:p>
          <a:p>
            <a:r>
              <a:rPr lang="cs-CZ" i="1" smtClean="0"/>
              <a:t>Jak se vám líbí</a:t>
            </a:r>
            <a:r>
              <a:rPr lang="cs-CZ" smtClean="0"/>
              <a:t>  </a:t>
            </a:r>
          </a:p>
          <a:p>
            <a:r>
              <a:rPr lang="cs-CZ" i="1" smtClean="0"/>
              <a:t>Večer tříkrálový</a:t>
            </a:r>
            <a:r>
              <a:rPr lang="cs-CZ" smtClean="0"/>
              <a:t> </a:t>
            </a: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1989138"/>
            <a:ext cx="331152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Obdélník 3"/>
          <p:cNvSpPr>
            <a:spLocks noChangeArrowheads="1"/>
          </p:cNvSpPr>
          <p:nvPr/>
        </p:nvSpPr>
        <p:spPr bwMode="auto">
          <a:xfrm>
            <a:off x="4284663" y="5516563"/>
            <a:ext cx="45926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Scéna ze </a:t>
            </a:r>
            <a:r>
              <a:rPr lang="cs-CZ" i="1">
                <a:latin typeface="Calibri" pitchFamily="34" charset="0"/>
              </a:rPr>
              <a:t>Zkrocení zlé ženy</a:t>
            </a:r>
            <a:r>
              <a:rPr lang="cs-CZ">
                <a:latin typeface="Calibri" pitchFamily="34" charset="0"/>
              </a:rPr>
              <a:t>; Washington Allston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7030A0"/>
                </a:solidFill>
              </a:rPr>
              <a:t>Historické hry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i="1" smtClean="0"/>
              <a:t>Jindřich IV.</a:t>
            </a:r>
            <a:r>
              <a:rPr lang="cs-CZ" sz="4400" smtClean="0"/>
              <a:t> </a:t>
            </a:r>
          </a:p>
          <a:p>
            <a:r>
              <a:rPr lang="cs-CZ" sz="4400" i="1" smtClean="0"/>
              <a:t>Jindřich VI.</a:t>
            </a:r>
            <a:endParaRPr lang="cs-CZ" sz="4400" smtClean="0"/>
          </a:p>
          <a:p>
            <a:r>
              <a:rPr lang="cs-CZ" sz="4400" i="1" smtClean="0"/>
              <a:t>Richard III.</a:t>
            </a:r>
          </a:p>
          <a:p>
            <a:r>
              <a:rPr lang="cs-CZ" sz="4400" i="1" smtClean="0"/>
              <a:t>Richard II.</a:t>
            </a:r>
            <a:endParaRPr lang="cs-CZ" sz="4400" smtClean="0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1488" y="1628775"/>
            <a:ext cx="37465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Obdélník 3"/>
          <p:cNvSpPr>
            <a:spLocks noChangeArrowheads="1"/>
          </p:cNvSpPr>
          <p:nvPr/>
        </p:nvSpPr>
        <p:spPr bwMode="auto">
          <a:xfrm>
            <a:off x="4427538" y="5805488"/>
            <a:ext cx="3629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Abdikace Richarda II., 15. století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5400" b="1" smtClean="0"/>
              <a:t>	</a:t>
            </a:r>
            <a:r>
              <a:rPr lang="cs-CZ" sz="5400" b="1" smtClean="0">
                <a:solidFill>
                  <a:srgbClr val="7030A0"/>
                </a:solidFill>
              </a:rPr>
              <a:t>Sonety</a:t>
            </a:r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3238"/>
            <a:ext cx="5051425" cy="4352925"/>
          </a:xfrm>
        </p:spPr>
        <p:txBody>
          <a:bodyPr/>
          <a:lstStyle/>
          <a:p>
            <a:r>
              <a:rPr lang="cs-CZ" sz="4000" smtClean="0"/>
              <a:t>básnická sbírka 154 sonetů</a:t>
            </a:r>
          </a:p>
          <a:p>
            <a:r>
              <a:rPr lang="cs-CZ" sz="4000" smtClean="0"/>
              <a:t>Jejich tématy jsou láska, krása, politika a pomíjivost života a citů. </a:t>
            </a: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03875" y="1052513"/>
            <a:ext cx="314801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	</a:t>
            </a:r>
            <a:r>
              <a:rPr lang="cs-CZ" b="1" smtClean="0">
                <a:solidFill>
                  <a:srgbClr val="7030A0"/>
                </a:solidFill>
              </a:rPr>
              <a:t>Pohádkové hry</a:t>
            </a:r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i="1" smtClean="0"/>
              <a:t>Zimní pohádka</a:t>
            </a:r>
          </a:p>
          <a:p>
            <a:r>
              <a:rPr lang="cs-CZ" sz="4000" smtClean="0"/>
              <a:t> </a:t>
            </a:r>
            <a:r>
              <a:rPr lang="cs-CZ" sz="4000" i="1" smtClean="0"/>
              <a:t>Bouře</a:t>
            </a:r>
            <a:endParaRPr lang="cs-CZ" sz="4000" smtClean="0"/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620713"/>
            <a:ext cx="3529013" cy="548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Obdélník 3"/>
          <p:cNvSpPr>
            <a:spLocks noChangeArrowheads="1"/>
          </p:cNvSpPr>
          <p:nvPr/>
        </p:nvSpPr>
        <p:spPr bwMode="auto">
          <a:xfrm>
            <a:off x="5219700" y="6137275"/>
            <a:ext cx="3529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Calibri" pitchFamily="34" charset="0"/>
              </a:rPr>
              <a:t>První výtisk Bouře z roku 1623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Kontrolní otázky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3600" smtClean="0"/>
              <a:t>Kterým historickým osobnostem se Shakespeare věnoval?</a:t>
            </a:r>
          </a:p>
          <a:p>
            <a:r>
              <a:rPr lang="cs-CZ" sz="3600" smtClean="0"/>
              <a:t>Jak Shakespeare ve svých dílech zobrazoval  ženy? </a:t>
            </a:r>
          </a:p>
          <a:p>
            <a:r>
              <a:rPr lang="cs-CZ" sz="3600" smtClean="0"/>
              <a:t>Kolik se dochovalo Shakespearovi</a:t>
            </a:r>
          </a:p>
          <a:p>
            <a:pPr>
              <a:buFont typeface="Arial" charset="0"/>
              <a:buNone/>
            </a:pPr>
            <a:r>
              <a:rPr lang="cs-CZ" sz="3600" smtClean="0"/>
              <a:t>připsaných divadelních her?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Seznam obrázků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YUMA, </a:t>
            </a:r>
            <a:r>
              <a:rPr lang="cs-CZ" sz="1800" dirty="0" err="1" smtClean="0"/>
              <a:t>Larry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http://cs.wikipedia.org/wiki/Soubor:Hw-shakespeare.png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VIGILIUS.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http://cs.wikipedia.org/wiki/Soubor:William_Shakespeares_birthplace,_Stratford-upon-Avon_26l2007.jpg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ANDREASEGDE.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</a:t>
            </a:r>
            <a:r>
              <a:rPr lang="cs-CZ" sz="1800" dirty="0" smtClean="0">
                <a:hlinkClick r:id="rId2"/>
              </a:rPr>
              <a:t>http://cs.wikipedia.org/wiki/Soubor:Southwark_reconstructed_globe.jpg</a:t>
            </a:r>
            <a:endParaRPr lang="cs-CZ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DUROVA.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http://cs.wikipedia.org/wiki/Soubor:Darnley_stage_3.jpg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PROTEUS, </a:t>
            </a:r>
            <a:r>
              <a:rPr lang="cs-CZ" sz="1800" dirty="0" err="1" smtClean="0"/>
              <a:t>Dionysos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http://cs.wikipedia.org/wiki/Soubor:Romeo-and-Juliet-toy-theatre-cut-outs.png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BERTAUT.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http://cs.wikipedia.org/wiki/Soubor:Scene_from_%28Allston%29.jpg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ACOMA.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http://cs.wikipedia.org/wiki/Soubor:Abdikace_Richarda2.png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 smtClean="0"/>
              <a:t>XOVER. </a:t>
            </a:r>
            <a:r>
              <a:rPr lang="en-US" sz="1800" i="1" dirty="0" smtClean="0"/>
              <a:t>Wikimedia Commons</a:t>
            </a:r>
            <a:r>
              <a:rPr lang="en-US" sz="1800" dirty="0" smtClean="0"/>
              <a:t> [online]. [cit. 13.1.2013]. </a:t>
            </a:r>
            <a:r>
              <a:rPr lang="en-US" sz="1800" dirty="0" err="1" smtClean="0"/>
              <a:t>Dostupný</a:t>
            </a:r>
            <a:r>
              <a:rPr lang="en-US" sz="1800" dirty="0" smtClean="0"/>
              <a:t> </a:t>
            </a:r>
            <a:r>
              <a:rPr lang="en-US" sz="1800" dirty="0" err="1" smtClean="0"/>
              <a:t>na</a:t>
            </a:r>
            <a:r>
              <a:rPr lang="en-US" sz="1800" dirty="0" smtClean="0"/>
              <a:t> WWW: http://cs.wikipedia.org/wiki/Soubor:FF_The_Tempest_title.jpg </a:t>
            </a:r>
            <a:endParaRPr lang="cs-CZ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REEDY, Tom.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[cit. 13.1.2013]. Dostupný na WWW: http://cs.wikipedia.org/wiki/Soubor:Sonnets1609titlepage.jpg 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Seznam zdrojů</a:t>
            </a:r>
          </a:p>
        </p:txBody>
      </p:sp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i="1" dirty="0" smtClean="0"/>
              <a:t>Wikipedia: the free encyclopedia</a:t>
            </a:r>
            <a:r>
              <a:rPr lang="en-US" sz="2800" dirty="0" smtClean="0"/>
              <a:t> [online]. San Francisco (CA): Wikimedia Foundation, 2001- [cit. 2013-01-13]. </a:t>
            </a:r>
            <a:r>
              <a:rPr lang="en-US" sz="2800" dirty="0" err="1" smtClean="0"/>
              <a:t>Dostupné</a:t>
            </a:r>
            <a:r>
              <a:rPr lang="en-US" sz="2800" dirty="0" smtClean="0"/>
              <a:t> z: http://cs.wikipedia.org/wiki/William_Shakespeare </a:t>
            </a:r>
            <a:endParaRPr lang="cs-CZ" sz="2800" dirty="0" smtClean="0"/>
          </a:p>
          <a:p>
            <a:r>
              <a:rPr lang="cs-CZ" sz="2800" dirty="0"/>
              <a:t>ÚSTAV PRO JAZKY ČESKÝ AV ČR. </a:t>
            </a:r>
            <a:r>
              <a:rPr lang="cs-CZ" sz="2800" i="1" dirty="0"/>
              <a:t>Shakespeare</a:t>
            </a:r>
            <a:r>
              <a:rPr lang="cs-CZ" sz="2800" dirty="0"/>
              <a:t> [online]. [cit. </a:t>
            </a:r>
            <a:r>
              <a:rPr lang="cs-CZ" sz="2800" smtClean="0"/>
              <a:t>13.01.2013</a:t>
            </a:r>
            <a:r>
              <a:rPr lang="cs-CZ" sz="2800" dirty="0"/>
              <a:t>]. Dostupný na WWW: http://prirucka.ujc.cas.cz/?slovo=Shakespeare&amp;Hledej=Hledej </a:t>
            </a: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872</Words>
  <Application>Microsoft Office PowerPoint</Application>
  <PresentationFormat>Předvádění na obrazovce (4:3)</PresentationFormat>
  <Paragraphs>113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ANOTACE</vt:lpstr>
      <vt:lpstr>Renesanční literatura</vt:lpstr>
      <vt:lpstr>Prezentace aplikace PowerPoint</vt:lpstr>
      <vt:lpstr>Prezentace aplikace PowerPoint</vt:lpstr>
      <vt:lpstr>William Shakespeare (1564-1616)</vt:lpstr>
      <vt:lpstr>Shakespearův rodný dům ve Stratfordu nad Avonou</vt:lpstr>
      <vt:lpstr>Divadelní kariéra </vt:lpstr>
      <vt:lpstr>Replika divadla Globe v Southwarku</vt:lpstr>
      <vt:lpstr>Dílo</vt:lpstr>
      <vt:lpstr>Ženské postavy</vt:lpstr>
      <vt:lpstr>Alžběta I., královna Anglie a Irska (1558-1603)</vt:lpstr>
      <vt:lpstr>Drama: tragédie</vt:lpstr>
      <vt:lpstr>Drama: komedie</vt:lpstr>
      <vt:lpstr>Historické hry</vt:lpstr>
      <vt:lpstr> Sonety</vt:lpstr>
      <vt:lpstr> Pohádkové hry</vt:lpstr>
      <vt:lpstr>Kontrolní otázky</vt:lpstr>
      <vt:lpstr>Seznam obrázků</vt:lpstr>
      <vt:lpstr>Seznam zdrojů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Renesanční literatura</dc:title>
  <dc:creator>uzivatel</dc:creator>
  <cp:lastModifiedBy>reznickovakarla</cp:lastModifiedBy>
  <cp:revision>12</cp:revision>
  <dcterms:created xsi:type="dcterms:W3CDTF">2013-01-13T20:17:12Z</dcterms:created>
  <dcterms:modified xsi:type="dcterms:W3CDTF">2013-04-30T09:56:13Z</dcterms:modified>
</cp:coreProperties>
</file>