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9" r:id="rId6"/>
    <p:sldId id="258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88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548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399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561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909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1577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767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778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664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627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927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8855F-CEB4-4158-A632-6C2F92E97327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D01BD-6BBD-4ABA-AF09-0AEA462817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204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su.cz/fpd/kcd/dokumenty/cestinapositi/lexikologie.htm#Slovn%C3%AD%20v%C3%BDzna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logolinkI_b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9922" y="332656"/>
            <a:ext cx="374491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064252"/>
              </p:ext>
            </p:extLst>
          </p:nvPr>
        </p:nvGraphicFramePr>
        <p:xfrm>
          <a:off x="1564378" y="1988840"/>
          <a:ext cx="6096000" cy="394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Dana Zajíčková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baseline="0" dirty="0" smtClean="0"/>
                        <a:t> prezentace (</a:t>
                      </a:r>
                      <a:r>
                        <a:rPr lang="cs-CZ" baseline="0" dirty="0" err="1" smtClean="0"/>
                        <a:t>DUMu</a:t>
                      </a:r>
                      <a:r>
                        <a:rPr lang="cs-CZ" baseline="0" dirty="0" smtClean="0"/>
                        <a:t>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Slovo </a:t>
                      </a:r>
                      <a:r>
                        <a:rPr lang="cs-CZ" dirty="0" smtClean="0"/>
                        <a:t>a jeho </a:t>
                      </a:r>
                      <a:r>
                        <a:rPr lang="cs-CZ" dirty="0" smtClean="0"/>
                        <a:t>význam: </a:t>
                      </a:r>
                      <a:r>
                        <a:rPr lang="cs-CZ" dirty="0" smtClean="0"/>
                        <a:t>jednoznačná a mnohoznačná slova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Tematická</a:t>
                      </a:r>
                      <a:r>
                        <a:rPr lang="cs-CZ" baseline="0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Česky jazyk a </a:t>
                      </a:r>
                      <a:r>
                        <a:rPr lang="cs-CZ" dirty="0" smtClean="0"/>
                        <a:t>literatura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vzniku: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leden 2013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47664" y="5805264"/>
            <a:ext cx="6120680" cy="916211"/>
          </a:xfrm>
        </p:spPr>
        <p:txBody>
          <a:bodyPr/>
          <a:lstStyle/>
          <a:p>
            <a:r>
              <a:rPr lang="cs-CZ" sz="1400" b="1" i="1" dirty="0">
                <a:solidFill>
                  <a:prstClr val="black">
                    <a:tint val="75000"/>
                  </a:prstClr>
                </a:solidFill>
                <a:cs typeface="Arial" charset="0"/>
              </a:rPr>
              <a:t>Uvedení autoři, není-li uvedeno jinak, jsou autory tohoto výukového materiálu a všech jeho částí. Tento projekt je spolufinancován ESF a státním rozpočtem ČR</a:t>
            </a:r>
            <a:endParaRPr lang="cs-CZ" sz="1400" b="1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04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Cílem vyučovacího předmětu ČESKÝ JAZYK je rozvíjet </a:t>
            </a:r>
            <a:r>
              <a:rPr lang="cs-CZ" dirty="0"/>
              <a:t>komunikační </a:t>
            </a:r>
            <a:r>
              <a:rPr lang="cs-CZ" dirty="0" smtClean="0"/>
              <a:t>kompetence </a:t>
            </a:r>
            <a:r>
              <a:rPr lang="cs-CZ" dirty="0"/>
              <a:t>žáků a naučit je užívat </a:t>
            </a:r>
            <a:r>
              <a:rPr lang="cs-CZ" dirty="0" smtClean="0"/>
              <a:t>jazyk </a:t>
            </a:r>
            <a:r>
              <a:rPr lang="cs-CZ" dirty="0"/>
              <a:t>jako </a:t>
            </a:r>
            <a:r>
              <a:rPr lang="cs-CZ" dirty="0" smtClean="0"/>
              <a:t>prostředek </a:t>
            </a:r>
            <a:r>
              <a:rPr lang="cs-CZ" dirty="0"/>
              <a:t>k dorozumívání a myšlení, k přijímání, sdělování a výměně informací na základě jazykových a slohových znalostí. </a:t>
            </a:r>
            <a:r>
              <a:rPr lang="cs-CZ" dirty="0" smtClean="0"/>
              <a:t>Žáci chápou jazyk </a:t>
            </a:r>
            <a:r>
              <a:rPr lang="cs-CZ" dirty="0"/>
              <a:t>jako </a:t>
            </a:r>
            <a:r>
              <a:rPr lang="cs-CZ" dirty="0" smtClean="0"/>
              <a:t>systém, rozlišují </a:t>
            </a:r>
            <a:r>
              <a:rPr lang="cs-CZ" dirty="0"/>
              <a:t>spisovný jazyk a nespisovné </a:t>
            </a:r>
            <a:r>
              <a:rPr lang="cs-CZ" dirty="0" smtClean="0"/>
              <a:t>útvary.</a:t>
            </a:r>
          </a:p>
          <a:p>
            <a:r>
              <a:rPr lang="cs-CZ" dirty="0" smtClean="0"/>
              <a:t>Tématem této prezentace jsou jednoznačná a mnohoznačná slova.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910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268760"/>
            <a:ext cx="7772400" cy="1470025"/>
          </a:xfrm>
          <a:ln w="57150">
            <a:solidFill>
              <a:srgbClr val="7030A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Význam slova a jeho změny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Jednoznačná a mnohoznačná slova</a:t>
            </a:r>
            <a:endParaRPr lang="cs-CZ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23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SLOVO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jazykově ztvárněný odraz skutečnosti ve vědomí uživatelů daného jazyka</a:t>
            </a:r>
          </a:p>
          <a:p>
            <a:r>
              <a:rPr lang="cs-CZ" dirty="0" smtClean="0"/>
              <a:t>Můžeme rozlišovat význam:</a:t>
            </a:r>
          </a:p>
          <a:p>
            <a:pPr marL="0" indent="0">
              <a:buNone/>
            </a:pPr>
            <a:r>
              <a:rPr lang="cs-CZ" dirty="0" smtClean="0"/>
              <a:t>-  </a:t>
            </a:r>
            <a:r>
              <a:rPr lang="cs-CZ" b="1" dirty="0" smtClean="0">
                <a:solidFill>
                  <a:srgbClr val="7030A0"/>
                </a:solidFill>
              </a:rPr>
              <a:t>slovní </a:t>
            </a:r>
            <a:r>
              <a:rPr lang="cs-CZ" dirty="0" smtClean="0"/>
              <a:t>(plnovýznamová slova): společensky závazný </a:t>
            </a: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 </a:t>
            </a:r>
            <a:r>
              <a:rPr lang="cs-CZ" b="1" dirty="0" smtClean="0">
                <a:solidFill>
                  <a:srgbClr val="7030A0"/>
                </a:solidFill>
              </a:rPr>
              <a:t>mluvnický</a:t>
            </a:r>
            <a:r>
              <a:rPr lang="cs-CZ" dirty="0" smtClean="0"/>
              <a:t> vyjádřený koncovkami ohebných slovních druhů a syntaktickými vztahy slov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534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6442" y="692696"/>
            <a:ext cx="84969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u="sng" dirty="0" smtClean="0">
                <a:solidFill>
                  <a:srgbClr val="7030A0"/>
                </a:solidFill>
              </a:rPr>
              <a:t>Podle počtu významů dělíme slova: </a:t>
            </a:r>
          </a:p>
          <a:p>
            <a:endParaRPr lang="cs-CZ" sz="5400" dirty="0"/>
          </a:p>
          <a:p>
            <a:pPr marL="685800" indent="-685800">
              <a:buFont typeface="Arial" pitchFamily="34" charset="0"/>
              <a:buChar char="•"/>
            </a:pPr>
            <a:r>
              <a:rPr lang="cs-CZ" sz="4800" b="1" dirty="0"/>
              <a:t>n</a:t>
            </a:r>
            <a:r>
              <a:rPr lang="cs-CZ" sz="4800" b="1" dirty="0" smtClean="0"/>
              <a:t>a jednoznačná</a:t>
            </a:r>
          </a:p>
          <a:p>
            <a:pPr marL="571500" indent="-571500">
              <a:buFont typeface="Arial" pitchFamily="34" charset="0"/>
              <a:buChar char="•"/>
            </a:pPr>
            <a:endParaRPr lang="cs-CZ" sz="4800" b="1" dirty="0" smtClean="0"/>
          </a:p>
          <a:p>
            <a:pPr marL="685800" indent="-685800">
              <a:buFont typeface="Arial" pitchFamily="34" charset="0"/>
              <a:buChar char="•"/>
            </a:pPr>
            <a:r>
              <a:rPr lang="cs-CZ" sz="4800" b="1" dirty="0" smtClean="0"/>
              <a:t>na mnohoznačná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83371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Jednoznačná slova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s</a:t>
            </a:r>
            <a:r>
              <a:rPr lang="cs-CZ" dirty="0" smtClean="0"/>
              <a:t>lova nesoucí jen jeden slovní význam</a:t>
            </a:r>
          </a:p>
          <a:p>
            <a:r>
              <a:rPr lang="cs-CZ" dirty="0" smtClean="0"/>
              <a:t>jsou méně početná než slova mnohovýznamová</a:t>
            </a:r>
          </a:p>
          <a:p>
            <a:r>
              <a:rPr lang="cs-CZ" b="1" dirty="0" smtClean="0">
                <a:solidFill>
                  <a:srgbClr val="7030A0"/>
                </a:solidFill>
              </a:rPr>
              <a:t>odborné termíny </a:t>
            </a:r>
            <a:r>
              <a:rPr lang="cs-CZ" dirty="0" smtClean="0"/>
              <a:t>(např. </a:t>
            </a:r>
            <a:r>
              <a:rPr lang="cs-CZ" i="1" dirty="0" smtClean="0"/>
              <a:t>dusičnan, pestík, přívlastek)</a:t>
            </a:r>
            <a:r>
              <a:rPr lang="cs-CZ" dirty="0" smtClean="0"/>
              <a:t> </a:t>
            </a:r>
          </a:p>
          <a:p>
            <a:r>
              <a:rPr lang="cs-CZ" b="1" dirty="0" smtClean="0">
                <a:solidFill>
                  <a:srgbClr val="7030A0"/>
                </a:solidFill>
              </a:rPr>
              <a:t>vlastní jména osobní </a:t>
            </a:r>
            <a:r>
              <a:rPr lang="cs-CZ" dirty="0" smtClean="0"/>
              <a:t>a </a:t>
            </a:r>
            <a:r>
              <a:rPr lang="cs-CZ" b="1" dirty="0" smtClean="0">
                <a:solidFill>
                  <a:srgbClr val="7030A0"/>
                </a:solidFill>
              </a:rPr>
              <a:t>jména zvířat </a:t>
            </a:r>
            <a:r>
              <a:rPr lang="cs-CZ" dirty="0" smtClean="0"/>
              <a:t>(</a:t>
            </a:r>
            <a:r>
              <a:rPr lang="cs-CZ" i="1" dirty="0" smtClean="0"/>
              <a:t>Milada, Jaroslav</a:t>
            </a:r>
            <a:r>
              <a:rPr lang="cs-CZ" dirty="0" smtClean="0"/>
              <a:t>,</a:t>
            </a:r>
            <a:r>
              <a:rPr lang="cs-CZ" i="1" dirty="0" smtClean="0"/>
              <a:t> </a:t>
            </a:r>
            <a:r>
              <a:rPr lang="cs-CZ" dirty="0" smtClean="0"/>
              <a:t>pes Bubu</a:t>
            </a:r>
            <a:r>
              <a:rPr lang="cs-CZ" i="1" dirty="0" smtClean="0"/>
              <a:t>)</a:t>
            </a:r>
            <a:r>
              <a:rPr lang="cs-CZ" dirty="0" smtClean="0"/>
              <a:t> </a:t>
            </a:r>
          </a:p>
          <a:p>
            <a:r>
              <a:rPr lang="cs-CZ" b="1" dirty="0" smtClean="0">
                <a:solidFill>
                  <a:srgbClr val="7030A0"/>
                </a:solidFill>
              </a:rPr>
              <a:t>zeměpisné názvy</a:t>
            </a:r>
            <a:r>
              <a:rPr lang="cs-CZ" dirty="0" smtClean="0"/>
              <a:t>, označují-li pouze jednu skutečnost (horu, město, oblast)</a:t>
            </a:r>
          </a:p>
          <a:p>
            <a:r>
              <a:rPr lang="cs-CZ" i="1" dirty="0" smtClean="0"/>
              <a:t>koloběžka, květináč, lustr</a:t>
            </a:r>
            <a:r>
              <a:rPr lang="cs-CZ" dirty="0" smtClean="0"/>
              <a:t>, </a:t>
            </a:r>
            <a:r>
              <a:rPr lang="cs-CZ" i="1" dirty="0" smtClean="0"/>
              <a:t>iglú aj.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027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Mnohoznačná slova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slova nesoucí více než jeden význam</a:t>
            </a:r>
          </a:p>
          <a:p>
            <a:r>
              <a:rPr lang="cs-CZ" dirty="0" smtClean="0"/>
              <a:t>tvoření pojmenování, kdy nový význam vzniká přenesením významu:</a:t>
            </a:r>
          </a:p>
          <a:p>
            <a:r>
              <a:rPr lang="cs-CZ" dirty="0" smtClean="0"/>
              <a:t>A) </a:t>
            </a:r>
            <a:r>
              <a:rPr lang="cs-CZ" b="1" u="sng" dirty="0" smtClean="0">
                <a:solidFill>
                  <a:srgbClr val="FF0000"/>
                </a:solidFill>
              </a:rPr>
              <a:t>metafora</a:t>
            </a:r>
            <a:r>
              <a:rPr lang="cs-CZ" dirty="0" smtClean="0"/>
              <a:t>:  přenesení pojmenování </a:t>
            </a:r>
            <a:r>
              <a:rPr lang="cs-CZ" b="1" dirty="0" smtClean="0">
                <a:solidFill>
                  <a:srgbClr val="006600"/>
                </a:solidFill>
              </a:rPr>
              <a:t>na základě vnější podobnosti</a:t>
            </a:r>
          </a:p>
          <a:p>
            <a:pPr marL="0" indent="0">
              <a:buNone/>
            </a:pPr>
            <a:r>
              <a:rPr lang="cs-CZ" i="1" dirty="0" smtClean="0"/>
              <a:t>	hřeben</a:t>
            </a:r>
            <a:r>
              <a:rPr lang="cs-CZ" dirty="0" smtClean="0"/>
              <a:t> (na česání – hory – drůbeže)</a:t>
            </a:r>
          </a:p>
          <a:p>
            <a:pPr marL="0" indent="0">
              <a:buNone/>
            </a:pPr>
            <a:r>
              <a:rPr lang="cs-CZ" i="1" dirty="0" smtClean="0"/>
              <a:t>	ocelové </a:t>
            </a:r>
            <a:r>
              <a:rPr lang="cs-CZ" dirty="0" smtClean="0"/>
              <a:t>srdce</a:t>
            </a:r>
          </a:p>
          <a:p>
            <a:pPr marL="0" indent="0">
              <a:buNone/>
            </a:pPr>
            <a:r>
              <a:rPr lang="cs-CZ" dirty="0" smtClean="0"/>
              <a:t>	čas </a:t>
            </a:r>
            <a:r>
              <a:rPr lang="cs-CZ" i="1" dirty="0" smtClean="0"/>
              <a:t>utíká (</a:t>
            </a:r>
            <a:r>
              <a:rPr lang="cs-CZ" b="1" dirty="0" smtClean="0">
                <a:solidFill>
                  <a:srgbClr val="FF0000"/>
                </a:solidFill>
              </a:rPr>
              <a:t>personifikace</a:t>
            </a:r>
            <a:r>
              <a:rPr lang="cs-CZ" i="1" dirty="0" smtClean="0"/>
              <a:t>: </a:t>
            </a:r>
            <a:r>
              <a:rPr lang="cs-CZ" dirty="0" smtClean="0"/>
              <a:t>spojení sloves vyjadřujících děje živých podmětů s podměty neživými)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56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Mnohoznačná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B) </a:t>
            </a:r>
            <a:r>
              <a:rPr lang="cs-CZ" b="1" u="sng" dirty="0" smtClean="0">
                <a:solidFill>
                  <a:srgbClr val="FF0000"/>
                </a:solidFill>
              </a:rPr>
              <a:t>metonymie</a:t>
            </a:r>
            <a:r>
              <a:rPr lang="cs-CZ" dirty="0" smtClean="0"/>
              <a:t>: spočívá v přenášení pojmenování </a:t>
            </a:r>
            <a:r>
              <a:rPr lang="cs-CZ" b="1" dirty="0" smtClean="0">
                <a:solidFill>
                  <a:srgbClr val="006600"/>
                </a:solidFill>
              </a:rPr>
              <a:t>na základě vnitřní souvislosti</a:t>
            </a:r>
            <a:r>
              <a:rPr lang="cs-CZ" dirty="0" smtClean="0"/>
              <a:t>.  Vyskytuje se pouze u podstatných jmen: </a:t>
            </a:r>
          </a:p>
          <a:p>
            <a:pPr marL="0" indent="0">
              <a:buNone/>
            </a:pPr>
            <a:r>
              <a:rPr lang="cs-CZ" i="1" dirty="0" smtClean="0"/>
              <a:t>	číst Čapka</a:t>
            </a:r>
          </a:p>
          <a:p>
            <a:pPr marL="0" indent="0">
              <a:buNone/>
            </a:pPr>
            <a:r>
              <a:rPr lang="cs-CZ" i="1" dirty="0" smtClean="0"/>
              <a:t>	rentgen </a:t>
            </a:r>
            <a:r>
              <a:rPr lang="cs-CZ" dirty="0" smtClean="0"/>
              <a:t>(</a:t>
            </a:r>
            <a:r>
              <a:rPr lang="cs-CZ" dirty="0"/>
              <a:t>v</a:t>
            </a:r>
            <a:r>
              <a:rPr lang="cs-CZ" dirty="0" smtClean="0"/>
              <a:t>lastní jména </a:t>
            </a:r>
            <a:r>
              <a:rPr lang="cs-CZ" b="1" dirty="0" smtClean="0"/>
              <a:t>osobní</a:t>
            </a:r>
            <a:r>
              <a:rPr lang="cs-CZ" dirty="0" smtClean="0"/>
              <a:t> se stávají označením </a:t>
            </a:r>
            <a:r>
              <a:rPr lang="cs-CZ" b="1" dirty="0" smtClean="0"/>
              <a:t>věci)</a:t>
            </a:r>
          </a:p>
          <a:p>
            <a:pPr marL="0" indent="0">
              <a:buNone/>
            </a:pPr>
            <a:r>
              <a:rPr lang="cs-CZ" i="1" dirty="0" smtClean="0"/>
              <a:t>	manšestr, plzeň (</a:t>
            </a:r>
            <a:r>
              <a:rPr lang="cs-CZ" dirty="0"/>
              <a:t>v</a:t>
            </a:r>
            <a:r>
              <a:rPr lang="cs-CZ" dirty="0" smtClean="0"/>
              <a:t>lastní jména </a:t>
            </a:r>
            <a:r>
              <a:rPr lang="cs-CZ" b="1" dirty="0" smtClean="0"/>
              <a:t>místní</a:t>
            </a:r>
            <a:r>
              <a:rPr lang="cs-CZ" dirty="0" smtClean="0"/>
              <a:t> se přenášejí na </a:t>
            </a:r>
            <a:r>
              <a:rPr lang="cs-CZ" b="1" i="1" dirty="0" smtClean="0"/>
              <a:t>věci</a:t>
            </a:r>
            <a:r>
              <a:rPr lang="cs-CZ" dirty="0" smtClean="0"/>
              <a:t>, které se tam vyrábějí, pěstují apod.)</a:t>
            </a:r>
            <a:r>
              <a:rPr lang="cs-CZ" i="1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987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Mnohoznačná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C) </a:t>
            </a:r>
            <a:r>
              <a:rPr lang="cs-CZ" b="1" u="sng" dirty="0" smtClean="0">
                <a:solidFill>
                  <a:srgbClr val="FF0000"/>
                </a:solidFill>
              </a:rPr>
              <a:t>synekdocha:</a:t>
            </a:r>
            <a:r>
              <a:rPr lang="cs-CZ" dirty="0" smtClean="0"/>
              <a:t> je založena na přenášení pojmenování </a:t>
            </a:r>
            <a:r>
              <a:rPr lang="cs-CZ" b="1" dirty="0" smtClean="0">
                <a:solidFill>
                  <a:srgbClr val="006600"/>
                </a:solidFill>
              </a:rPr>
              <a:t>na základě rozsahových poměrů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r>
              <a:rPr lang="cs-CZ" b="1" dirty="0" smtClean="0"/>
              <a:t>- část za celek</a:t>
            </a:r>
            <a:r>
              <a:rPr lang="cs-CZ" dirty="0" smtClean="0"/>
              <a:t> </a:t>
            </a:r>
            <a:r>
              <a:rPr lang="cs-CZ" i="1" dirty="0" smtClean="0"/>
              <a:t>– hlava</a:t>
            </a:r>
            <a:r>
              <a:rPr lang="cs-CZ" dirty="0" smtClean="0"/>
              <a:t>, </a:t>
            </a:r>
            <a:r>
              <a:rPr lang="cs-CZ" i="1" dirty="0" smtClean="0"/>
              <a:t>krk</a:t>
            </a:r>
            <a:r>
              <a:rPr lang="cs-CZ" dirty="0" smtClean="0"/>
              <a:t>,</a:t>
            </a:r>
            <a:r>
              <a:rPr lang="cs-CZ" i="1" dirty="0" smtClean="0"/>
              <a:t> duše</a:t>
            </a:r>
            <a:r>
              <a:rPr lang="cs-CZ" dirty="0" smtClean="0"/>
              <a:t> (místo </a:t>
            </a:r>
            <a:r>
              <a:rPr lang="cs-CZ" i="1" dirty="0" smtClean="0"/>
              <a:t>člověk)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i="1" dirty="0" smtClean="0"/>
              <a:t>	střecha</a:t>
            </a:r>
            <a:r>
              <a:rPr lang="cs-CZ" dirty="0" smtClean="0"/>
              <a:t>,</a:t>
            </a:r>
            <a:r>
              <a:rPr lang="cs-CZ" i="1" dirty="0" smtClean="0"/>
              <a:t> práh</a:t>
            </a:r>
            <a:r>
              <a:rPr lang="cs-CZ" dirty="0"/>
              <a:t> </a:t>
            </a:r>
            <a:r>
              <a:rPr lang="cs-CZ" dirty="0" smtClean="0"/>
              <a:t>(pro celý </a:t>
            </a:r>
            <a:r>
              <a:rPr lang="cs-CZ" i="1" dirty="0" smtClean="0"/>
              <a:t>domov)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- celek za část</a:t>
            </a:r>
            <a:r>
              <a:rPr lang="cs-CZ" dirty="0" smtClean="0"/>
              <a:t> – </a:t>
            </a:r>
            <a:r>
              <a:rPr lang="cs-CZ" i="1" dirty="0" smtClean="0"/>
              <a:t>tabák (</a:t>
            </a:r>
            <a:r>
              <a:rPr lang="cs-CZ" dirty="0" smtClean="0"/>
              <a:t>označení celé rostliny je užito jen pro část)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759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ČECHOVÁ, Marie. </a:t>
            </a:r>
            <a:r>
              <a:rPr lang="cs-CZ" sz="2000" i="1" dirty="0" smtClean="0"/>
              <a:t>Český jazyk pro 1. ročník středních škol</a:t>
            </a:r>
            <a:r>
              <a:rPr lang="cs-CZ" sz="2000" dirty="0" smtClean="0"/>
              <a:t>. 2. vyd. Praha: SPN - pedagogické nakladatelství, 2007, 173 s. ISBN 978-80-7235-372-9.</a:t>
            </a:r>
          </a:p>
          <a:p>
            <a:r>
              <a:rPr lang="cs-CZ" sz="2000" dirty="0" smtClean="0"/>
              <a:t>Čeština po síti, Ostravská univerzita v Ostravě. </a:t>
            </a:r>
            <a:r>
              <a:rPr lang="it-IT" sz="2000" dirty="0" smtClean="0"/>
              <a:t>Dostupné </a:t>
            </a:r>
            <a:r>
              <a:rPr lang="it-IT" sz="2000" dirty="0" smtClean="0"/>
              <a:t>z: </a:t>
            </a:r>
            <a:r>
              <a:rPr lang="it-IT" sz="2000" dirty="0" smtClean="0">
                <a:hlinkClick r:id="rId2"/>
              </a:rPr>
              <a:t>http://</a:t>
            </a:r>
            <a:r>
              <a:rPr lang="it-IT" sz="2000" dirty="0" smtClean="0">
                <a:hlinkClick r:id="rId2"/>
              </a:rPr>
              <a:t>www.osu.cz/fpd/kcd/dokumenty/cestinapositi/lexikologie.htm#Slovn%C3%AD%20v%C3%BDznam</a:t>
            </a:r>
            <a:r>
              <a:rPr lang="cs-CZ" sz="2000" dirty="0" smtClean="0"/>
              <a:t> </a:t>
            </a:r>
            <a:r>
              <a:rPr lang="it-IT" sz="2000" dirty="0"/>
              <a:t>[online</a:t>
            </a:r>
            <a:r>
              <a:rPr lang="it-IT" sz="2000" dirty="0" smtClean="0"/>
              <a:t>] </a:t>
            </a:r>
            <a:r>
              <a:rPr lang="it-IT" sz="2000" dirty="0"/>
              <a:t>[cit. 2013-01-15]. </a:t>
            </a:r>
            <a:endParaRPr lang="cs-CZ" sz="2000" dirty="0" smtClean="0"/>
          </a:p>
          <a:p>
            <a:r>
              <a:rPr lang="cs-CZ" sz="2000" dirty="0"/>
              <a:t>STYBLÍK, Vlastimil a Marie ČECHOVÁ. </a:t>
            </a:r>
            <a:r>
              <a:rPr lang="cs-CZ" sz="2000" i="1" dirty="0"/>
              <a:t>Stručná mluvnice česká: mluvnická a slohová cvičení</a:t>
            </a:r>
            <a:r>
              <a:rPr lang="cs-CZ" sz="2000" dirty="0"/>
              <a:t>. 8. vyd., (ve Fortuně 3., </a:t>
            </a:r>
            <a:r>
              <a:rPr lang="cs-CZ" sz="2000" dirty="0" err="1"/>
              <a:t>přeprac</a:t>
            </a:r>
            <a:r>
              <a:rPr lang="cs-CZ" sz="2000" dirty="0"/>
              <a:t>.). Praha: Fortuna, 2007, 215 s. </a:t>
            </a:r>
            <a:r>
              <a:rPr lang="cs-CZ" sz="2000"/>
              <a:t>ISBN 978-807-1689-560.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98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363</Words>
  <Application>Microsoft Office PowerPoint</Application>
  <PresentationFormat>Předvádění na obrazovce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Význam slova a jeho změny</vt:lpstr>
      <vt:lpstr>SLOVO</vt:lpstr>
      <vt:lpstr>Prezentace aplikace PowerPoint</vt:lpstr>
      <vt:lpstr>Jednoznačná slova</vt:lpstr>
      <vt:lpstr>Mnohoznačná slova</vt:lpstr>
      <vt:lpstr>Mnohoznačná slova</vt:lpstr>
      <vt:lpstr>Mnohoznačná slova</vt:lpstr>
      <vt:lpstr>Seznam zdrojů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 slova a jeho změny</dc:title>
  <dc:creator>uzivatel</dc:creator>
  <cp:lastModifiedBy>uzivatel</cp:lastModifiedBy>
  <cp:revision>9</cp:revision>
  <dcterms:created xsi:type="dcterms:W3CDTF">2013-01-15T18:56:02Z</dcterms:created>
  <dcterms:modified xsi:type="dcterms:W3CDTF">2013-06-17T09:43:48Z</dcterms:modified>
</cp:coreProperties>
</file>