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3300"/>
    <a:srgbClr val="0000FF"/>
    <a:srgbClr val="CC0099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772FC-CE55-42C2-838F-5568CCE6960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1050-D563-407E-B954-61F25A1E2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740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772FC-CE55-42C2-838F-5568CCE6960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1050-D563-407E-B954-61F25A1E2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897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772FC-CE55-42C2-838F-5568CCE6960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1050-D563-407E-B954-61F25A1E2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20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772FC-CE55-42C2-838F-5568CCE6960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1050-D563-407E-B954-61F25A1E2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617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772FC-CE55-42C2-838F-5568CCE6960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1050-D563-407E-B954-61F25A1E2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586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772FC-CE55-42C2-838F-5568CCE6960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1050-D563-407E-B954-61F25A1E2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6734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772FC-CE55-42C2-838F-5568CCE6960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1050-D563-407E-B954-61F25A1E2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0221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772FC-CE55-42C2-838F-5568CCE6960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1050-D563-407E-B954-61F25A1E2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8611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772FC-CE55-42C2-838F-5568CCE6960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1050-D563-407E-B954-61F25A1E2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525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772FC-CE55-42C2-838F-5568CCE6960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1050-D563-407E-B954-61F25A1E2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479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9772FC-CE55-42C2-838F-5568CCE6960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51050-D563-407E-B954-61F25A1E2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422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9772FC-CE55-42C2-838F-5568CCE6960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251050-D563-407E-B954-61F25A1E29E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1868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su.cz/fpd/kcd/dokumenty/cestinapositi/lexikologie.htm#Slovn%C3%AD%20v%C3%BDzna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39922" y="332656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5685270"/>
              </p:ext>
            </p:extLst>
          </p:nvPr>
        </p:nvGraphicFramePr>
        <p:xfrm>
          <a:off x="1564378" y="1988840"/>
          <a:ext cx="6096000" cy="394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Dana Zajíčková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baseline="0" dirty="0" smtClean="0"/>
                        <a:t> prezentace (</a:t>
                      </a:r>
                      <a:r>
                        <a:rPr lang="cs-CZ" baseline="0" dirty="0" err="1" smtClean="0"/>
                        <a:t>DUMu</a:t>
                      </a:r>
                      <a:r>
                        <a:rPr lang="cs-CZ" baseline="0" dirty="0" smtClean="0"/>
                        <a:t>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Slovo a jeho význam: </a:t>
                      </a:r>
                      <a:r>
                        <a:rPr lang="cs-CZ" dirty="0" smtClean="0"/>
                        <a:t>synonyma, antonyma, homonyma</a:t>
                      </a:r>
                      <a:endParaRPr lang="cs-CZ" dirty="0"/>
                    </a:p>
                  </a:txBody>
                  <a:tcPr/>
                </a:tc>
              </a:tr>
              <a:tr h="365224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Tematická oblast: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Česky jazyk a </a:t>
                      </a:r>
                      <a:r>
                        <a:rPr lang="cs-CZ" dirty="0" smtClean="0"/>
                        <a:t>literatura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2013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47664" y="5805264"/>
            <a:ext cx="6120680" cy="916211"/>
          </a:xfrm>
        </p:spPr>
        <p:txBody>
          <a:bodyPr/>
          <a:lstStyle/>
          <a:p>
            <a:r>
              <a:rPr lang="cs-CZ" sz="1400" b="1" i="1" dirty="0">
                <a:solidFill>
                  <a:prstClr val="black">
                    <a:tint val="75000"/>
                  </a:prstClr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 sz="1400" b="1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473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Cílem vyučovacího předmětu ČESKÝ JAZYK je rozvíjet </a:t>
            </a:r>
            <a:r>
              <a:rPr lang="cs-CZ" dirty="0"/>
              <a:t>komunikační </a:t>
            </a:r>
            <a:r>
              <a:rPr lang="cs-CZ" dirty="0" smtClean="0"/>
              <a:t>kompetence </a:t>
            </a:r>
            <a:r>
              <a:rPr lang="cs-CZ" dirty="0"/>
              <a:t>žáků a naučit je užívat </a:t>
            </a:r>
            <a:r>
              <a:rPr lang="cs-CZ" dirty="0" smtClean="0"/>
              <a:t>jazyk </a:t>
            </a:r>
            <a:r>
              <a:rPr lang="cs-CZ" dirty="0"/>
              <a:t>jako </a:t>
            </a:r>
            <a:r>
              <a:rPr lang="cs-CZ" dirty="0" smtClean="0"/>
              <a:t>prostředek </a:t>
            </a:r>
            <a:r>
              <a:rPr lang="cs-CZ" dirty="0"/>
              <a:t>k </a:t>
            </a:r>
            <a:r>
              <a:rPr lang="cs-CZ" dirty="0" smtClean="0"/>
              <a:t>dorozumívání </a:t>
            </a:r>
            <a:r>
              <a:rPr lang="cs-CZ" dirty="0" smtClean="0"/>
              <a:t>a </a:t>
            </a:r>
            <a:r>
              <a:rPr lang="cs-CZ" dirty="0"/>
              <a:t>myšlení, k přijímání, sdělování a výměně informací na základě jazykových a slohových znalostí. </a:t>
            </a:r>
            <a:endParaRPr lang="cs-CZ" dirty="0" smtClean="0"/>
          </a:p>
          <a:p>
            <a:r>
              <a:rPr lang="cs-CZ" dirty="0" smtClean="0"/>
              <a:t>Tématem </a:t>
            </a:r>
            <a:r>
              <a:rPr lang="cs-CZ" dirty="0" smtClean="0"/>
              <a:t>této prezentace jsou vztahy slov ve slovní </a:t>
            </a:r>
            <a:r>
              <a:rPr lang="cs-CZ" dirty="0" smtClean="0"/>
              <a:t>zásobě (synonyma, antonyma, homonyma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80376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96752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Slovo a jeho význam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Synonyma, antonyma, homonyma</a:t>
            </a:r>
            <a:endParaRPr lang="cs-CZ" sz="4000" b="1" dirty="0" smtClean="0">
              <a:solidFill>
                <a:srgbClr val="7030A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162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Hyperonyma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Hyperonyma</a:t>
            </a:r>
            <a:r>
              <a:rPr lang="cs-CZ" dirty="0" smtClean="0"/>
              <a:t> jsou slova významově nadřazená:</a:t>
            </a:r>
          </a:p>
          <a:p>
            <a:pPr marL="0" indent="0" algn="ctr">
              <a:buNone/>
            </a:pPr>
            <a:r>
              <a:rPr lang="cs-CZ" b="1" u="sng" dirty="0" smtClean="0">
                <a:solidFill>
                  <a:srgbClr val="FF0000"/>
                </a:solidFill>
              </a:rPr>
              <a:t>SPORT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dirty="0"/>
              <a:t>p</a:t>
            </a:r>
            <a:r>
              <a:rPr lang="cs-CZ" dirty="0" smtClean="0"/>
              <a:t>lavání    atletika     fotbal    lyžování     házená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4572000" y="3140968"/>
            <a:ext cx="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572000" y="3140968"/>
            <a:ext cx="1224136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572000" y="3140968"/>
            <a:ext cx="280831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2843808" y="3140968"/>
            <a:ext cx="172819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1691680" y="3140968"/>
            <a:ext cx="2880320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541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>
                <a:solidFill>
                  <a:srgbClr val="006600"/>
                </a:solidFill>
              </a:rPr>
              <a:t>H</a:t>
            </a:r>
            <a:r>
              <a:rPr lang="cs-CZ" b="1" u="sng" dirty="0" smtClean="0">
                <a:solidFill>
                  <a:srgbClr val="006600"/>
                </a:solidFill>
              </a:rPr>
              <a:t>yponyma</a:t>
            </a:r>
            <a:endParaRPr lang="cs-CZ" b="1" u="sng" dirty="0">
              <a:solidFill>
                <a:srgbClr val="0066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u="sng" dirty="0">
                <a:solidFill>
                  <a:srgbClr val="006600"/>
                </a:solidFill>
              </a:rPr>
              <a:t>H</a:t>
            </a:r>
            <a:r>
              <a:rPr lang="cs-CZ" b="1" u="sng" dirty="0" smtClean="0">
                <a:solidFill>
                  <a:srgbClr val="006600"/>
                </a:solidFill>
              </a:rPr>
              <a:t>yponyma</a:t>
            </a:r>
            <a:r>
              <a:rPr lang="cs-CZ" b="1" dirty="0" smtClean="0"/>
              <a:t> </a:t>
            </a:r>
            <a:r>
              <a:rPr lang="cs-CZ" dirty="0" smtClean="0"/>
              <a:t>jsou slova významově podřazená:</a:t>
            </a:r>
          </a:p>
          <a:p>
            <a:pPr marL="0" indent="0" algn="ctr">
              <a:buNone/>
            </a:pPr>
            <a:r>
              <a:rPr lang="cs-CZ" dirty="0" smtClean="0"/>
              <a:t>SPORT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b="1" dirty="0" smtClean="0">
              <a:solidFill>
                <a:srgbClr val="00660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6600"/>
                </a:solidFill>
              </a:rPr>
              <a:t>plavání    atletika     fotbal    lyžování     házená</a:t>
            </a:r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4499992" y="3140968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499992" y="3140968"/>
            <a:ext cx="1296144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4499992" y="3140968"/>
            <a:ext cx="3096344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987824" y="3140968"/>
            <a:ext cx="151216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1403648" y="3140968"/>
            <a:ext cx="3096344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5927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Kohyponyma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>
                <a:solidFill>
                  <a:schemeClr val="accent6">
                    <a:lumMod val="50000"/>
                  </a:schemeClr>
                </a:solidFill>
              </a:rPr>
              <a:t>K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ohyponyma</a:t>
            </a:r>
            <a:r>
              <a:rPr lang="cs-CZ" b="1" dirty="0" smtClean="0"/>
              <a:t> </a:t>
            </a:r>
            <a:r>
              <a:rPr lang="cs-CZ" dirty="0" smtClean="0"/>
              <a:t>jsou slova stejné významové úrovně: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plavání           atletika           fotbal            lyžování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4139952" y="3645024"/>
            <a:ext cx="86409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850379" y="3626977"/>
            <a:ext cx="777405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6156176" y="3645024"/>
            <a:ext cx="93610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5542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Homonyma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7030A0"/>
                </a:solidFill>
              </a:rPr>
              <a:t>Homonyma</a:t>
            </a:r>
            <a:r>
              <a:rPr lang="cs-CZ" dirty="0" smtClean="0"/>
              <a:t> jsou slova se stejnou formou grafickou i zvukovou, ale různým významem: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i="1" dirty="0">
                <a:solidFill>
                  <a:srgbClr val="7030A0"/>
                </a:solidFill>
              </a:rPr>
              <a:t>s</a:t>
            </a:r>
            <a:r>
              <a:rPr lang="cs-CZ" b="1" i="1" dirty="0" smtClean="0">
                <a:solidFill>
                  <a:srgbClr val="7030A0"/>
                </a:solidFill>
              </a:rPr>
              <a:t>topka:</a:t>
            </a:r>
            <a:r>
              <a:rPr lang="cs-CZ" dirty="0" smtClean="0"/>
              <a:t> – část rostliny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– dopravní značka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– část sklenice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365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C0099"/>
                </a:solidFill>
              </a:rPr>
              <a:t>Homofony</a:t>
            </a:r>
            <a:endParaRPr lang="cs-CZ" b="1" dirty="0">
              <a:solidFill>
                <a:srgbClr val="CC00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CC0099"/>
                </a:solidFill>
              </a:rPr>
              <a:t>Homofony</a:t>
            </a:r>
            <a:r>
              <a:rPr lang="cs-CZ" dirty="0"/>
              <a:t>:</a:t>
            </a:r>
            <a:r>
              <a:rPr lang="cs-CZ" dirty="0" smtClean="0"/>
              <a:t> slova se stejnou formou zvukovou, ale odlišnou grafickou: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		mýt </a:t>
            </a:r>
            <a:r>
              <a:rPr lang="cs-CZ" dirty="0" smtClean="0"/>
              <a:t>(auto)  </a:t>
            </a:r>
            <a:r>
              <a:rPr lang="cs-CZ" i="1" dirty="0" smtClean="0"/>
              <a:t>– mít </a:t>
            </a:r>
            <a:r>
              <a:rPr lang="cs-CZ" dirty="0" smtClean="0"/>
              <a:t>(hodně přátel)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		led – let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1067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FF"/>
                </a:solidFill>
              </a:rPr>
              <a:t>Paronyma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0000FF"/>
                </a:solidFill>
              </a:rPr>
              <a:t>Paronyma</a:t>
            </a:r>
            <a:r>
              <a:rPr lang="cs-CZ" dirty="0" smtClean="0"/>
              <a:t> jsou slova ne zcela shodná, ale lišící se jen některým rysem, např. délkou samohlásky:</a:t>
            </a:r>
          </a:p>
          <a:p>
            <a:pPr marL="0" indent="0">
              <a:buNone/>
            </a:pPr>
            <a:r>
              <a:rPr lang="cs-CZ" i="1" dirty="0" smtClean="0"/>
              <a:t>			dal – dál</a:t>
            </a:r>
            <a:endParaRPr lang="cs-CZ" dirty="0"/>
          </a:p>
          <a:p>
            <a:pPr marL="0" indent="0">
              <a:buNone/>
            </a:pPr>
            <a:r>
              <a:rPr lang="cs-CZ" i="1" dirty="0" smtClean="0"/>
              <a:t>			řad – řád</a:t>
            </a:r>
            <a:endParaRPr lang="cs-CZ" dirty="0"/>
          </a:p>
          <a:p>
            <a:pPr marL="0" indent="0">
              <a:buNone/>
            </a:pPr>
            <a:r>
              <a:rPr lang="cs-CZ" i="1" dirty="0" smtClean="0"/>
              <a:t>			vina – vína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5409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3300"/>
                </a:solidFill>
              </a:rPr>
              <a:t>Synonyma</a:t>
            </a:r>
            <a:endParaRPr lang="cs-CZ" b="1" dirty="0">
              <a:solidFill>
                <a:srgbClr val="FF33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</a:t>
            </a:r>
            <a:r>
              <a:rPr lang="cs-CZ" dirty="0"/>
              <a:t>jednu skutečnost existuje více </a:t>
            </a:r>
            <a:r>
              <a:rPr lang="cs-CZ" dirty="0" smtClean="0"/>
              <a:t>pojmenování:</a:t>
            </a:r>
          </a:p>
          <a:p>
            <a:pPr marL="0" indent="0">
              <a:buNone/>
            </a:pPr>
            <a:r>
              <a:rPr lang="cs-CZ" i="1" dirty="0"/>
              <a:t>pít – </a:t>
            </a:r>
            <a:r>
              <a:rPr lang="cs-CZ" i="1" dirty="0" smtClean="0"/>
              <a:t>bumbat</a:t>
            </a:r>
          </a:p>
          <a:p>
            <a:pPr marL="0" indent="0">
              <a:buNone/>
            </a:pPr>
            <a:r>
              <a:rPr lang="cs-CZ" i="1" dirty="0" smtClean="0"/>
              <a:t>dům </a:t>
            </a:r>
            <a:r>
              <a:rPr lang="cs-CZ" i="1" dirty="0"/>
              <a:t>– </a:t>
            </a:r>
            <a:r>
              <a:rPr lang="cs-CZ" i="1" dirty="0" smtClean="0"/>
              <a:t>barák</a:t>
            </a: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jíst </a:t>
            </a:r>
            <a:r>
              <a:rPr lang="cs-CZ" i="1" dirty="0"/>
              <a:t>– cpát </a:t>
            </a:r>
            <a:r>
              <a:rPr lang="cs-CZ" i="1" dirty="0" smtClean="0"/>
              <a:t>se</a:t>
            </a: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pít </a:t>
            </a:r>
            <a:r>
              <a:rPr lang="cs-CZ" i="1" dirty="0"/>
              <a:t>– </a:t>
            </a:r>
            <a:r>
              <a:rPr lang="cs-CZ" i="1" dirty="0" smtClean="0"/>
              <a:t>chlastat</a:t>
            </a:r>
          </a:p>
          <a:p>
            <a:pPr marL="0" indent="0">
              <a:buNone/>
            </a:pPr>
            <a:r>
              <a:rPr lang="cs-CZ" i="1" dirty="0"/>
              <a:t>utéci – vzít nohy na ramena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700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9900"/>
                </a:solidFill>
              </a:rPr>
              <a:t>Antonyma</a:t>
            </a:r>
            <a:endParaRPr lang="cs-CZ" b="1" dirty="0">
              <a:solidFill>
                <a:srgbClr val="FF99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jsou slova s opačným, protikladným </a:t>
            </a:r>
            <a:r>
              <a:rPr lang="cs-CZ" dirty="0" smtClean="0"/>
              <a:t>významem:</a:t>
            </a:r>
          </a:p>
          <a:p>
            <a:pPr marL="0" indent="0">
              <a:buNone/>
            </a:pPr>
            <a:r>
              <a:rPr lang="cs-CZ" i="1" dirty="0"/>
              <a:t>kuřák – </a:t>
            </a:r>
            <a:r>
              <a:rPr lang="cs-CZ" i="1" dirty="0" smtClean="0"/>
              <a:t>nekuřák</a:t>
            </a:r>
          </a:p>
          <a:p>
            <a:pPr marL="0" indent="0">
              <a:buNone/>
            </a:pPr>
            <a:r>
              <a:rPr lang="cs-CZ" i="1" dirty="0"/>
              <a:t>jed – </a:t>
            </a:r>
            <a:r>
              <a:rPr lang="cs-CZ" i="1" dirty="0" smtClean="0"/>
              <a:t>protijed</a:t>
            </a:r>
          </a:p>
          <a:p>
            <a:pPr marL="0" indent="0">
              <a:buNone/>
            </a:pPr>
            <a:r>
              <a:rPr lang="cs-CZ" i="1" dirty="0"/>
              <a:t>východ – </a:t>
            </a:r>
            <a:r>
              <a:rPr lang="cs-CZ" i="1" dirty="0" smtClean="0"/>
              <a:t>západ</a:t>
            </a:r>
            <a:endParaRPr lang="cs-CZ" dirty="0" smtClean="0"/>
          </a:p>
          <a:p>
            <a:pPr marL="0" indent="0">
              <a:buNone/>
            </a:pPr>
            <a:r>
              <a:rPr lang="cs-CZ" i="1" dirty="0" smtClean="0"/>
              <a:t>zahrabat </a:t>
            </a:r>
            <a:r>
              <a:rPr lang="cs-CZ" i="1" dirty="0"/>
              <a:t>– </a:t>
            </a:r>
            <a:r>
              <a:rPr lang="cs-CZ" i="1" dirty="0" smtClean="0"/>
              <a:t>vyhrabat</a:t>
            </a:r>
          </a:p>
          <a:p>
            <a:pPr marL="0" indent="0">
              <a:buNone/>
            </a:pPr>
            <a:r>
              <a:rPr lang="cs-CZ" i="1" dirty="0"/>
              <a:t>nadzemní – podzemní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702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ČECHOVÁ, Marie. </a:t>
            </a:r>
            <a:r>
              <a:rPr lang="cs-CZ" sz="2000" i="1" dirty="0"/>
              <a:t>Český jazyk pro 1. ročník středních škol</a:t>
            </a:r>
            <a:r>
              <a:rPr lang="cs-CZ" sz="2000" dirty="0"/>
              <a:t>. 2. vyd. Praha: SPN - pedagogické nakladatelství, 2007, 173 s. ISBN 978-80-7235-372-9.</a:t>
            </a:r>
          </a:p>
          <a:p>
            <a:r>
              <a:rPr lang="cs-CZ" sz="2000" dirty="0" smtClean="0"/>
              <a:t>Čeština po síti, Ostravská univerzita v Ostravě: </a:t>
            </a:r>
            <a:r>
              <a:rPr lang="it-IT" sz="2000" dirty="0" smtClean="0"/>
              <a:t>Dostupné </a:t>
            </a:r>
            <a:r>
              <a:rPr lang="it-IT" sz="2000" dirty="0"/>
              <a:t>z: </a:t>
            </a:r>
            <a:r>
              <a:rPr lang="it-IT" sz="2000" dirty="0">
                <a:hlinkClick r:id="rId2"/>
              </a:rPr>
              <a:t>http://</a:t>
            </a:r>
            <a:r>
              <a:rPr lang="it-IT" sz="2000" dirty="0" smtClean="0">
                <a:hlinkClick r:id="rId2"/>
              </a:rPr>
              <a:t>www.osu.cz/fpd/kcd/dokumenty/cestinapositi/lexikologie.htm#Slovn%C3%AD%20v%C3%BDznam</a:t>
            </a:r>
            <a:r>
              <a:rPr lang="cs-CZ" sz="2000" dirty="0" smtClean="0"/>
              <a:t> </a:t>
            </a:r>
            <a:r>
              <a:rPr lang="it-IT" sz="2000" dirty="0"/>
              <a:t>[online]. [cit. 2013-01-15]. </a:t>
            </a:r>
            <a:endParaRPr lang="cs-CZ" sz="2000" dirty="0" smtClean="0"/>
          </a:p>
          <a:p>
            <a:r>
              <a:rPr lang="cs-CZ" sz="2000" dirty="0"/>
              <a:t>STYBLÍK, Vlastimil a Marie ČECHOVÁ. </a:t>
            </a:r>
            <a:r>
              <a:rPr lang="cs-CZ" sz="2000" i="1" dirty="0"/>
              <a:t>Stručná mluvnice česká: mluvnická a slohová cvičení</a:t>
            </a:r>
            <a:r>
              <a:rPr lang="cs-CZ" sz="2000" dirty="0"/>
              <a:t>. 8. vyd., (ve Fortuně 3., </a:t>
            </a:r>
            <a:r>
              <a:rPr lang="cs-CZ" sz="2000" dirty="0" err="1"/>
              <a:t>přeprac</a:t>
            </a:r>
            <a:r>
              <a:rPr lang="cs-CZ" sz="2000" dirty="0"/>
              <a:t>.). Praha: Fortuna, 2007, 215 s. </a:t>
            </a:r>
            <a:r>
              <a:rPr lang="cs-CZ" sz="2000"/>
              <a:t>ISBN 978-807-1689-560.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9915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342</Words>
  <Application>Microsoft Office PowerPoint</Application>
  <PresentationFormat>Předvádění na obrazovce (4:3)</PresentationFormat>
  <Paragraphs>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Slovo a jeho význam</vt:lpstr>
      <vt:lpstr>Hyperonyma</vt:lpstr>
      <vt:lpstr>Hyponyma</vt:lpstr>
      <vt:lpstr>Kohyponyma</vt:lpstr>
      <vt:lpstr>Homonyma</vt:lpstr>
      <vt:lpstr>Homofony</vt:lpstr>
      <vt:lpstr>Paronyma</vt:lpstr>
      <vt:lpstr>Synonyma</vt:lpstr>
      <vt:lpstr>Antonyma</vt:lpstr>
      <vt:lpstr>Seznam zdrojů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Slovo a jeho význam</dc:title>
  <dc:creator>uzivatel</dc:creator>
  <cp:lastModifiedBy>uzivatel</cp:lastModifiedBy>
  <cp:revision>9</cp:revision>
  <dcterms:created xsi:type="dcterms:W3CDTF">2013-01-16T14:09:21Z</dcterms:created>
  <dcterms:modified xsi:type="dcterms:W3CDTF">2013-06-17T09:51:59Z</dcterms:modified>
</cp:coreProperties>
</file>