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6" r:id="rId3"/>
    <p:sldId id="256" r:id="rId4"/>
    <p:sldId id="257" r:id="rId5"/>
    <p:sldId id="269" r:id="rId6"/>
    <p:sldId id="270" r:id="rId7"/>
    <p:sldId id="258" r:id="rId8"/>
    <p:sldId id="259" r:id="rId9"/>
    <p:sldId id="260" r:id="rId10"/>
    <p:sldId id="261" r:id="rId11"/>
    <p:sldId id="271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054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62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250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830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342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02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248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240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860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435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788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32E91-082F-440A-9770-3B0F39BD03E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51E08-DE8C-4854-A3AE-312F13E434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740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on_Pedro_Calderon_de_la_Barca.jpg" TargetMode="External"/><Relationship Id="rId2" Type="http://schemas.openxmlformats.org/officeDocument/2006/relationships/hyperlink" Target="http://cs.wikipedia.org/wiki/Soubor:The_Three_Graces,_by_Peter_Paul_Rubens,_from_Prado_in_Google_Earth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Torquato_Tasso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535781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0184" y="688181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683365"/>
              </p:ext>
            </p:extLst>
          </p:nvPr>
        </p:nvGraphicFramePr>
        <p:xfrm>
          <a:off x="1475656" y="1759744"/>
          <a:ext cx="6576392" cy="424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624064"/>
              </a:tblGrid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 Uherský Brod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Dana Zajíčková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Baroko v evropské literatuře</a:t>
                      </a:r>
                      <a:endParaRPr lang="cs-CZ" dirty="0"/>
                    </a:p>
                  </a:txBody>
                  <a:tcPr/>
                </a:tc>
              </a:tr>
              <a:tr h="54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a </a:t>
                      </a:r>
                      <a:r>
                        <a:rPr lang="cs-CZ" baseline="0" dirty="0" smtClean="0"/>
                        <a:t>literatura</a:t>
                      </a:r>
                      <a:endParaRPr lang="cs-CZ" dirty="0"/>
                    </a:p>
                  </a:txBody>
                  <a:tcPr/>
                </a:tc>
              </a:tr>
              <a:tr h="405080">
                <a:tc>
                  <a:txBody>
                    <a:bodyPr/>
                    <a:lstStyle/>
                    <a:p>
                      <a:r>
                        <a:rPr lang="cs-CZ" i="1" dirty="0" smtClean="0"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I. ročník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/1.5.00/34.0369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leden 2013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051720" y="6237312"/>
            <a:ext cx="5976664" cy="484163"/>
          </a:xfrm>
        </p:spPr>
        <p:txBody>
          <a:bodyPr/>
          <a:lstStyle/>
          <a:p>
            <a:r>
              <a:rPr lang="cs-CZ" i="1" dirty="0">
                <a:solidFill>
                  <a:prstClr val="black">
                    <a:tint val="75000"/>
                  </a:prstClr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69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pro I. ročník oboru KRAJINÁŘ</a:t>
            </a:r>
            <a:r>
              <a:rPr lang="cs-CZ" dirty="0"/>
              <a:t> je utvářet kladný vztah k materiálním a duchovním hodnotám, prohloubit a kultivovat jazykový projev žáků.</a:t>
            </a:r>
          </a:p>
          <a:p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na 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Tato prezentace se věnuje </a:t>
            </a:r>
            <a:r>
              <a:rPr lang="cs-CZ" dirty="0" smtClean="0">
                <a:cs typeface="Arial" charset="0"/>
              </a:rPr>
              <a:t>evropské barokní literatuře.</a:t>
            </a:r>
            <a:r>
              <a:rPr lang="cs-CZ" u="sng" dirty="0" smtClean="0">
                <a:cs typeface="Arial" charset="0"/>
              </a:rPr>
              <a:t> </a:t>
            </a:r>
            <a:endParaRPr lang="cs-CZ" u="sng" dirty="0"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574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5" y="141277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Baroko v evropské literatuře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89040"/>
            <a:ext cx="6840759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12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82809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pol. 16</a:t>
            </a: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stol.-pol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18.stol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- z portugalského </a:t>
            </a:r>
            <a:r>
              <a:rPr lang="cs-CZ" sz="2400" b="1" i="1" dirty="0" err="1">
                <a:latin typeface="Times New Roman" pitchFamily="18" charset="0"/>
                <a:cs typeface="Times New Roman" pitchFamily="18" charset="0"/>
              </a:rPr>
              <a:t>barroco</a:t>
            </a:r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= nepravidelná perla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ale též význam „přetížený“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 motivy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nicoty, skepse (pochyby) k pozemskému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životu 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barokní 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člověk je zmítán nejistotou, válkami, upíná se tudíž k věčným nadpozemským jistotám – </a:t>
            </a: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BOHU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hlavním principem barokní literatury se stává 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kontrast (ANTITEZE)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světa pozemského (lidského) a světa duchovního (božího)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používají se 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alegorie, symboly a hyperboly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frekventovaným tématem je 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smrt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(vytoužený cíl duše), typické je </a:t>
            </a:r>
            <a:r>
              <a:rPr lang="cs-C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líčení pozemských hrůz a </a:t>
            </a: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pekel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- dochází k oživení typických středověkých žánrů: legenda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duchovní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píseň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epos, traktát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reflexivní lyrika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 malířství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Rubens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Rembrandt,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Caravaggio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 sochařství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Bernini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Braun,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Brokof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– sochy na Karlově mostě </a:t>
            </a:r>
          </a:p>
        </p:txBody>
      </p:sp>
    </p:spTree>
    <p:extLst>
      <p:ext uri="{BB962C8B-B14F-4D97-AF65-F5344CB8AC3E}">
        <p14:creationId xmlns:p14="http://schemas.microsoft.com/office/powerpoint/2010/main" val="373854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88772"/>
            <a:ext cx="2592288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7544" y="5805264"/>
            <a:ext cx="3240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 smtClean="0"/>
              <a:t>        Tři Grácie</a:t>
            </a:r>
            <a:r>
              <a:rPr lang="cs-CZ" sz="2400" b="1" dirty="0" smtClean="0"/>
              <a:t> </a:t>
            </a:r>
            <a:r>
              <a:rPr lang="cs-CZ" dirty="0" smtClean="0"/>
              <a:t>(1636-1638)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88772"/>
            <a:ext cx="2664296" cy="318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115693" y="5851430"/>
            <a:ext cx="17181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Autoportrét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1115616" y="548680"/>
            <a:ext cx="69847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Peter Paul </a:t>
            </a:r>
            <a:r>
              <a:rPr lang="cs-CZ" sz="3200" b="1" dirty="0" err="1" smtClean="0"/>
              <a:t>Rubens</a:t>
            </a:r>
            <a:r>
              <a:rPr lang="cs-CZ" sz="3200" dirty="0" smtClean="0"/>
              <a:t> (1577 – 1640) byl vlámský malíř, mistr barokního stylu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166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398515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 smtClean="0">
                <a:solidFill>
                  <a:srgbClr val="7030A0"/>
                </a:solidFill>
              </a:rPr>
              <a:t>Matyáš Bernard Braun </a:t>
            </a:r>
            <a:r>
              <a:rPr lang="cs-CZ" sz="2400" dirty="0" smtClean="0"/>
              <a:t>(1684-1738) byl rakouský sochař a řezbář působící převážně v Čechách. Je zařazován mezi nejvýznamnější představitele českého vrcholně barokního sochařství.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03748"/>
            <a:ext cx="2520280" cy="3285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549508" y="5949280"/>
            <a:ext cx="2291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Svatý Ivo, Karlův most</a:t>
            </a:r>
            <a:endParaRPr lang="cs-CZ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773" y="2636912"/>
            <a:ext cx="259228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860032" y="5499054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Velký křesťanský bojovník v zahradě </a:t>
            </a:r>
            <a:r>
              <a:rPr lang="cs-CZ" b="1" dirty="0" err="1" smtClean="0"/>
              <a:t>hospitalu</a:t>
            </a:r>
            <a:r>
              <a:rPr lang="cs-CZ" b="1" dirty="0" smtClean="0"/>
              <a:t>, Kuks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3773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Španělsko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5987008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7030A0"/>
                </a:solidFill>
              </a:rPr>
              <a:t>	Pedro </a:t>
            </a:r>
            <a:r>
              <a:rPr lang="cs-CZ" sz="3600" b="1" dirty="0" err="1">
                <a:solidFill>
                  <a:srgbClr val="7030A0"/>
                </a:solidFill>
              </a:rPr>
              <a:t>Calderón</a:t>
            </a:r>
            <a:r>
              <a:rPr lang="cs-CZ" sz="3600" b="1" dirty="0">
                <a:solidFill>
                  <a:srgbClr val="7030A0"/>
                </a:solidFill>
              </a:rPr>
              <a:t> de la </a:t>
            </a:r>
            <a:r>
              <a:rPr lang="cs-CZ" sz="3600" b="1" dirty="0" err="1">
                <a:solidFill>
                  <a:srgbClr val="7030A0"/>
                </a:solidFill>
              </a:rPr>
              <a:t>B</a:t>
            </a:r>
            <a:r>
              <a:rPr lang="cs-CZ" b="1" dirty="0" err="1">
                <a:solidFill>
                  <a:srgbClr val="7030A0"/>
                </a:solidFill>
              </a:rPr>
              <a:t>arca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en-US" dirty="0"/>
              <a:t>[ </a:t>
            </a:r>
            <a:r>
              <a:rPr lang="en-US" dirty="0" err="1"/>
              <a:t>kalderon</a:t>
            </a:r>
            <a:r>
              <a:rPr lang="en-US" dirty="0"/>
              <a:t> de la </a:t>
            </a:r>
            <a:r>
              <a:rPr lang="en-US" dirty="0" err="1"/>
              <a:t>barka</a:t>
            </a:r>
            <a:r>
              <a:rPr lang="en-US" dirty="0"/>
              <a:t>]</a:t>
            </a:r>
            <a:endParaRPr lang="cs-CZ" dirty="0"/>
          </a:p>
          <a:p>
            <a:pPr lvl="0"/>
            <a:r>
              <a:rPr lang="en-US" dirty="0" err="1" smtClean="0"/>
              <a:t>napsal</a:t>
            </a:r>
            <a:r>
              <a:rPr lang="en-US" dirty="0" smtClean="0"/>
              <a:t> </a:t>
            </a:r>
            <a:r>
              <a:rPr lang="en-US" dirty="0" err="1"/>
              <a:t>přes</a:t>
            </a:r>
            <a:r>
              <a:rPr lang="en-US" dirty="0"/>
              <a:t> 200 her – </a:t>
            </a:r>
            <a:r>
              <a:rPr lang="en-US" i="1" dirty="0" err="1"/>
              <a:t>tzv</a:t>
            </a:r>
            <a:r>
              <a:rPr lang="en-US" i="1" dirty="0"/>
              <a:t>. </a:t>
            </a:r>
            <a:r>
              <a:rPr lang="en-US" i="1" dirty="0" err="1"/>
              <a:t>komedie</a:t>
            </a:r>
            <a:r>
              <a:rPr lang="en-US" i="1" dirty="0"/>
              <a:t> </a:t>
            </a:r>
            <a:r>
              <a:rPr lang="en-US" i="1" dirty="0" err="1"/>
              <a:t>pláště</a:t>
            </a:r>
            <a:r>
              <a:rPr lang="en-US" i="1" dirty="0"/>
              <a:t> a </a:t>
            </a:r>
            <a:r>
              <a:rPr lang="en-US" i="1" dirty="0" err="1"/>
              <a:t>meče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i="1" dirty="0" smtClean="0">
                <a:solidFill>
                  <a:srgbClr val="006600"/>
                </a:solidFill>
              </a:rPr>
              <a:t>Život </a:t>
            </a:r>
            <a:r>
              <a:rPr lang="cs-CZ" b="1" i="1" dirty="0">
                <a:solidFill>
                  <a:srgbClr val="006600"/>
                </a:solidFill>
              </a:rPr>
              <a:t>je sen</a:t>
            </a:r>
            <a:r>
              <a:rPr lang="cs-CZ" i="1" dirty="0">
                <a:solidFill>
                  <a:srgbClr val="006600"/>
                </a:solidFill>
              </a:rPr>
              <a:t> </a:t>
            </a:r>
          </a:p>
          <a:p>
            <a:pPr lvl="0"/>
            <a:r>
              <a:rPr lang="cs-CZ" b="1" dirty="0"/>
              <a:t>drama</a:t>
            </a:r>
            <a:r>
              <a:rPr lang="cs-CZ" dirty="0"/>
              <a:t>, nastoluje základní otázky smyslu a obsahu života, lidské existence a svobody lidské </a:t>
            </a:r>
            <a:r>
              <a:rPr lang="cs-CZ" dirty="0" smtClean="0"/>
              <a:t>vůle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72816"/>
            <a:ext cx="2261678" cy="2683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2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Itálie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4200" b="1" dirty="0" smtClean="0">
                <a:solidFill>
                  <a:srgbClr val="7030A0"/>
                </a:solidFill>
              </a:rPr>
              <a:t>	</a:t>
            </a:r>
            <a:r>
              <a:rPr lang="cs-CZ" sz="4200" b="1" dirty="0" err="1" smtClean="0">
                <a:solidFill>
                  <a:srgbClr val="7030A0"/>
                </a:solidFill>
              </a:rPr>
              <a:t>Torquato</a:t>
            </a:r>
            <a:r>
              <a:rPr lang="cs-CZ" sz="4200" b="1" dirty="0" smtClean="0">
                <a:solidFill>
                  <a:srgbClr val="7030A0"/>
                </a:solidFill>
              </a:rPr>
              <a:t> </a:t>
            </a:r>
            <a:r>
              <a:rPr lang="cs-CZ" sz="4200" b="1" dirty="0" err="1">
                <a:solidFill>
                  <a:srgbClr val="7030A0"/>
                </a:solidFill>
              </a:rPr>
              <a:t>Tasso</a:t>
            </a:r>
            <a:r>
              <a:rPr lang="cs-CZ" sz="4200" b="1" dirty="0">
                <a:solidFill>
                  <a:srgbClr val="7030A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torkváto</a:t>
            </a:r>
            <a:r>
              <a:rPr lang="cs-CZ" dirty="0"/>
              <a:t> </a:t>
            </a:r>
            <a:r>
              <a:rPr lang="cs-CZ" dirty="0" err="1"/>
              <a:t>taso</a:t>
            </a:r>
            <a:r>
              <a:rPr lang="cs-CZ" dirty="0"/>
              <a:t>]</a:t>
            </a:r>
          </a:p>
          <a:p>
            <a:pPr lvl="0"/>
            <a:r>
              <a:rPr lang="cs-CZ" dirty="0"/>
              <a:t>veršovaný duchovní epos – </a:t>
            </a:r>
            <a:r>
              <a:rPr lang="cs-CZ" b="1" i="1" dirty="0">
                <a:solidFill>
                  <a:srgbClr val="006600"/>
                </a:solidFill>
              </a:rPr>
              <a:t>Osvobozený Jeruzalém </a:t>
            </a:r>
            <a:r>
              <a:rPr lang="cs-CZ" dirty="0"/>
              <a:t>– dobytí „svatého města“ vojskem křesťanů. Barokní je pojetí nepřátel (muslimů) jako nástroje ďábla.</a:t>
            </a:r>
          </a:p>
          <a:p>
            <a:pPr lvl="0"/>
            <a:r>
              <a:rPr lang="cs-CZ" dirty="0" err="1"/>
              <a:t>Tassa</a:t>
            </a:r>
            <a:r>
              <a:rPr lang="cs-CZ" dirty="0"/>
              <a:t> pronásledovaly obavy, zda se </a:t>
            </a:r>
            <a:r>
              <a:rPr lang="cs-CZ" i="1" dirty="0">
                <a:solidFill>
                  <a:srgbClr val="006600"/>
                </a:solidFill>
              </a:rPr>
              <a:t>Osvobozeným Jeruzalémem</a:t>
            </a:r>
            <a:r>
              <a:rPr lang="cs-CZ" dirty="0"/>
              <a:t> neprohřešil proti katolické víře. Sám </a:t>
            </a:r>
            <a:r>
              <a:rPr lang="cs-CZ" dirty="0" smtClean="0"/>
              <a:t>se šel </a:t>
            </a:r>
            <a:r>
              <a:rPr lang="cs-CZ" dirty="0"/>
              <a:t>udal inkvizici. Přestože nebyl ovlivněn, propadl pocitům ohrožení, které vyústily v duševní chorobu. Té podlehl těsně před konáním slavnosti, na níž měl být z papežova podnětu prohlášen knížetem básníků.</a:t>
            </a:r>
          </a:p>
          <a:p>
            <a:pPr lvl="0"/>
            <a:r>
              <a:rPr lang="cs-CZ" dirty="0"/>
              <a:t>Jeho život inspiroval </a:t>
            </a:r>
            <a:r>
              <a:rPr lang="cs-CZ" b="1" dirty="0">
                <a:solidFill>
                  <a:srgbClr val="FF0000"/>
                </a:solidFill>
              </a:rPr>
              <a:t>J. W. Goetha </a:t>
            </a:r>
            <a:r>
              <a:rPr lang="cs-CZ" dirty="0"/>
              <a:t>k napsání dramatu </a:t>
            </a:r>
            <a:r>
              <a:rPr lang="cs-CZ" i="1" dirty="0" err="1">
                <a:solidFill>
                  <a:srgbClr val="006600"/>
                </a:solidFill>
              </a:rPr>
              <a:t>Torquato</a:t>
            </a:r>
            <a:r>
              <a:rPr lang="cs-CZ" i="1" dirty="0">
                <a:solidFill>
                  <a:srgbClr val="006600"/>
                </a:solidFill>
              </a:rPr>
              <a:t> </a:t>
            </a:r>
            <a:r>
              <a:rPr lang="cs-CZ" i="1" dirty="0" err="1" smtClean="0">
                <a:solidFill>
                  <a:srgbClr val="006600"/>
                </a:solidFill>
              </a:rPr>
              <a:t>Tasso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42757"/>
            <a:ext cx="1656184" cy="1969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383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Německo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28800"/>
            <a:ext cx="8496944" cy="44973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4500" b="1" dirty="0">
                <a:solidFill>
                  <a:srgbClr val="7030A0"/>
                </a:solidFill>
              </a:rPr>
              <a:t>Hans Jakob </a:t>
            </a:r>
            <a:r>
              <a:rPr lang="cs-CZ" sz="4500" b="1" dirty="0" err="1">
                <a:solidFill>
                  <a:srgbClr val="7030A0"/>
                </a:solidFill>
              </a:rPr>
              <a:t>Christoffel</a:t>
            </a:r>
            <a:r>
              <a:rPr lang="cs-CZ" sz="4500" b="1" dirty="0">
                <a:solidFill>
                  <a:srgbClr val="7030A0"/>
                </a:solidFill>
              </a:rPr>
              <a:t> von </a:t>
            </a:r>
            <a:r>
              <a:rPr lang="cs-CZ" sz="4500" b="1" dirty="0" err="1">
                <a:solidFill>
                  <a:srgbClr val="7030A0"/>
                </a:solidFill>
              </a:rPr>
              <a:t>Grimmelshausen</a:t>
            </a:r>
            <a:endParaRPr lang="cs-CZ" sz="45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sz="3800" dirty="0" smtClean="0"/>
              <a:t>účastnil </a:t>
            </a:r>
            <a:r>
              <a:rPr lang="cs-CZ" sz="3800" dirty="0"/>
              <a:t>se třicetileté války, psal </a:t>
            </a:r>
            <a:r>
              <a:rPr lang="cs-CZ" sz="3800" b="1" dirty="0"/>
              <a:t>pikareskní </a:t>
            </a:r>
            <a:r>
              <a:rPr lang="cs-CZ" sz="3800" b="1" dirty="0" smtClean="0"/>
              <a:t>prózy</a:t>
            </a:r>
            <a:r>
              <a:rPr lang="cs-CZ" sz="3800" dirty="0" smtClean="0"/>
              <a:t> </a:t>
            </a:r>
          </a:p>
          <a:p>
            <a:pPr marL="0" indent="0">
              <a:buNone/>
            </a:pPr>
            <a:r>
              <a:rPr lang="cs-CZ" sz="3800" dirty="0" smtClean="0"/>
              <a:t>(= </a:t>
            </a:r>
            <a:r>
              <a:rPr lang="cs-CZ" sz="3800" dirty="0"/>
              <a:t>hrdinou je </a:t>
            </a:r>
            <a:r>
              <a:rPr lang="cs-CZ" sz="3800" dirty="0" err="1"/>
              <a:t>pikaro</a:t>
            </a:r>
            <a:r>
              <a:rPr lang="cs-CZ" sz="3800" dirty="0"/>
              <a:t> nebo </a:t>
            </a:r>
            <a:r>
              <a:rPr lang="cs-CZ" sz="3800" dirty="0" err="1" smtClean="0"/>
              <a:t>pikara</a:t>
            </a:r>
            <a:r>
              <a:rPr lang="cs-CZ" sz="3800" dirty="0" smtClean="0"/>
              <a:t>, tzn</a:t>
            </a:r>
            <a:r>
              <a:rPr lang="cs-CZ" sz="3800" dirty="0"/>
              <a:t>. darebák, šejdíř</a:t>
            </a:r>
            <a:r>
              <a:rPr lang="cs-CZ" sz="3800" dirty="0" smtClean="0"/>
              <a:t>,</a:t>
            </a:r>
          </a:p>
          <a:p>
            <a:pPr marL="0" indent="0">
              <a:buNone/>
            </a:pPr>
            <a:r>
              <a:rPr lang="cs-CZ" sz="3800" dirty="0" smtClean="0"/>
              <a:t>filuta </a:t>
            </a:r>
            <a:r>
              <a:rPr lang="cs-CZ" sz="3800" dirty="0"/>
              <a:t>– protlouká se životem pomocí různých </a:t>
            </a:r>
            <a:r>
              <a:rPr lang="cs-CZ" sz="3800" dirty="0" smtClean="0"/>
              <a:t>fint)</a:t>
            </a:r>
            <a:endParaRPr lang="cs-CZ" sz="3800" dirty="0"/>
          </a:p>
          <a:p>
            <a:r>
              <a:rPr lang="cs-CZ" sz="4000" b="1" i="1" u="sng" dirty="0" smtClean="0">
                <a:solidFill>
                  <a:srgbClr val="006600"/>
                </a:solidFill>
              </a:rPr>
              <a:t>Dobrodružství </a:t>
            </a:r>
            <a:r>
              <a:rPr lang="cs-CZ" sz="4000" b="1" i="1" u="sng" dirty="0" err="1">
                <a:solidFill>
                  <a:srgbClr val="006600"/>
                </a:solidFill>
              </a:rPr>
              <a:t>Simplicia</a:t>
            </a:r>
            <a:r>
              <a:rPr lang="cs-CZ" sz="4000" b="1" i="1" u="sng" dirty="0">
                <a:solidFill>
                  <a:srgbClr val="006600"/>
                </a:solidFill>
              </a:rPr>
              <a:t> </a:t>
            </a:r>
            <a:r>
              <a:rPr lang="cs-CZ" sz="4000" b="1" i="1" u="sng" dirty="0" err="1">
                <a:solidFill>
                  <a:srgbClr val="006600"/>
                </a:solidFill>
              </a:rPr>
              <a:t>Simplicissima</a:t>
            </a:r>
            <a:r>
              <a:rPr lang="cs-CZ" sz="4000" b="1" i="1" dirty="0">
                <a:solidFill>
                  <a:srgbClr val="006600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dirty="0" smtClean="0"/>
              <a:t>	</a:t>
            </a:r>
            <a:r>
              <a:rPr lang="cs-CZ" sz="3800" dirty="0" smtClean="0"/>
              <a:t>„</a:t>
            </a:r>
            <a:r>
              <a:rPr lang="cs-CZ" sz="3800" dirty="0"/>
              <a:t>prosťáčka nejprostšího“; zčásti autobiografický </a:t>
            </a:r>
            <a:r>
              <a:rPr lang="cs-CZ" sz="3800" b="1" dirty="0"/>
              <a:t>pikareskní román </a:t>
            </a:r>
            <a:endParaRPr lang="cs-CZ" sz="3800" dirty="0"/>
          </a:p>
          <a:p>
            <a:pPr lvl="0"/>
            <a:r>
              <a:rPr lang="cs-CZ" sz="3800" dirty="0" smtClean="0"/>
              <a:t>Do </a:t>
            </a:r>
            <a:r>
              <a:rPr lang="cs-CZ" sz="3800" dirty="0"/>
              <a:t>románu se promítnul </a:t>
            </a:r>
            <a:r>
              <a:rPr lang="cs-CZ" sz="3800" dirty="0" err="1"/>
              <a:t>Grimmelshausenův</a:t>
            </a:r>
            <a:r>
              <a:rPr lang="cs-CZ" sz="3800" dirty="0"/>
              <a:t> život (hrozil mu únos</a:t>
            </a:r>
            <a:r>
              <a:rPr lang="cs-CZ" sz="3800" dirty="0" smtClean="0"/>
              <a:t>). </a:t>
            </a:r>
          </a:p>
          <a:p>
            <a:pPr lvl="0"/>
            <a:r>
              <a:rPr lang="cs-CZ" sz="3800" dirty="0" smtClean="0"/>
              <a:t>Prosťáček </a:t>
            </a:r>
            <a:r>
              <a:rPr lang="cs-CZ" sz="3800" dirty="0"/>
              <a:t>je unesen, domov je </a:t>
            </a:r>
            <a:r>
              <a:rPr lang="cs-CZ" sz="3800" dirty="0" smtClean="0"/>
              <a:t>vypleněn, </a:t>
            </a:r>
            <a:r>
              <a:rPr lang="cs-CZ" sz="3800" dirty="0"/>
              <a:t>je vychován poustevníkem, ale netuší, že je to přestrojený bohatý šlechtic </a:t>
            </a:r>
            <a:r>
              <a:rPr lang="cs-CZ" sz="3800" dirty="0" smtClean="0"/>
              <a:t>          a </a:t>
            </a:r>
            <a:r>
              <a:rPr lang="cs-CZ" sz="3800" dirty="0"/>
              <a:t>zároveň jeho vlastní </a:t>
            </a:r>
            <a:r>
              <a:rPr lang="cs-CZ" sz="3800" dirty="0" smtClean="0"/>
              <a:t>otec, </a:t>
            </a:r>
            <a:r>
              <a:rPr lang="cs-CZ" sz="3800" dirty="0"/>
              <a:t>prosťáček se pikareskně protlouká válečnou Evropou</a:t>
            </a:r>
            <a:r>
              <a:rPr lang="cs-CZ" sz="3800" dirty="0" smtClean="0"/>
              <a:t>, </a:t>
            </a:r>
            <a:r>
              <a:rPr lang="cs-CZ" sz="3800" dirty="0"/>
              <a:t>v</a:t>
            </a:r>
            <a:r>
              <a:rPr lang="cs-CZ" sz="3800" dirty="0" smtClean="0"/>
              <a:t>álečné hrůzy jsou </a:t>
            </a:r>
            <a:r>
              <a:rPr lang="cs-CZ" sz="3800" dirty="0"/>
              <a:t>líčeny s </a:t>
            </a:r>
            <a:r>
              <a:rPr lang="cs-CZ" sz="3800" dirty="0" smtClean="0"/>
              <a:t>nadhledem.</a:t>
            </a:r>
            <a:endParaRPr lang="cs-CZ" sz="3800" dirty="0"/>
          </a:p>
          <a:p>
            <a:endParaRPr lang="cs-CZ" sz="3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0"/>
            <a:ext cx="2095500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67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Anglie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363272" cy="442535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5100" b="1" dirty="0" smtClean="0">
                <a:solidFill>
                  <a:srgbClr val="7030A0"/>
                </a:solidFill>
              </a:rPr>
              <a:t>	John </a:t>
            </a:r>
            <a:r>
              <a:rPr lang="cs-CZ" sz="5100" b="1" dirty="0" err="1">
                <a:solidFill>
                  <a:srgbClr val="7030A0"/>
                </a:solidFill>
              </a:rPr>
              <a:t>Milton</a:t>
            </a:r>
            <a:endParaRPr lang="cs-CZ" sz="5100" dirty="0">
              <a:solidFill>
                <a:srgbClr val="7030A0"/>
              </a:solidFill>
            </a:endParaRPr>
          </a:p>
          <a:p>
            <a:r>
              <a:rPr lang="cs-CZ" dirty="0"/>
              <a:t>- sledoval politiku, byl tajemníkem Cromwella; </a:t>
            </a:r>
            <a:r>
              <a:rPr lang="cs-CZ" dirty="0" smtClean="0"/>
              <a:t>psal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/>
              <a:t>poezii (</a:t>
            </a:r>
            <a:r>
              <a:rPr lang="cs-CZ" b="1" dirty="0"/>
              <a:t>sonety, elegie</a:t>
            </a:r>
            <a:r>
              <a:rPr lang="cs-CZ" dirty="0"/>
              <a:t>) i prózu (</a:t>
            </a:r>
            <a:r>
              <a:rPr lang="cs-CZ" b="1" dirty="0"/>
              <a:t>pamflety</a:t>
            </a:r>
            <a:r>
              <a:rPr lang="cs-CZ" dirty="0"/>
              <a:t> = útočný </a:t>
            </a:r>
            <a:r>
              <a:rPr lang="cs-CZ" dirty="0" smtClean="0"/>
              <a:t>hanlivý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/>
              <a:t>leták)</a:t>
            </a:r>
          </a:p>
          <a:p>
            <a:r>
              <a:rPr lang="cs-CZ" sz="4000" b="1" i="1" dirty="0" smtClean="0">
                <a:solidFill>
                  <a:srgbClr val="006600"/>
                </a:solidFill>
              </a:rPr>
              <a:t>Ztracený </a:t>
            </a:r>
            <a:r>
              <a:rPr lang="cs-CZ" sz="4000" b="1" i="1" dirty="0">
                <a:solidFill>
                  <a:srgbClr val="006600"/>
                </a:solidFill>
              </a:rPr>
              <a:t>ráj</a:t>
            </a:r>
            <a:endParaRPr lang="cs-CZ" sz="4000" i="1" dirty="0">
              <a:solidFill>
                <a:srgbClr val="006600"/>
              </a:solidFill>
            </a:endParaRPr>
          </a:p>
          <a:p>
            <a:pPr lvl="0"/>
            <a:r>
              <a:rPr lang="cs-CZ" b="1" dirty="0"/>
              <a:t>duchovní epos</a:t>
            </a:r>
            <a:r>
              <a:rPr lang="cs-CZ" dirty="0"/>
              <a:t>, interpretováno i jako </a:t>
            </a:r>
            <a:r>
              <a:rPr lang="cs-CZ" b="1" dirty="0"/>
              <a:t>oslava revoluce</a:t>
            </a:r>
            <a:r>
              <a:rPr lang="cs-CZ" dirty="0"/>
              <a:t> (Satan = Cromwell, puritáni = vzbouření andělé, Bůh = král Karel </a:t>
            </a:r>
            <a:r>
              <a:rPr lang="cs-CZ" dirty="0" smtClean="0"/>
              <a:t>I</a:t>
            </a:r>
            <a:r>
              <a:rPr lang="cs-CZ" dirty="0"/>
              <a:t>.</a:t>
            </a:r>
            <a:r>
              <a:rPr lang="cs-CZ" dirty="0" smtClean="0"/>
              <a:t>); </a:t>
            </a:r>
            <a:r>
              <a:rPr lang="cs-CZ" dirty="0"/>
              <a:t>zabývá se svárem dobra a zla v lidském nitru (vychází z biblického námětu vyhnání Adama a Evy z ráje, Satanovou vzpourou proti Bohu, a jeho porážkou </a:t>
            </a:r>
            <a:r>
              <a:rPr lang="cs-CZ" dirty="0" smtClean="0"/>
              <a:t>- </a:t>
            </a:r>
            <a:r>
              <a:rPr lang="cs-CZ" dirty="0"/>
              <a:t>revoluce poražena) . Zdůrazňuje význam práce pro smysluplné žití, díky ní se lidé mohou k dobru vyvíjet a odvrátit svůj </a:t>
            </a:r>
            <a:r>
              <a:rPr lang="cs-CZ" dirty="0" smtClean="0"/>
              <a:t>osud).</a:t>
            </a:r>
            <a:endParaRPr lang="cs-CZ" dirty="0"/>
          </a:p>
          <a:p>
            <a:pPr lvl="0"/>
            <a:r>
              <a:rPr lang="cs-CZ" dirty="0"/>
              <a:t>zdůrazňuje </a:t>
            </a:r>
            <a:r>
              <a:rPr lang="cs-CZ" b="1" dirty="0"/>
              <a:t>svobodu lidského rozhodování</a:t>
            </a:r>
            <a:r>
              <a:rPr lang="cs-CZ" dirty="0"/>
              <a:t> proti zásahům osudu a boží </a:t>
            </a:r>
            <a:r>
              <a:rPr lang="cs-CZ" dirty="0" smtClean="0"/>
              <a:t>vůle</a:t>
            </a:r>
          </a:p>
          <a:p>
            <a:pPr lvl="0"/>
            <a:r>
              <a:rPr lang="cs-CZ" dirty="0" smtClean="0"/>
              <a:t>do </a:t>
            </a:r>
            <a:r>
              <a:rPr lang="cs-CZ" dirty="0"/>
              <a:t>češtiny přeložil </a:t>
            </a:r>
            <a:r>
              <a:rPr lang="cs-CZ" dirty="0" smtClean="0"/>
              <a:t>Josef </a:t>
            </a:r>
            <a:r>
              <a:rPr lang="cs-CZ" dirty="0"/>
              <a:t>Jungmann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2656"/>
            <a:ext cx="2095500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433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Které motivy se objevují v barokní literatuře?</a:t>
            </a:r>
          </a:p>
          <a:p>
            <a:r>
              <a:rPr lang="cs-CZ" dirty="0" smtClean="0"/>
              <a:t>Kdo je autorem </a:t>
            </a:r>
            <a:r>
              <a:rPr lang="cs-CZ" i="1" dirty="0" smtClean="0"/>
              <a:t>Ztraceného ráje</a:t>
            </a:r>
            <a:r>
              <a:rPr lang="cs-CZ" dirty="0" smtClean="0"/>
              <a:t>? </a:t>
            </a:r>
          </a:p>
          <a:p>
            <a:r>
              <a:rPr lang="cs-CZ" dirty="0" smtClean="0"/>
              <a:t>Kdo přeložil </a:t>
            </a:r>
            <a:r>
              <a:rPr lang="cs-CZ" i="1" dirty="0" smtClean="0"/>
              <a:t>Ztracený ráj </a:t>
            </a:r>
            <a:r>
              <a:rPr lang="cs-CZ" dirty="0" smtClean="0"/>
              <a:t>do češtiny?</a:t>
            </a:r>
          </a:p>
          <a:p>
            <a:r>
              <a:rPr lang="cs-CZ" dirty="0" smtClean="0"/>
              <a:t>Který barokní autor se stal inspirací </a:t>
            </a:r>
            <a:r>
              <a:rPr lang="cs-CZ" smtClean="0"/>
              <a:t>pro Goetha?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752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600" dirty="0" err="1" smtClean="0"/>
              <a:t>DEZIDOR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http://</a:t>
            </a:r>
            <a:r>
              <a:rPr lang="cs-CZ" sz="1600" dirty="0" err="1" smtClean="0"/>
              <a:t>cs.wikipedia.org</a:t>
            </a:r>
            <a:r>
              <a:rPr lang="cs-CZ" sz="1600" dirty="0" smtClean="0"/>
              <a:t>/wiki/</a:t>
            </a:r>
            <a:r>
              <a:rPr lang="cs-CZ" sz="1600" dirty="0" err="1" smtClean="0"/>
              <a:t>Soubor:Brno</a:t>
            </a:r>
            <a:r>
              <a:rPr lang="cs-CZ" sz="1600" dirty="0" smtClean="0"/>
              <a:t>,_kostel_%</a:t>
            </a:r>
            <a:r>
              <a:rPr lang="cs-CZ" sz="1600" dirty="0" err="1" smtClean="0"/>
              <a:t>2810%29.jpg</a:t>
            </a:r>
            <a:r>
              <a:rPr lang="cs-CZ" sz="1600" dirty="0" smtClean="0"/>
              <a:t> </a:t>
            </a:r>
          </a:p>
          <a:p>
            <a:r>
              <a:rPr lang="cs-CZ" sz="1600" dirty="0" err="1" smtClean="0"/>
              <a:t>DCOETZEE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</a:t>
            </a:r>
            <a:r>
              <a:rPr lang="cs-CZ" sz="1600" dirty="0" smtClean="0">
                <a:hlinkClick r:id="rId2"/>
              </a:rPr>
              <a:t>http://</a:t>
            </a:r>
            <a:r>
              <a:rPr lang="cs-CZ" sz="1600" dirty="0" err="1" smtClean="0">
                <a:hlinkClick r:id="rId2"/>
              </a:rPr>
              <a:t>cs.wikipedia.org</a:t>
            </a:r>
            <a:r>
              <a:rPr lang="cs-CZ" sz="1600" dirty="0" smtClean="0">
                <a:hlinkClick r:id="rId2"/>
              </a:rPr>
              <a:t>/wiki/Soubor:The_Three_Graces,_by_Peter_Paul_Rubens,_from_Prado_in_Google_Earth.jpg</a:t>
            </a:r>
            <a:endParaRPr lang="cs-CZ" sz="1600" dirty="0" smtClean="0"/>
          </a:p>
          <a:p>
            <a:r>
              <a:rPr lang="cs-CZ" sz="1600" dirty="0" smtClean="0"/>
              <a:t>NIKITA.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http://</a:t>
            </a:r>
            <a:r>
              <a:rPr lang="cs-CZ" sz="1600" dirty="0" err="1" smtClean="0"/>
              <a:t>cs.wikipedia.org</a:t>
            </a:r>
            <a:r>
              <a:rPr lang="cs-CZ" sz="1600" dirty="0" smtClean="0"/>
              <a:t>/wiki/</a:t>
            </a:r>
            <a:r>
              <a:rPr lang="cs-CZ" sz="1600" dirty="0" err="1" smtClean="0"/>
              <a:t>Soubor:Rubens_self_portrait.jpg</a:t>
            </a:r>
            <a:r>
              <a:rPr lang="cs-CZ" sz="1600" dirty="0" smtClean="0"/>
              <a:t> </a:t>
            </a:r>
          </a:p>
          <a:p>
            <a:r>
              <a:rPr lang="cs-CZ" sz="1600" dirty="0" err="1" smtClean="0"/>
              <a:t>KARELJ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http://</a:t>
            </a:r>
            <a:r>
              <a:rPr lang="cs-CZ" sz="1600" dirty="0" err="1" smtClean="0"/>
              <a:t>cs.wikipedia.org</a:t>
            </a:r>
            <a:r>
              <a:rPr lang="cs-CZ" sz="1600" dirty="0" smtClean="0"/>
              <a:t>/wiki/</a:t>
            </a:r>
            <a:r>
              <a:rPr lang="cs-CZ" sz="1600" dirty="0" err="1" smtClean="0"/>
              <a:t>Soubor:Sv</a:t>
            </a:r>
            <a:r>
              <a:rPr lang="cs-CZ" sz="1600" dirty="0" smtClean="0"/>
              <a:t>._</a:t>
            </a:r>
            <a:r>
              <a:rPr lang="cs-CZ" sz="1600" dirty="0" err="1" smtClean="0"/>
              <a:t>Ivo.jpg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POSTRACH.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http://</a:t>
            </a:r>
            <a:r>
              <a:rPr lang="cs-CZ" sz="1600" dirty="0" err="1" smtClean="0"/>
              <a:t>cs.wikipedia.org</a:t>
            </a:r>
            <a:r>
              <a:rPr lang="cs-CZ" sz="1600" dirty="0" smtClean="0"/>
              <a:t>/wiki/</a:t>
            </a:r>
            <a:r>
              <a:rPr lang="cs-CZ" sz="1600" dirty="0" err="1" smtClean="0"/>
              <a:t>Soubor:Kuks_Big_Christian_Warior.jpg</a:t>
            </a:r>
            <a:r>
              <a:rPr lang="cs-CZ" sz="1600" dirty="0" smtClean="0"/>
              <a:t> </a:t>
            </a:r>
          </a:p>
          <a:p>
            <a:r>
              <a:rPr lang="en-US" sz="1600" dirty="0" err="1" smtClean="0"/>
              <a:t>KL833X9</a:t>
            </a:r>
            <a:r>
              <a:rPr lang="en-US" sz="1600" dirty="0" smtClean="0"/>
              <a:t>. </a:t>
            </a:r>
            <a:r>
              <a:rPr lang="en-US" sz="1600" i="1" dirty="0" smtClean="0"/>
              <a:t>Wikimedia Commons</a:t>
            </a:r>
            <a:r>
              <a:rPr lang="en-US" sz="1600" dirty="0" smtClean="0"/>
              <a:t> [online]. [cit. 29.1.2013].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</a:t>
            </a:r>
            <a:r>
              <a:rPr lang="en-US" sz="1600" dirty="0" smtClean="0">
                <a:hlinkClick r:id="rId3"/>
              </a:rPr>
              <a:t>http://</a:t>
            </a:r>
            <a:r>
              <a:rPr lang="en-US" sz="1600" dirty="0" err="1" smtClean="0">
                <a:hlinkClick r:id="rId3"/>
              </a:rPr>
              <a:t>cs.wikipedia.org</a:t>
            </a:r>
            <a:r>
              <a:rPr lang="en-US" sz="1600" dirty="0" smtClean="0">
                <a:hlinkClick r:id="rId3"/>
              </a:rPr>
              <a:t>/wiki/</a:t>
            </a:r>
            <a:r>
              <a:rPr lang="en-US" sz="1600" dirty="0" err="1" smtClean="0">
                <a:hlinkClick r:id="rId3"/>
              </a:rPr>
              <a:t>Soubor:Don_Pedro_Calderon_de_la_Barca.jpg</a:t>
            </a:r>
            <a:endParaRPr lang="cs-CZ" sz="1600" dirty="0" smtClean="0"/>
          </a:p>
          <a:p>
            <a:r>
              <a:rPr lang="cs-CZ" sz="1600" dirty="0" err="1" smtClean="0"/>
              <a:t>GABOR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</a:t>
            </a:r>
            <a:r>
              <a:rPr lang="cs-CZ" sz="1600" dirty="0" smtClean="0">
                <a:hlinkClick r:id="rId4"/>
              </a:rPr>
              <a:t>http://</a:t>
            </a:r>
            <a:r>
              <a:rPr lang="cs-CZ" sz="1600" dirty="0" err="1" smtClean="0">
                <a:hlinkClick r:id="rId4"/>
              </a:rPr>
              <a:t>cs.wikipedia.org</a:t>
            </a:r>
            <a:r>
              <a:rPr lang="cs-CZ" sz="1600" dirty="0" smtClean="0">
                <a:hlinkClick r:id="rId4"/>
              </a:rPr>
              <a:t>/wiki/</a:t>
            </a:r>
            <a:r>
              <a:rPr lang="cs-CZ" sz="1600" dirty="0" err="1" smtClean="0">
                <a:hlinkClick r:id="rId4"/>
              </a:rPr>
              <a:t>Soubor:Torquato_Tasso.jpg</a:t>
            </a:r>
            <a:endParaRPr lang="cs-CZ" sz="1600" dirty="0" smtClean="0"/>
          </a:p>
          <a:p>
            <a:r>
              <a:rPr lang="cs-CZ" sz="1600" dirty="0" err="1" smtClean="0"/>
              <a:t>SVENCB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http://</a:t>
            </a:r>
            <a:r>
              <a:rPr lang="cs-CZ" sz="1600" dirty="0" err="1" smtClean="0"/>
              <a:t>cs.wikipedia.org</a:t>
            </a:r>
            <a:r>
              <a:rPr lang="cs-CZ" sz="1600" dirty="0" smtClean="0"/>
              <a:t>/wiki/</a:t>
            </a:r>
            <a:r>
              <a:rPr lang="cs-CZ" sz="1600" dirty="0" err="1" smtClean="0"/>
              <a:t>Soubor:Hans_Jakob_Christoffel_von_Grimmelshausen.jpeg</a:t>
            </a:r>
            <a:r>
              <a:rPr lang="cs-CZ" sz="1600" dirty="0" smtClean="0"/>
              <a:t> </a:t>
            </a:r>
          </a:p>
          <a:p>
            <a:r>
              <a:rPr lang="cs-CZ" sz="1600" dirty="0" err="1" smtClean="0"/>
              <a:t>AIRUNP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[cit. 29.1.2013]. Dostupný na WWW: http://</a:t>
            </a:r>
            <a:r>
              <a:rPr lang="cs-CZ" sz="1600" dirty="0" err="1" smtClean="0"/>
              <a:t>cs.wikipedia.org</a:t>
            </a:r>
            <a:r>
              <a:rPr lang="cs-CZ" sz="1600" dirty="0" smtClean="0"/>
              <a:t>/wiki/Soubor:John_</a:t>
            </a:r>
            <a:r>
              <a:rPr lang="cs-CZ" sz="1600" dirty="0" err="1" smtClean="0"/>
              <a:t>Milton</a:t>
            </a:r>
            <a:r>
              <a:rPr lang="cs-CZ" sz="1600" dirty="0" smtClean="0"/>
              <a:t>_-_</a:t>
            </a:r>
            <a:r>
              <a:rPr lang="cs-CZ" sz="1600" dirty="0" err="1" smtClean="0"/>
              <a:t>Project_Gutenberg_eText_13619.jpg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46223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Seznam zdrojů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Česká literatura od počátků k dnešku</a:t>
            </a:r>
            <a:r>
              <a:rPr lang="cs-CZ" dirty="0"/>
              <a:t>. 1. vyd. Praha: Lidové noviny, 1998, 1048 s. ISBN 80-710-6308-8</a:t>
            </a:r>
            <a:r>
              <a:rPr lang="cs-CZ" dirty="0" smtClean="0"/>
              <a:t>.</a:t>
            </a:r>
          </a:p>
          <a:p>
            <a:r>
              <a:rPr lang="cs-CZ" dirty="0"/>
              <a:t>NEZKUSIL, Vladimír. </a:t>
            </a:r>
            <a:r>
              <a:rPr lang="cs-CZ" i="1" dirty="0"/>
              <a:t>Česká a světová literatura pro 1. ročník středních škol: nejstarší literární památky : počátky českého národního obrození</a:t>
            </a:r>
            <a:r>
              <a:rPr lang="cs-CZ" dirty="0"/>
              <a:t>. 2. vyd. Praha: Fortuna, 2002, 149 s. ISBN 80-716-8653-0.</a:t>
            </a:r>
          </a:p>
        </p:txBody>
      </p:sp>
    </p:spTree>
    <p:extLst>
      <p:ext uri="{BB962C8B-B14F-4D97-AF65-F5344CB8AC3E}">
        <p14:creationId xmlns:p14="http://schemas.microsoft.com/office/powerpoint/2010/main" val="113071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587</Words>
  <Application>Microsoft Office PowerPoint</Application>
  <PresentationFormat>Předvádění na obrazovce (4:3)</PresentationFormat>
  <Paragraphs>84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Baroko v evropské literatuře</vt:lpstr>
      <vt:lpstr>Prezentace aplikace PowerPoint</vt:lpstr>
      <vt:lpstr>Prezentace aplikace PowerPoint</vt:lpstr>
      <vt:lpstr>Prezentace aplikace PowerPoint</vt:lpstr>
      <vt:lpstr>Španělsko</vt:lpstr>
      <vt:lpstr>Itálie</vt:lpstr>
      <vt:lpstr>Německo</vt:lpstr>
      <vt:lpstr>Anglie</vt:lpstr>
      <vt:lpstr>Kontrolní otázky</vt:lpstr>
      <vt:lpstr>Seznam obrázků</vt:lpstr>
      <vt:lpstr>Seznam zdrojů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Baroko v evropské literatuře</dc:title>
  <dc:creator>uzivatel</dc:creator>
  <cp:lastModifiedBy>uzivatel</cp:lastModifiedBy>
  <cp:revision>9</cp:revision>
  <dcterms:created xsi:type="dcterms:W3CDTF">2013-01-29T15:05:05Z</dcterms:created>
  <dcterms:modified xsi:type="dcterms:W3CDTF">2013-06-17T14:50:44Z</dcterms:modified>
</cp:coreProperties>
</file>