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9" r:id="rId5"/>
    <p:sldId id="264" r:id="rId6"/>
    <p:sldId id="257" r:id="rId7"/>
    <p:sldId id="258" r:id="rId8"/>
    <p:sldId id="260" r:id="rId9"/>
    <p:sldId id="267" r:id="rId10"/>
    <p:sldId id="261" r:id="rId11"/>
    <p:sldId id="262" r:id="rId12"/>
    <p:sldId id="263" r:id="rId13"/>
    <p:sldId id="265" r:id="rId14"/>
    <p:sldId id="273" r:id="rId15"/>
    <p:sldId id="266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113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54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738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1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065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291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63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311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922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139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047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D524D-4267-4BC2-8B6D-EF425B999B2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86A40-75BA-4F5E-8149-399EC7A4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53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7487255"/>
              </p:ext>
            </p:extLst>
          </p:nvPr>
        </p:nvGraphicFramePr>
        <p:xfrm>
          <a:off x="1475656" y="1759744"/>
          <a:ext cx="6576392" cy="424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České baroko: Oficiální katolická literatura</a:t>
                      </a:r>
                      <a:endParaRPr lang="cs-CZ" dirty="0"/>
                    </a:p>
                  </a:txBody>
                  <a:tcPr/>
                </a:tc>
              </a:tr>
              <a:tr h="54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05080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únor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63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k materiálním </a:t>
            </a:r>
            <a:r>
              <a:rPr lang="cs-CZ" dirty="0" smtClean="0"/>
              <a:t>       a </a:t>
            </a:r>
            <a:r>
              <a:rPr lang="cs-CZ" dirty="0"/>
              <a:t>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</a:t>
            </a:r>
            <a:r>
              <a:rPr lang="cs-CZ" dirty="0" smtClean="0">
                <a:cs typeface="Arial" charset="0"/>
              </a:rPr>
              <a:t>    na </a:t>
            </a:r>
            <a:r>
              <a:rPr lang="cs-CZ" dirty="0">
                <a:cs typeface="Arial" charset="0"/>
              </a:rPr>
              <a:t>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české barokní literatuře: oficiální katolické.</a:t>
            </a:r>
            <a:endParaRPr lang="cs-CZ" u="sng" dirty="0"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1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České baroko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Oficiální katolická literatura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04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5874" y="188640"/>
            <a:ext cx="8280920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000" b="1" dirty="0">
                <a:solidFill>
                  <a:srgbClr val="FF0000"/>
                </a:solidFill>
              </a:rPr>
              <a:t>1620 – </a:t>
            </a:r>
            <a:r>
              <a:rPr lang="cs-CZ" sz="2000" b="1" dirty="0" smtClean="0">
                <a:solidFill>
                  <a:srgbClr val="FF0000"/>
                </a:solidFill>
              </a:rPr>
              <a:t>1770</a:t>
            </a:r>
            <a:endParaRPr lang="cs-CZ" sz="2000" dirty="0">
              <a:solidFill>
                <a:srgbClr val="FF0000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cs-CZ" sz="2000" dirty="0"/>
              <a:t>ovlivněno bitvou na Bílé hoře 1620 (česká protestantská šlechta, král Fridrich Falcký vs. česká katolická šlechta, katolická liga - vyhráli katolíci), po níž byli </a:t>
            </a:r>
            <a:r>
              <a:rPr lang="cs-CZ" sz="2000" b="1" dirty="0"/>
              <a:t>protestanti </a:t>
            </a:r>
            <a:r>
              <a:rPr lang="cs-CZ" sz="2000" b="1" dirty="0" smtClean="0"/>
              <a:t>pronásledováni - </a:t>
            </a:r>
            <a:r>
              <a:rPr lang="cs-CZ" sz="2000" b="1" dirty="0"/>
              <a:t>odchod vzdělanců, evangelické šlechty a </a:t>
            </a:r>
            <a:r>
              <a:rPr lang="cs-CZ" sz="2000" b="1" dirty="0" smtClean="0"/>
              <a:t>měšťanstva</a:t>
            </a:r>
            <a:r>
              <a:rPr lang="cs-CZ" sz="2000" dirty="0"/>
              <a:t> 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oznamenáno </a:t>
            </a:r>
            <a:r>
              <a:rPr lang="cs-CZ" sz="2000" dirty="0"/>
              <a:t>válkou, nadvládou Habsburků, </a:t>
            </a:r>
            <a:r>
              <a:rPr lang="cs-CZ" sz="2000" dirty="0">
                <a:solidFill>
                  <a:srgbClr val="C00000"/>
                </a:solidFill>
              </a:rPr>
              <a:t>násilnou </a:t>
            </a:r>
            <a:r>
              <a:rPr lang="cs-CZ" sz="2000" b="1" dirty="0" smtClean="0">
                <a:solidFill>
                  <a:srgbClr val="C00000"/>
                </a:solidFill>
              </a:rPr>
              <a:t>rekatolizací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b="1" dirty="0" smtClean="0"/>
              <a:t>nedůvěra v rozum, absolutizace víry, vysvobozením z pozemských strastí je Bůh</a:t>
            </a:r>
            <a:endParaRPr lang="cs-CZ" sz="20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nositeli </a:t>
            </a:r>
            <a:r>
              <a:rPr lang="cs-CZ" sz="2000" dirty="0"/>
              <a:t>vzdělanosti a kultury se stali </a:t>
            </a:r>
            <a:r>
              <a:rPr lang="cs-CZ" sz="2000" b="1" dirty="0">
                <a:solidFill>
                  <a:srgbClr val="C00000"/>
                </a:solidFill>
              </a:rPr>
              <a:t>jezuité</a:t>
            </a:r>
            <a:r>
              <a:rPr lang="cs-CZ" sz="2000" dirty="0"/>
              <a:t> (tzn. církevní řád zaměřený na výchovu mládeže a badatelskou činnost, v Čechách od </a:t>
            </a:r>
            <a:r>
              <a:rPr lang="cs-CZ" sz="2000" dirty="0" smtClean="0"/>
              <a:t>1556, </a:t>
            </a:r>
            <a:r>
              <a:rPr lang="cs-CZ" sz="2000" dirty="0"/>
              <a:t>svou kazatelskou a pedagogickou činností posilovali katolicismus, byla jim svěřena </a:t>
            </a:r>
            <a:r>
              <a:rPr lang="cs-CZ" sz="2000" b="1" dirty="0"/>
              <a:t>cenzura knih</a:t>
            </a:r>
            <a:r>
              <a:rPr lang="cs-CZ" sz="2000" dirty="0"/>
              <a:t>, </a:t>
            </a:r>
            <a:r>
              <a:rPr lang="cs-CZ" sz="2000" dirty="0" smtClean="0"/>
              <a:t>rekatolizace)</a:t>
            </a:r>
          </a:p>
          <a:p>
            <a:pPr algn="just"/>
            <a:endParaRPr lang="cs-CZ" sz="2000" dirty="0" smtClean="0"/>
          </a:p>
          <a:p>
            <a:r>
              <a:rPr lang="cs-CZ" sz="2800" b="1" dirty="0">
                <a:solidFill>
                  <a:srgbClr val="C00000"/>
                </a:solidFill>
              </a:rPr>
              <a:t>Antonín Koniáš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000" dirty="0"/>
              <a:t>- jezuita proslulý pálením zejména českých protestantských knih; </a:t>
            </a:r>
            <a:r>
              <a:rPr lang="cs-CZ" sz="2000" dirty="0" smtClean="0"/>
              <a:t>psal </a:t>
            </a:r>
            <a:r>
              <a:rPr lang="cs-CZ" sz="2000" dirty="0"/>
              <a:t>i české gramatiky</a:t>
            </a:r>
          </a:p>
          <a:p>
            <a:r>
              <a:rPr lang="cs-CZ" sz="2000" b="1" i="1" dirty="0" smtClean="0">
                <a:solidFill>
                  <a:srgbClr val="006600"/>
                </a:solidFill>
              </a:rPr>
              <a:t>Klíč </a:t>
            </a:r>
            <a:r>
              <a:rPr lang="cs-CZ" sz="2000" b="1" i="1" dirty="0">
                <a:solidFill>
                  <a:srgbClr val="006600"/>
                </a:solidFill>
              </a:rPr>
              <a:t>kacířské bludy k rozeznání </a:t>
            </a:r>
            <a:r>
              <a:rPr lang="cs-CZ" sz="2000" b="1" i="1" dirty="0" smtClean="0">
                <a:solidFill>
                  <a:srgbClr val="006600"/>
                </a:solidFill>
              </a:rPr>
              <a:t>otvírající</a:t>
            </a:r>
            <a:r>
              <a:rPr lang="cs-CZ" sz="2000" dirty="0" smtClean="0"/>
              <a:t> </a:t>
            </a:r>
            <a:r>
              <a:rPr lang="cs-CZ" sz="2000" dirty="0"/>
              <a:t>– seznam zakázaných knih</a:t>
            </a:r>
          </a:p>
          <a:p>
            <a:pPr marL="342900" indent="-342900" algn="just">
              <a:buFontTx/>
              <a:buChar char="-"/>
            </a:pPr>
            <a:endParaRPr lang="cs-CZ" sz="2000" dirty="0"/>
          </a:p>
          <a:p>
            <a:pPr algn="just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5883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376" y="332656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 smtClean="0">
                <a:solidFill>
                  <a:srgbClr val="FF0000"/>
                </a:solidFill>
              </a:rPr>
              <a:t>Literatura se dělí</a:t>
            </a:r>
            <a:r>
              <a:rPr lang="cs-CZ" sz="4000" b="1" dirty="0" smtClean="0">
                <a:solidFill>
                  <a:srgbClr val="C00000"/>
                </a:solidFill>
              </a:rPr>
              <a:t>:</a:t>
            </a:r>
            <a:r>
              <a:rPr lang="cs-CZ" sz="4000" b="1" dirty="0" smtClean="0"/>
              <a:t> </a:t>
            </a:r>
          </a:p>
          <a:p>
            <a:pPr marL="342900" lvl="0" indent="-342900">
              <a:buAutoNum type="arabicPeriod"/>
            </a:pPr>
            <a:r>
              <a:rPr lang="cs-CZ" sz="4000" b="1" dirty="0" smtClean="0">
                <a:solidFill>
                  <a:srgbClr val="7030A0"/>
                </a:solidFill>
              </a:rPr>
              <a:t>exulantská literatura </a:t>
            </a:r>
            <a:r>
              <a:rPr lang="cs-CZ" sz="4000" dirty="0" smtClean="0"/>
              <a:t>(psaná z protihabsburských a protikatolických pozic)</a:t>
            </a:r>
          </a:p>
          <a:p>
            <a:pPr lvl="0"/>
            <a:endParaRPr lang="cs-CZ" sz="4000" dirty="0" smtClean="0">
              <a:solidFill>
                <a:srgbClr val="7030A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2. oficiální domácí literatura </a:t>
            </a:r>
            <a:r>
              <a:rPr lang="cs-CZ" sz="4000" dirty="0" smtClean="0"/>
              <a:t>– katolická</a:t>
            </a:r>
          </a:p>
          <a:p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3. neoficiální literatura </a:t>
            </a:r>
            <a:r>
              <a:rPr lang="cs-CZ" sz="4000" dirty="0" smtClean="0"/>
              <a:t>(lidová, protestantské stanovisko)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6753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Poezie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i="1" u="sng" dirty="0">
                <a:solidFill>
                  <a:srgbClr val="7030A0"/>
                </a:solidFill>
              </a:rPr>
              <a:t>a/ </a:t>
            </a:r>
            <a:r>
              <a:rPr lang="cs-CZ" b="1" i="1" u="sng" dirty="0" smtClean="0">
                <a:solidFill>
                  <a:srgbClr val="7030A0"/>
                </a:solidFill>
              </a:rPr>
              <a:t>duchovní</a:t>
            </a:r>
            <a:endParaRPr lang="cs-CZ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Adam Michna z Otradovic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- </a:t>
            </a:r>
            <a:r>
              <a:rPr lang="cs-CZ" b="1" i="1" dirty="0">
                <a:solidFill>
                  <a:srgbClr val="006600"/>
                </a:solidFill>
              </a:rPr>
              <a:t>Česká mariánská muzika </a:t>
            </a: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Bedřich </a:t>
            </a:r>
            <a:r>
              <a:rPr lang="cs-CZ" b="1" dirty="0" err="1" smtClean="0">
                <a:solidFill>
                  <a:srgbClr val="C00000"/>
                </a:solidFill>
              </a:rPr>
              <a:t>Bridel</a:t>
            </a:r>
            <a:r>
              <a:rPr lang="cs-CZ" b="1" dirty="0" smtClean="0">
                <a:solidFill>
                  <a:srgbClr val="C00000"/>
                </a:solidFill>
              </a:rPr>
              <a:t>: </a:t>
            </a:r>
            <a:r>
              <a:rPr lang="cs-CZ" dirty="0" smtClean="0"/>
              <a:t> jezuita, psal </a:t>
            </a:r>
            <a:r>
              <a:rPr lang="cs-CZ" dirty="0"/>
              <a:t>česky, </a:t>
            </a:r>
            <a:r>
              <a:rPr lang="cs-CZ" dirty="0" smtClean="0"/>
              <a:t>řídil </a:t>
            </a:r>
          </a:p>
          <a:p>
            <a:pPr marL="0" indent="0">
              <a:buNone/>
            </a:pPr>
            <a:r>
              <a:rPr lang="cs-CZ" dirty="0" smtClean="0"/>
              <a:t>tiskárnu </a:t>
            </a:r>
            <a:r>
              <a:rPr lang="cs-CZ" dirty="0"/>
              <a:t>v </a:t>
            </a:r>
            <a:r>
              <a:rPr lang="cs-CZ" dirty="0" smtClean="0"/>
              <a:t>Klementinu</a:t>
            </a:r>
          </a:p>
          <a:p>
            <a:pPr marL="0" indent="0">
              <a:buNone/>
            </a:pPr>
            <a:r>
              <a:rPr lang="cs-CZ" b="1" dirty="0" smtClean="0"/>
              <a:t>- </a:t>
            </a:r>
            <a:r>
              <a:rPr lang="cs-CZ" b="1" i="1" dirty="0">
                <a:solidFill>
                  <a:srgbClr val="006600"/>
                </a:solidFill>
              </a:rPr>
              <a:t>Co Bůh? Člověk?</a:t>
            </a:r>
            <a:endParaRPr lang="cs-CZ" i="1" dirty="0">
              <a:solidFill>
                <a:srgbClr val="006600"/>
              </a:solidFill>
            </a:endParaRPr>
          </a:p>
          <a:p>
            <a:pPr lvl="0"/>
            <a:r>
              <a:rPr lang="cs-CZ" dirty="0" smtClean="0"/>
              <a:t>v</a:t>
            </a:r>
            <a:r>
              <a:rPr lang="cs-CZ" dirty="0"/>
              <a:t> metaforách </a:t>
            </a:r>
            <a:r>
              <a:rPr lang="cs-CZ" b="1" dirty="0"/>
              <a:t>klade do protikladu božskou dokonalost a lidskou nicotu</a:t>
            </a:r>
            <a:r>
              <a:rPr lang="cs-CZ" dirty="0"/>
              <a:t>, hnus, špínu (typické pro celé baroko)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Felix </a:t>
            </a:r>
            <a:r>
              <a:rPr lang="cs-CZ" b="1" dirty="0" err="1">
                <a:solidFill>
                  <a:srgbClr val="C00000"/>
                </a:solidFill>
              </a:rPr>
              <a:t>Kadlinský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/>
              <a:t>- </a:t>
            </a:r>
            <a:r>
              <a:rPr lang="cs-CZ" b="1" i="1" dirty="0" err="1">
                <a:solidFill>
                  <a:srgbClr val="006600"/>
                </a:solidFill>
              </a:rPr>
              <a:t>Zdoroslavíček</a:t>
            </a:r>
            <a:r>
              <a:rPr lang="cs-CZ" dirty="0"/>
              <a:t> </a:t>
            </a:r>
            <a:r>
              <a:rPr lang="cs-CZ" dirty="0" smtClean="0"/>
              <a:t>–opěvuje </a:t>
            </a:r>
            <a:r>
              <a:rPr lang="cs-CZ" dirty="0"/>
              <a:t>Boha pomocí </a:t>
            </a:r>
            <a:r>
              <a:rPr lang="cs-CZ" dirty="0" smtClean="0"/>
              <a:t>přírody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238125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420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Poezie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7030A0"/>
                </a:solidFill>
              </a:rPr>
              <a:t>b/ světská</a:t>
            </a:r>
            <a:endParaRPr lang="cs-CZ" u="sng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Václav </a:t>
            </a:r>
            <a:r>
              <a:rPr lang="cs-CZ" b="1" dirty="0">
                <a:solidFill>
                  <a:srgbClr val="C00000"/>
                </a:solidFill>
              </a:rPr>
              <a:t>Jan Rosa 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/>
              <a:t>jazykový </a:t>
            </a:r>
            <a:r>
              <a:rPr lang="cs-CZ" b="1" dirty="0" smtClean="0"/>
              <a:t>purista</a:t>
            </a:r>
          </a:p>
          <a:p>
            <a:r>
              <a:rPr lang="cs-CZ" b="1" i="1" dirty="0" err="1" smtClean="0">
                <a:solidFill>
                  <a:srgbClr val="006600"/>
                </a:solidFill>
              </a:rPr>
              <a:t>Discursus</a:t>
            </a:r>
            <a:r>
              <a:rPr lang="cs-CZ" b="1" i="1" dirty="0" smtClean="0">
                <a:solidFill>
                  <a:srgbClr val="006600"/>
                </a:solidFill>
              </a:rPr>
              <a:t> </a:t>
            </a:r>
            <a:r>
              <a:rPr lang="cs-CZ" b="1" i="1" dirty="0" err="1">
                <a:solidFill>
                  <a:srgbClr val="006600"/>
                </a:solidFill>
              </a:rPr>
              <a:t>Lypirona</a:t>
            </a:r>
            <a:r>
              <a:rPr lang="cs-CZ" b="1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rozsáhlá milostná báseň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04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Drama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vznikalo velké množství </a:t>
            </a:r>
            <a:r>
              <a:rPr lang="cs-CZ" b="1" dirty="0"/>
              <a:t>anonymních her</a:t>
            </a:r>
            <a:r>
              <a:rPr lang="cs-CZ" dirty="0"/>
              <a:t>: </a:t>
            </a:r>
            <a:r>
              <a:rPr lang="cs-CZ" b="1" i="1" dirty="0">
                <a:solidFill>
                  <a:srgbClr val="006600"/>
                </a:solidFill>
              </a:rPr>
              <a:t>Hra o sv. Dorotě</a:t>
            </a:r>
            <a:r>
              <a:rPr lang="cs-CZ" i="1" dirty="0">
                <a:solidFill>
                  <a:srgbClr val="006600"/>
                </a:solidFill>
              </a:rPr>
              <a:t>, </a:t>
            </a:r>
            <a:r>
              <a:rPr lang="cs-CZ" b="1" i="1" dirty="0">
                <a:solidFill>
                  <a:srgbClr val="006600"/>
                </a:solidFill>
              </a:rPr>
              <a:t>Komedie o turecký </a:t>
            </a:r>
            <a:r>
              <a:rPr lang="cs-CZ" b="1" i="1" dirty="0" smtClean="0">
                <a:solidFill>
                  <a:srgbClr val="006600"/>
                </a:solidFill>
              </a:rPr>
              <a:t>vojně</a:t>
            </a:r>
            <a:endParaRPr lang="cs-CZ" dirty="0"/>
          </a:p>
          <a:p>
            <a:r>
              <a:rPr lang="cs-CZ" b="1" dirty="0">
                <a:solidFill>
                  <a:srgbClr val="C00000"/>
                </a:solidFill>
              </a:rPr>
              <a:t>Bohuslav Balbín </a:t>
            </a:r>
            <a:r>
              <a:rPr lang="cs-CZ" dirty="0"/>
              <a:t>- jezuita, hlavně teoretik divadla, psal výhradně latinsky</a:t>
            </a:r>
          </a:p>
          <a:p>
            <a:r>
              <a:rPr lang="cs-CZ" b="1" dirty="0">
                <a:solidFill>
                  <a:srgbClr val="C00000"/>
                </a:solidFill>
              </a:rPr>
              <a:t>Václav František Kocmánek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interludia</a:t>
            </a:r>
            <a:r>
              <a:rPr lang="cs-CZ" dirty="0" smtClean="0"/>
              <a:t> </a:t>
            </a:r>
            <a:r>
              <a:rPr lang="cs-CZ" dirty="0"/>
              <a:t>(= kratičký dramatický útvar, ve kterém Kocmánek parodoval tehdejší venkovany; plné frašky, satiry, parodie, vulgarismů)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Lamentace </a:t>
            </a:r>
            <a:r>
              <a:rPr lang="cs-CZ" b="1" i="1" dirty="0">
                <a:solidFill>
                  <a:srgbClr val="006600"/>
                </a:solidFill>
              </a:rPr>
              <a:t>venkovanů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9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140" y="162204"/>
            <a:ext cx="3609052" cy="499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0343" y="5382508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 	</a:t>
            </a:r>
            <a:r>
              <a:rPr lang="cs-CZ" b="1" dirty="0" smtClean="0">
                <a:effectLst/>
              </a:rPr>
              <a:t>Bohuslav Balbín – barokní portrét ze Zlatokorunské klášterní školy</a:t>
            </a:r>
            <a:endParaRPr lang="cs-CZ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3962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small" dirty="0">
                <a:solidFill>
                  <a:srgbClr val="7030A0"/>
                </a:solidFill>
              </a:rPr>
              <a:t>Historiografická tvorba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Bohuslav Balbín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Rozmanitosti </a:t>
            </a:r>
            <a:r>
              <a:rPr lang="cs-CZ" b="1" i="1" dirty="0">
                <a:solidFill>
                  <a:srgbClr val="006600"/>
                </a:solidFill>
              </a:rPr>
              <a:t>z historie království </a:t>
            </a:r>
            <a:r>
              <a:rPr lang="cs-CZ" b="1" i="1" dirty="0" smtClean="0">
                <a:solidFill>
                  <a:srgbClr val="006600"/>
                </a:solidFill>
              </a:rPr>
              <a:t>českého:</a:t>
            </a:r>
            <a:r>
              <a:rPr lang="cs-CZ" dirty="0" smtClean="0"/>
              <a:t> </a:t>
            </a:r>
            <a:r>
              <a:rPr lang="cs-CZ" dirty="0"/>
              <a:t>encyklopedické dílo shromažďuje rozsáhlý vlastivědný </a:t>
            </a:r>
            <a:r>
              <a:rPr lang="cs-CZ" dirty="0" smtClean="0"/>
              <a:t>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80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small" dirty="0">
                <a:solidFill>
                  <a:srgbClr val="7030A0"/>
                </a:solidFill>
              </a:rPr>
              <a:t>Filologická tvorba</a:t>
            </a:r>
            <a:r>
              <a:rPr lang="cs-CZ" dirty="0">
                <a:solidFill>
                  <a:srgbClr val="7030A0"/>
                </a:solidFill>
              </a:rPr>
              <a:t/>
            </a:r>
            <a:br>
              <a:rPr lang="cs-CZ" dirty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puristická</a:t>
            </a:r>
            <a:r>
              <a:rPr lang="cs-CZ" dirty="0"/>
              <a:t> = snaha očistit jazyk, tvořili nová slova </a:t>
            </a:r>
            <a:r>
              <a:rPr lang="cs-CZ" b="1" dirty="0"/>
              <a:t>skládáním</a:t>
            </a:r>
            <a:r>
              <a:rPr lang="cs-CZ" dirty="0"/>
              <a:t> (</a:t>
            </a:r>
            <a:r>
              <a:rPr lang="cs-CZ" dirty="0" err="1"/>
              <a:t>čistonosoplena</a:t>
            </a:r>
            <a:r>
              <a:rPr lang="cs-CZ" dirty="0"/>
              <a:t>), nedocenili </a:t>
            </a:r>
            <a:r>
              <a:rPr lang="cs-CZ" b="1" dirty="0"/>
              <a:t>lepší způsob odvozování</a:t>
            </a:r>
            <a:endParaRPr lang="cs-CZ" dirty="0"/>
          </a:p>
          <a:p>
            <a:r>
              <a:rPr lang="cs-CZ" b="1" dirty="0">
                <a:solidFill>
                  <a:srgbClr val="C00000"/>
                </a:solidFill>
              </a:rPr>
              <a:t>Václav Jan Rosa 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- </a:t>
            </a:r>
            <a:r>
              <a:rPr lang="cs-CZ" b="1" i="1" dirty="0" err="1" smtClean="0">
                <a:solidFill>
                  <a:srgbClr val="006600"/>
                </a:solidFill>
              </a:rPr>
              <a:t>Čechořečnost</a:t>
            </a:r>
            <a:r>
              <a:rPr lang="cs-CZ" b="1" i="1" dirty="0" smtClean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aneb mluvnice jazyka českého</a:t>
            </a:r>
            <a:endParaRPr lang="cs-CZ" i="1" dirty="0">
              <a:solidFill>
                <a:srgbClr val="0066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30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small" dirty="0">
                <a:solidFill>
                  <a:srgbClr val="7030A0"/>
                </a:solidFill>
              </a:rPr>
              <a:t>Obranná tvorba</a:t>
            </a:r>
            <a:r>
              <a:rPr lang="cs-CZ" dirty="0">
                <a:solidFill>
                  <a:srgbClr val="7030A0"/>
                </a:solidFill>
              </a:rPr>
              <a:t/>
            </a:r>
            <a:br>
              <a:rPr lang="cs-CZ" dirty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Bohuslav Balbín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/>
              <a:t>- </a:t>
            </a:r>
            <a:r>
              <a:rPr lang="cs-CZ" b="1" i="1" dirty="0">
                <a:solidFill>
                  <a:srgbClr val="006600"/>
                </a:solidFill>
              </a:rPr>
              <a:t>Rozprava na obranu jazyka slovanského, </a:t>
            </a:r>
            <a:r>
              <a:rPr lang="cs-CZ" b="1" i="1" dirty="0" smtClean="0">
                <a:solidFill>
                  <a:srgbClr val="006600"/>
                </a:solidFill>
              </a:rPr>
              <a:t>    zvláště </a:t>
            </a:r>
            <a:r>
              <a:rPr lang="cs-CZ" b="1" i="1" dirty="0">
                <a:solidFill>
                  <a:srgbClr val="006600"/>
                </a:solidFill>
              </a:rPr>
              <a:t>českého</a:t>
            </a:r>
            <a:endParaRPr lang="cs-CZ" i="1" dirty="0">
              <a:solidFill>
                <a:srgbClr val="0066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73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small" dirty="0">
                <a:solidFill>
                  <a:srgbClr val="7030A0"/>
                </a:solidFill>
              </a:rPr>
              <a:t>Lidová slovesnost</a:t>
            </a:r>
            <a:r>
              <a:rPr lang="cs-CZ" dirty="0">
                <a:solidFill>
                  <a:srgbClr val="7030A0"/>
                </a:solidFill>
              </a:rPr>
              <a:t/>
            </a:r>
            <a:br>
              <a:rPr lang="cs-CZ" dirty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písmáci</a:t>
            </a:r>
            <a:r>
              <a:rPr lang="cs-CZ" dirty="0"/>
              <a:t> (= vzdělanější lidé na </a:t>
            </a:r>
            <a:r>
              <a:rPr lang="cs-CZ" dirty="0" smtClean="0"/>
              <a:t>venkově, </a:t>
            </a:r>
            <a:r>
              <a:rPr lang="cs-CZ" dirty="0"/>
              <a:t>venkovští učitelé, ovčáci, rychtáři; psali své paměti, pověsti, lidové písně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b="1" dirty="0">
                <a:solidFill>
                  <a:srgbClr val="C00000"/>
                </a:solidFill>
              </a:rPr>
              <a:t>František Jan Vavák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1" dirty="0"/>
              <a:t>- </a:t>
            </a:r>
            <a:r>
              <a:rPr lang="cs-CZ" b="1" i="1" dirty="0">
                <a:solidFill>
                  <a:srgbClr val="006600"/>
                </a:solidFill>
              </a:rPr>
              <a:t>Paměti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70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projevovala rekatolizace?</a:t>
            </a:r>
          </a:p>
          <a:p>
            <a:r>
              <a:rPr lang="cs-CZ" dirty="0" smtClean="0"/>
              <a:t>Jak se jmenoval jezuita, který proslul </a:t>
            </a:r>
            <a:r>
              <a:rPr lang="cs-CZ" dirty="0"/>
              <a:t>pálením zejména českých protestantských </a:t>
            </a:r>
            <a:r>
              <a:rPr lang="cs-CZ" dirty="0" smtClean="0"/>
              <a:t>knih?</a:t>
            </a:r>
          </a:p>
          <a:p>
            <a:r>
              <a:rPr lang="cs-CZ" dirty="0" smtClean="0"/>
              <a:t>Kdo to byl purista?</a:t>
            </a:r>
          </a:p>
          <a:p>
            <a:r>
              <a:rPr lang="cs-CZ" dirty="0" smtClean="0"/>
              <a:t>Kdo napsal </a:t>
            </a:r>
            <a:r>
              <a:rPr lang="cs-CZ" i="1" dirty="0" smtClean="0"/>
              <a:t>Rozpravu </a:t>
            </a:r>
            <a:r>
              <a:rPr lang="cs-CZ" i="1" dirty="0"/>
              <a:t>na obranu jazyka </a:t>
            </a:r>
            <a:r>
              <a:rPr lang="cs-CZ" i="1" dirty="0" smtClean="0"/>
              <a:t>slovanského, zvláště českého?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41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effectLst/>
              </a:rPr>
              <a:t>PRAGENSIS, </a:t>
            </a:r>
            <a:r>
              <a:rPr lang="cs-CZ" sz="1600" dirty="0" err="1" smtClean="0">
                <a:effectLst/>
              </a:rPr>
              <a:t>Ioannes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10.2.2013]. Dostupný na WWW: http://cs.wikipedia.org/wiki/Soubor:Michna_Ceska_maryanska_muzyka.jpg </a:t>
            </a:r>
          </a:p>
          <a:p>
            <a:r>
              <a:rPr lang="cs-CZ" sz="1600" dirty="0" smtClean="0">
                <a:effectLst/>
              </a:rPr>
              <a:t>SANDIK.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10.2.2013]. Dostupný na WWW: http://cs.wikipedia.org/wiki/Soubor:Balb%C3%ADn.jpg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3644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Česká literatura od počátků k dnešku</a:t>
            </a:r>
            <a:r>
              <a:rPr lang="cs-CZ" dirty="0"/>
              <a:t>. 1. vyd. Praha: Lidové noviny, 1998, 1048 s. ISBN 80-710-6308-8</a:t>
            </a:r>
            <a:r>
              <a:rPr lang="cs-CZ" dirty="0" smtClean="0"/>
              <a:t>.</a:t>
            </a:r>
          </a:p>
          <a:p>
            <a:r>
              <a:rPr lang="cs-CZ" dirty="0"/>
              <a:t>NEZKUSIL, Vladimír. </a:t>
            </a:r>
            <a:r>
              <a:rPr lang="cs-CZ" i="1" dirty="0"/>
              <a:t>Česká a světová literatura pro 1. ročník středních škol: nejstarší literární památky : počátky českého národního obrození</a:t>
            </a:r>
            <a:r>
              <a:rPr lang="cs-CZ" dirty="0"/>
              <a:t>. 2. vyd. Praha: Fortuna, 2002, 149 s. ISBN 80-716-8653-0.</a:t>
            </a:r>
          </a:p>
        </p:txBody>
      </p:sp>
    </p:spTree>
    <p:extLst>
      <p:ext uri="{BB962C8B-B14F-4D97-AF65-F5344CB8AC3E}">
        <p14:creationId xmlns:p14="http://schemas.microsoft.com/office/powerpoint/2010/main" val="55562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565</Words>
  <Application>Microsoft Office PowerPoint</Application>
  <PresentationFormat>Předvádění na obrazovce (4:3)</PresentationFormat>
  <Paragraphs>84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České baroko</vt:lpstr>
      <vt:lpstr>Prezentace aplikace PowerPoint</vt:lpstr>
      <vt:lpstr>Prezentace aplikace PowerPoint</vt:lpstr>
      <vt:lpstr>Poezie</vt:lpstr>
      <vt:lpstr>Poezie</vt:lpstr>
      <vt:lpstr>Drama</vt:lpstr>
      <vt:lpstr>Prezentace aplikace PowerPoint</vt:lpstr>
      <vt:lpstr>Historiografická tvorba </vt:lpstr>
      <vt:lpstr>Filologická tvorba </vt:lpstr>
      <vt:lpstr>Obranná tvorba </vt:lpstr>
      <vt:lpstr>Lidová slovesnost </vt:lpstr>
      <vt:lpstr>Kontrolní otázky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baroko</dc:title>
  <dc:creator>uzivatel</dc:creator>
  <cp:lastModifiedBy>uzivatel</cp:lastModifiedBy>
  <cp:revision>8</cp:revision>
  <dcterms:created xsi:type="dcterms:W3CDTF">2013-02-10T17:43:15Z</dcterms:created>
  <dcterms:modified xsi:type="dcterms:W3CDTF">2013-06-17T10:11:59Z</dcterms:modified>
</cp:coreProperties>
</file>