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70" r:id="rId3"/>
    <p:sldId id="271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7" r:id="rId12"/>
    <p:sldId id="265" r:id="rId13"/>
    <p:sldId id="272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B5A8EB-EF3B-4CEC-9F31-DC192BD2F0F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092D7C-0464-4AC6-8335-C650F292C7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459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092D7C-0464-4AC6-8335-C650F292C7E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434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78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75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422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27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387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496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931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407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323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092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645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AC063-8021-43B8-B0C2-59B91EC8E8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53F4CC-5EC6-42A4-B3A6-A5F1A5304C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328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784" y="535781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68419" y="332656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0022434"/>
              </p:ext>
            </p:extLst>
          </p:nvPr>
        </p:nvGraphicFramePr>
        <p:xfrm>
          <a:off x="1475656" y="1759744"/>
          <a:ext cx="6576392" cy="4159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/>
                <a:gridCol w="3624064"/>
              </a:tblGrid>
              <a:tr h="3731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 Uherský Brod</a:t>
                      </a:r>
                      <a:endParaRPr lang="cs-CZ" dirty="0"/>
                    </a:p>
                  </a:txBody>
                  <a:tcPr/>
                </a:tc>
              </a:tr>
              <a:tr h="3811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Dana Zajíčková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18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Přejímání </a:t>
                      </a:r>
                      <a:r>
                        <a:rPr lang="cs-CZ" dirty="0" smtClean="0"/>
                        <a:t>slov z cizích jazyků</a:t>
                      </a:r>
                      <a:endParaRPr lang="cs-CZ" dirty="0"/>
                    </a:p>
                  </a:txBody>
                  <a:tcPr/>
                </a:tc>
              </a:tr>
              <a:tr h="5411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 a </a:t>
                      </a:r>
                      <a:r>
                        <a:rPr lang="cs-CZ" baseline="0" dirty="0" smtClean="0"/>
                        <a:t>literatura</a:t>
                      </a:r>
                      <a:endParaRPr lang="cs-CZ" dirty="0"/>
                    </a:p>
                  </a:txBody>
                  <a:tcPr/>
                </a:tc>
              </a:tr>
              <a:tr h="405080">
                <a:tc>
                  <a:txBody>
                    <a:bodyPr/>
                    <a:lstStyle/>
                    <a:p>
                      <a:r>
                        <a:rPr lang="cs-CZ" b="0" i="1" dirty="0" smtClean="0"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b="0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I. ročník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březen 2013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051720" y="6237312"/>
            <a:ext cx="5976664" cy="484163"/>
          </a:xfrm>
        </p:spPr>
        <p:txBody>
          <a:bodyPr/>
          <a:lstStyle/>
          <a:p>
            <a:r>
              <a:rPr lang="cs-CZ" i="1" dirty="0">
                <a:solidFill>
                  <a:prstClr val="black">
                    <a:tint val="75000"/>
                  </a:prstClr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158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Cílem vyučovacího předmětu ČESKÝ JAZYK je rozvíjet </a:t>
            </a:r>
            <a:r>
              <a:rPr lang="cs-CZ" dirty="0"/>
              <a:t>komunikační </a:t>
            </a:r>
            <a:r>
              <a:rPr lang="cs-CZ" dirty="0" smtClean="0"/>
              <a:t>kompetence </a:t>
            </a:r>
            <a:r>
              <a:rPr lang="cs-CZ" dirty="0"/>
              <a:t>žáků a naučit je užívat </a:t>
            </a:r>
            <a:r>
              <a:rPr lang="cs-CZ" dirty="0" smtClean="0"/>
              <a:t>jazyk </a:t>
            </a:r>
            <a:r>
              <a:rPr lang="cs-CZ" dirty="0"/>
              <a:t>jako </a:t>
            </a:r>
            <a:r>
              <a:rPr lang="cs-CZ" dirty="0" smtClean="0"/>
              <a:t>prostředek </a:t>
            </a:r>
            <a:r>
              <a:rPr lang="cs-CZ" dirty="0"/>
              <a:t>k dorozumívání a myšlení, k přijímání, sdělování a výměně informací na základě jazykových a slohových znalostí. </a:t>
            </a:r>
            <a:r>
              <a:rPr lang="cs-CZ" dirty="0" smtClean="0"/>
              <a:t>Žáci chápou jazyk </a:t>
            </a:r>
            <a:r>
              <a:rPr lang="cs-CZ" dirty="0"/>
              <a:t>jako </a:t>
            </a:r>
            <a:r>
              <a:rPr lang="cs-CZ" dirty="0" smtClean="0"/>
              <a:t>systém, rozlišují </a:t>
            </a:r>
            <a:r>
              <a:rPr lang="cs-CZ" dirty="0"/>
              <a:t>spisovný jazyk a nespisovné </a:t>
            </a:r>
            <a:r>
              <a:rPr lang="cs-CZ" dirty="0" smtClean="0"/>
              <a:t>útvary.</a:t>
            </a:r>
          </a:p>
          <a:p>
            <a:r>
              <a:rPr lang="cs-CZ" dirty="0" smtClean="0"/>
              <a:t>Tématem této prezentace je přejímání slov do češtiny z cizích jazyků.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834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628800"/>
            <a:ext cx="8352928" cy="272717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7030A0"/>
                </a:solidFill>
              </a:rPr>
              <a:t>Přejímání slov z cizích jazyků</a:t>
            </a:r>
            <a:br>
              <a:rPr lang="cs-CZ" sz="5400" b="1" dirty="0">
                <a:solidFill>
                  <a:srgbClr val="7030A0"/>
                </a:solidFill>
              </a:rPr>
            </a:b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608318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806489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itchFamily="34" charset="0"/>
              <a:buChar char="•"/>
            </a:pPr>
            <a:r>
              <a:rPr lang="cs-CZ" sz="2800" dirty="0" smtClean="0"/>
              <a:t>Slova přejímaná do češtiny z cizích jazyků procházejí vždy ve větší či menší míře </a:t>
            </a:r>
            <a:r>
              <a:rPr lang="cs-CZ" sz="2800" b="1" dirty="0" smtClean="0">
                <a:solidFill>
                  <a:srgbClr val="FF0000"/>
                </a:solidFill>
              </a:rPr>
              <a:t>procesem tzv. formální adaptace</a:t>
            </a:r>
            <a:r>
              <a:rPr lang="cs-CZ" sz="2800" dirty="0" smtClean="0"/>
              <a:t>, tj. přizpůsobení českému jazyku, a to v rovině výslovnostní, grafické, gramatické a slovotvorné. 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přizpůsobená</a:t>
            </a:r>
            <a:r>
              <a:rPr lang="cs-CZ" sz="2800" dirty="0" smtClean="0"/>
              <a:t> (adaptovaná): </a:t>
            </a:r>
            <a:r>
              <a:rPr lang="cs-CZ" sz="2800" i="1" dirty="0" smtClean="0"/>
              <a:t>fyzika</a:t>
            </a:r>
            <a:r>
              <a:rPr lang="cs-CZ" sz="2800" dirty="0" smtClean="0"/>
              <a:t>, </a:t>
            </a:r>
            <a:r>
              <a:rPr lang="cs-CZ" sz="2800" i="1" dirty="0" smtClean="0"/>
              <a:t>gymnázium</a:t>
            </a:r>
            <a:r>
              <a:rPr lang="cs-CZ" sz="2800" dirty="0" smtClean="0"/>
              <a:t>, </a:t>
            </a:r>
            <a:r>
              <a:rPr lang="cs-CZ" sz="2800" i="1" dirty="0" smtClean="0"/>
              <a:t>džez</a:t>
            </a:r>
            <a:r>
              <a:rPr lang="cs-CZ" sz="2800" dirty="0" smtClean="0"/>
              <a:t>, </a:t>
            </a:r>
            <a:r>
              <a:rPr lang="cs-CZ" sz="2800" i="1" dirty="0" smtClean="0"/>
              <a:t>skútr</a:t>
            </a:r>
            <a:endParaRPr lang="cs-CZ" sz="2800" dirty="0" smtClean="0"/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nepřizpůsobená</a:t>
            </a:r>
            <a:r>
              <a:rPr lang="cs-CZ" sz="2800" b="1" dirty="0" smtClean="0"/>
              <a:t> </a:t>
            </a:r>
            <a:r>
              <a:rPr lang="cs-CZ" sz="2800" dirty="0" smtClean="0"/>
              <a:t>jsou např. </a:t>
            </a:r>
            <a:r>
              <a:rPr lang="cs-CZ" sz="2800" i="1" dirty="0" smtClean="0"/>
              <a:t>whisky</a:t>
            </a:r>
            <a:r>
              <a:rPr lang="cs-CZ" sz="2800" dirty="0" smtClean="0"/>
              <a:t>, </a:t>
            </a:r>
            <a:r>
              <a:rPr lang="cs-CZ" sz="2800" i="1" dirty="0" smtClean="0"/>
              <a:t>happy end</a:t>
            </a:r>
            <a:r>
              <a:rPr lang="cs-CZ" sz="2800" dirty="0" smtClean="0"/>
              <a:t>, </a:t>
            </a:r>
            <a:r>
              <a:rPr lang="cs-CZ" sz="2800" i="1" dirty="0" smtClean="0"/>
              <a:t>fair play</a:t>
            </a:r>
            <a:r>
              <a:rPr lang="cs-CZ" sz="2800" dirty="0" smtClean="0"/>
              <a:t>, která zůstávají nesklonná a píší se původním pravopisem. 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800" dirty="0" smtClean="0"/>
              <a:t>Slova přejatá do češtiny mohou být různého stáří. Někdy došlo již k tak silnému zdomácnění, že je již jako cizí slova vůbec necítíme (</a:t>
            </a:r>
            <a:r>
              <a:rPr lang="cs-CZ" sz="2800" i="1" dirty="0" smtClean="0"/>
              <a:t>škola</a:t>
            </a:r>
            <a:r>
              <a:rPr lang="cs-CZ" sz="2800" dirty="0" smtClean="0"/>
              <a:t>, </a:t>
            </a:r>
            <a:r>
              <a:rPr lang="cs-CZ" sz="2800" i="1" dirty="0" smtClean="0"/>
              <a:t>klobouk</a:t>
            </a:r>
            <a:r>
              <a:rPr lang="cs-CZ" sz="2800" dirty="0" smtClean="0"/>
              <a:t>, </a:t>
            </a:r>
            <a:r>
              <a:rPr lang="cs-CZ" sz="2800" i="1" dirty="0" smtClean="0"/>
              <a:t>kapsa</a:t>
            </a:r>
            <a:r>
              <a:rPr lang="cs-CZ" sz="2800" dirty="0" smtClean="0"/>
              <a:t>, </a:t>
            </a:r>
            <a:r>
              <a:rPr lang="cs-CZ" sz="2800" i="1" dirty="0" smtClean="0"/>
              <a:t>salát).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44258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Slova přejatá z latiny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>
                <a:solidFill>
                  <a:srgbClr val="006600"/>
                </a:solidFill>
              </a:rPr>
              <a:t>cyklus</a:t>
            </a:r>
            <a:r>
              <a:rPr lang="cs-CZ" sz="4400" b="1" dirty="0" smtClean="0">
                <a:solidFill>
                  <a:srgbClr val="006600"/>
                </a:solidFill>
              </a:rPr>
              <a:t>, </a:t>
            </a:r>
            <a:r>
              <a:rPr lang="cs-CZ" sz="4400" b="1" i="1" dirty="0" smtClean="0">
                <a:solidFill>
                  <a:srgbClr val="006600"/>
                </a:solidFill>
              </a:rPr>
              <a:t>republika</a:t>
            </a:r>
            <a:r>
              <a:rPr lang="cs-CZ" sz="4400" b="1" dirty="0" smtClean="0">
                <a:solidFill>
                  <a:srgbClr val="006600"/>
                </a:solidFill>
              </a:rPr>
              <a:t>,</a:t>
            </a:r>
            <a:r>
              <a:rPr lang="cs-CZ" sz="4400" b="1" i="1" dirty="0" smtClean="0">
                <a:solidFill>
                  <a:srgbClr val="006600"/>
                </a:solidFill>
              </a:rPr>
              <a:t> student</a:t>
            </a:r>
            <a:r>
              <a:rPr lang="cs-CZ" sz="4400" b="1" dirty="0" smtClean="0">
                <a:solidFill>
                  <a:srgbClr val="006600"/>
                </a:solidFill>
              </a:rPr>
              <a:t>, </a:t>
            </a:r>
            <a:r>
              <a:rPr lang="cs-CZ" sz="4400" b="1" i="1" dirty="0" smtClean="0">
                <a:solidFill>
                  <a:srgbClr val="006600"/>
                </a:solidFill>
              </a:rPr>
              <a:t>univerzita</a:t>
            </a:r>
          </a:p>
          <a:p>
            <a:r>
              <a:rPr lang="cs-CZ" sz="4400" dirty="0" smtClean="0"/>
              <a:t>celé terminologie některých vědních oborů jsou založeny na latině (např. </a:t>
            </a:r>
            <a:r>
              <a:rPr lang="cs-CZ" sz="4400" b="1" dirty="0" smtClean="0"/>
              <a:t>lékařství</a:t>
            </a:r>
            <a:r>
              <a:rPr lang="cs-CZ" sz="4400" dirty="0" smtClean="0"/>
              <a:t> nebo </a:t>
            </a:r>
            <a:r>
              <a:rPr lang="cs-CZ" sz="4400" b="1" dirty="0" smtClean="0"/>
              <a:t>farmacie</a:t>
            </a:r>
            <a:r>
              <a:rPr lang="cs-CZ" sz="4400" dirty="0" smtClean="0"/>
              <a:t>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2830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Slova přejatá z řečtiny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>
                <a:solidFill>
                  <a:srgbClr val="006600"/>
                </a:solidFill>
              </a:rPr>
              <a:t>demokracie</a:t>
            </a:r>
            <a:r>
              <a:rPr lang="cs-CZ" sz="4400" b="1" dirty="0" smtClean="0">
                <a:solidFill>
                  <a:srgbClr val="006600"/>
                </a:solidFill>
              </a:rPr>
              <a:t>, </a:t>
            </a:r>
            <a:r>
              <a:rPr lang="cs-CZ" sz="4400" b="1" i="1" dirty="0" smtClean="0">
                <a:solidFill>
                  <a:srgbClr val="006600"/>
                </a:solidFill>
              </a:rPr>
              <a:t>hyperbola</a:t>
            </a:r>
          </a:p>
          <a:p>
            <a:r>
              <a:rPr lang="cs-CZ" sz="4400" dirty="0" smtClean="0"/>
              <a:t>terminologie některých vědních oborů jsou založeny na řečtině (</a:t>
            </a:r>
            <a:r>
              <a:rPr lang="cs-CZ" sz="4400" b="1" dirty="0" smtClean="0"/>
              <a:t>matematika, geometrie, psychologie</a:t>
            </a:r>
            <a:r>
              <a:rPr lang="cs-CZ" sz="4400" dirty="0" smtClean="0"/>
              <a:t>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369929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Slova přejatá z italštiny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/>
          </a:bodyPr>
          <a:lstStyle/>
          <a:p>
            <a:r>
              <a:rPr lang="cs-CZ" sz="5400" dirty="0" smtClean="0"/>
              <a:t>klasická hudba </a:t>
            </a:r>
          </a:p>
          <a:p>
            <a:r>
              <a:rPr lang="cs-CZ" sz="5400" b="1" i="1" dirty="0" smtClean="0">
                <a:solidFill>
                  <a:srgbClr val="006600"/>
                </a:solidFill>
              </a:rPr>
              <a:t>moderato</a:t>
            </a:r>
            <a:r>
              <a:rPr lang="cs-CZ" sz="5400" b="1" dirty="0" smtClean="0">
                <a:solidFill>
                  <a:srgbClr val="006600"/>
                </a:solidFill>
              </a:rPr>
              <a:t>, </a:t>
            </a:r>
            <a:r>
              <a:rPr lang="cs-CZ" sz="5400" b="1" i="1" dirty="0" smtClean="0">
                <a:solidFill>
                  <a:srgbClr val="006600"/>
                </a:solidFill>
              </a:rPr>
              <a:t>legato</a:t>
            </a:r>
            <a:r>
              <a:rPr lang="cs-CZ" sz="5400" b="1" dirty="0" smtClean="0">
                <a:solidFill>
                  <a:srgbClr val="006600"/>
                </a:solidFill>
              </a:rPr>
              <a:t>, </a:t>
            </a:r>
            <a:r>
              <a:rPr lang="cs-CZ" sz="5400" b="1" i="1" dirty="0" smtClean="0">
                <a:solidFill>
                  <a:srgbClr val="006600"/>
                </a:solidFill>
              </a:rPr>
              <a:t>adagio</a:t>
            </a:r>
            <a:r>
              <a:rPr lang="cs-CZ" sz="5400" b="1" dirty="0" smtClean="0">
                <a:solidFill>
                  <a:srgbClr val="006600"/>
                </a:solidFill>
              </a:rPr>
              <a:t>, </a:t>
            </a:r>
            <a:r>
              <a:rPr lang="cs-CZ" sz="5400" b="1" i="1" dirty="0" smtClean="0">
                <a:solidFill>
                  <a:srgbClr val="006600"/>
                </a:solidFill>
              </a:rPr>
              <a:t>piano</a:t>
            </a:r>
            <a:endParaRPr lang="cs-CZ" sz="5400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429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Slova přejatá z francouzštiny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výrazy z oblasti módy – </a:t>
            </a:r>
            <a:r>
              <a:rPr lang="cs-CZ" b="1" i="1" dirty="0" smtClean="0">
                <a:solidFill>
                  <a:srgbClr val="006600"/>
                </a:solidFill>
              </a:rPr>
              <a:t>manžeta, fazóna, flanel</a:t>
            </a:r>
            <a:endParaRPr lang="cs-CZ" b="1" dirty="0">
              <a:solidFill>
                <a:srgbClr val="006600"/>
              </a:solidFill>
            </a:endParaRPr>
          </a:p>
          <a:p>
            <a:r>
              <a:rPr lang="cs-CZ" dirty="0"/>
              <a:t>v</a:t>
            </a:r>
            <a:r>
              <a:rPr lang="cs-CZ" dirty="0" smtClean="0"/>
              <a:t>ýrazy z oblasti gastronomie – </a:t>
            </a:r>
            <a:r>
              <a:rPr lang="cs-CZ" b="1" i="1" dirty="0" smtClean="0">
                <a:solidFill>
                  <a:srgbClr val="006600"/>
                </a:solidFill>
              </a:rPr>
              <a:t>paštika, želatina</a:t>
            </a:r>
            <a:r>
              <a:rPr lang="cs-CZ" b="1" dirty="0" smtClean="0">
                <a:solidFill>
                  <a:srgbClr val="006600"/>
                </a:solidFill>
              </a:rPr>
              <a:t> </a:t>
            </a:r>
          </a:p>
          <a:p>
            <a:r>
              <a:rPr lang="cs-CZ" dirty="0"/>
              <a:t>v</a:t>
            </a:r>
            <a:r>
              <a:rPr lang="cs-CZ" dirty="0" smtClean="0"/>
              <a:t>ýrazy z oblasti umění – </a:t>
            </a:r>
            <a:r>
              <a:rPr lang="cs-CZ" b="1" i="1" dirty="0" smtClean="0">
                <a:solidFill>
                  <a:srgbClr val="006600"/>
                </a:solidFill>
              </a:rPr>
              <a:t>impresionismus</a:t>
            </a:r>
            <a:r>
              <a:rPr lang="cs-CZ" b="1" dirty="0" smtClean="0">
                <a:solidFill>
                  <a:srgbClr val="006600"/>
                </a:solidFill>
              </a:rPr>
              <a:t>, </a:t>
            </a:r>
            <a:r>
              <a:rPr lang="cs-CZ" b="1" i="1" dirty="0" smtClean="0">
                <a:solidFill>
                  <a:srgbClr val="006600"/>
                </a:solidFill>
              </a:rPr>
              <a:t>rokoko</a:t>
            </a:r>
            <a:r>
              <a:rPr lang="cs-CZ" b="1" dirty="0" smtClean="0">
                <a:solidFill>
                  <a:srgbClr val="006600"/>
                </a:solidFill>
              </a:rPr>
              <a:t> </a:t>
            </a:r>
          </a:p>
          <a:p>
            <a:r>
              <a:rPr lang="cs-CZ" dirty="0"/>
              <a:t>v</a:t>
            </a:r>
            <a:r>
              <a:rPr lang="cs-CZ" dirty="0" smtClean="0"/>
              <a:t>ýrazy z oblasti baletu – </a:t>
            </a:r>
            <a:r>
              <a:rPr lang="cs-CZ" b="1" i="1" dirty="0" smtClean="0">
                <a:solidFill>
                  <a:srgbClr val="006600"/>
                </a:solidFill>
              </a:rPr>
              <a:t>arabeska</a:t>
            </a:r>
            <a:r>
              <a:rPr lang="cs-CZ" b="1" dirty="0" smtClean="0">
                <a:solidFill>
                  <a:srgbClr val="006600"/>
                </a:solidFill>
              </a:rPr>
              <a:t>, </a:t>
            </a:r>
            <a:r>
              <a:rPr lang="cs-CZ" b="1" i="1" dirty="0" smtClean="0">
                <a:solidFill>
                  <a:srgbClr val="006600"/>
                </a:solidFill>
              </a:rPr>
              <a:t>pirueta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00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Slova přejatá z němčiny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pojmenovávání věcí týkající se každodenního života </a:t>
            </a:r>
          </a:p>
          <a:p>
            <a:r>
              <a:rPr lang="cs-CZ" sz="4800" b="1" i="1" dirty="0" smtClean="0">
                <a:solidFill>
                  <a:srgbClr val="006600"/>
                </a:solidFill>
              </a:rPr>
              <a:t>haléř</a:t>
            </a:r>
            <a:r>
              <a:rPr lang="cs-CZ" sz="4800" b="1" dirty="0" smtClean="0">
                <a:solidFill>
                  <a:srgbClr val="006600"/>
                </a:solidFill>
              </a:rPr>
              <a:t>, </a:t>
            </a:r>
            <a:r>
              <a:rPr lang="cs-CZ" sz="4800" b="1" i="1" dirty="0" smtClean="0">
                <a:solidFill>
                  <a:srgbClr val="006600"/>
                </a:solidFill>
              </a:rPr>
              <a:t>helma</a:t>
            </a:r>
            <a:r>
              <a:rPr lang="cs-CZ" sz="4800" b="1" dirty="0" smtClean="0">
                <a:solidFill>
                  <a:srgbClr val="006600"/>
                </a:solidFill>
              </a:rPr>
              <a:t>, </a:t>
            </a:r>
            <a:r>
              <a:rPr lang="cs-CZ" sz="4800" b="1" i="1" dirty="0" smtClean="0">
                <a:solidFill>
                  <a:srgbClr val="006600"/>
                </a:solidFill>
              </a:rPr>
              <a:t>mince</a:t>
            </a:r>
            <a:r>
              <a:rPr lang="cs-CZ" sz="4800" b="1" dirty="0" smtClean="0">
                <a:solidFill>
                  <a:srgbClr val="006600"/>
                </a:solidFill>
              </a:rPr>
              <a:t>, </a:t>
            </a:r>
            <a:r>
              <a:rPr lang="cs-CZ" sz="4800" b="1" i="1" dirty="0" smtClean="0">
                <a:solidFill>
                  <a:srgbClr val="006600"/>
                </a:solidFill>
              </a:rPr>
              <a:t>plotna</a:t>
            </a:r>
            <a:r>
              <a:rPr lang="cs-CZ" sz="4800" b="1" dirty="0" smtClean="0">
                <a:solidFill>
                  <a:srgbClr val="006600"/>
                </a:solidFill>
              </a:rPr>
              <a:t>, </a:t>
            </a:r>
            <a:r>
              <a:rPr lang="cs-CZ" sz="4800" b="1" i="1" dirty="0" smtClean="0">
                <a:solidFill>
                  <a:srgbClr val="006600"/>
                </a:solidFill>
              </a:rPr>
              <a:t>punčocha</a:t>
            </a:r>
            <a:endParaRPr lang="cs-CZ" sz="4800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288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42617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Slova přejatá ze slovanských jazyků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8229600" cy="4525963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ruština</a:t>
            </a:r>
            <a:r>
              <a:rPr lang="cs-CZ" sz="4000" b="1" dirty="0" smtClean="0"/>
              <a:t> </a:t>
            </a:r>
            <a:r>
              <a:rPr lang="cs-CZ" sz="4000" dirty="0" smtClean="0"/>
              <a:t>(</a:t>
            </a:r>
            <a:r>
              <a:rPr lang="cs-CZ" sz="4000" b="1" i="1" dirty="0" smtClean="0">
                <a:solidFill>
                  <a:srgbClr val="006600"/>
                </a:solidFill>
              </a:rPr>
              <a:t>náčelník</a:t>
            </a:r>
            <a:r>
              <a:rPr lang="cs-CZ" sz="4000" b="1" dirty="0" smtClean="0">
                <a:solidFill>
                  <a:srgbClr val="006600"/>
                </a:solidFill>
              </a:rPr>
              <a:t>, </a:t>
            </a:r>
            <a:r>
              <a:rPr lang="cs-CZ" sz="4000" b="1" i="1" dirty="0" smtClean="0">
                <a:solidFill>
                  <a:srgbClr val="006600"/>
                </a:solidFill>
              </a:rPr>
              <a:t>vesmír</a:t>
            </a:r>
            <a:r>
              <a:rPr lang="cs-CZ" sz="4000" b="1" dirty="0" smtClean="0">
                <a:solidFill>
                  <a:srgbClr val="006600"/>
                </a:solidFill>
              </a:rPr>
              <a:t>,</a:t>
            </a:r>
            <a:r>
              <a:rPr lang="cs-CZ" sz="4000" b="1" i="1" dirty="0" smtClean="0">
                <a:solidFill>
                  <a:srgbClr val="006600"/>
                </a:solidFill>
              </a:rPr>
              <a:t> vzduch</a:t>
            </a:r>
            <a:r>
              <a:rPr lang="cs-CZ" sz="4000" dirty="0" smtClean="0"/>
              <a:t>)</a:t>
            </a:r>
          </a:p>
          <a:p>
            <a:r>
              <a:rPr lang="cs-CZ" sz="4000" b="1" dirty="0" smtClean="0">
                <a:solidFill>
                  <a:srgbClr val="7030A0"/>
                </a:solidFill>
              </a:rPr>
              <a:t>polština</a:t>
            </a:r>
            <a:r>
              <a:rPr lang="cs-CZ" sz="4000" b="1" dirty="0" smtClean="0"/>
              <a:t> </a:t>
            </a:r>
            <a:r>
              <a:rPr lang="cs-CZ" sz="4000" dirty="0" smtClean="0"/>
              <a:t>(</a:t>
            </a:r>
            <a:r>
              <a:rPr lang="cs-CZ" sz="4000" b="1" i="1" dirty="0" smtClean="0">
                <a:solidFill>
                  <a:srgbClr val="006600"/>
                </a:solidFill>
              </a:rPr>
              <a:t>kořalka</a:t>
            </a:r>
            <a:r>
              <a:rPr lang="cs-CZ" sz="4000" b="1" dirty="0" smtClean="0">
                <a:solidFill>
                  <a:srgbClr val="006600"/>
                </a:solidFill>
              </a:rPr>
              <a:t>,</a:t>
            </a:r>
            <a:r>
              <a:rPr lang="cs-CZ" sz="4000" b="1" i="1" dirty="0" smtClean="0">
                <a:solidFill>
                  <a:srgbClr val="006600"/>
                </a:solidFill>
              </a:rPr>
              <a:t> okres</a:t>
            </a:r>
            <a:r>
              <a:rPr lang="cs-CZ" sz="4000" b="1" dirty="0" smtClean="0">
                <a:solidFill>
                  <a:srgbClr val="006600"/>
                </a:solidFill>
              </a:rPr>
              <a:t>, v</a:t>
            </a:r>
            <a:r>
              <a:rPr lang="cs-CZ" sz="4000" b="1" i="1" dirty="0" smtClean="0">
                <a:solidFill>
                  <a:srgbClr val="006600"/>
                </a:solidFill>
              </a:rPr>
              <a:t>zor</a:t>
            </a:r>
            <a:r>
              <a:rPr lang="cs-CZ" sz="4000" dirty="0" smtClean="0"/>
              <a:t>)</a:t>
            </a:r>
          </a:p>
          <a:p>
            <a:r>
              <a:rPr lang="cs-CZ" sz="4000" b="1" dirty="0" smtClean="0">
                <a:solidFill>
                  <a:srgbClr val="7030A0"/>
                </a:solidFill>
              </a:rPr>
              <a:t>srbochorvatština</a:t>
            </a:r>
            <a:r>
              <a:rPr lang="cs-CZ" sz="4000" b="1" dirty="0" smtClean="0"/>
              <a:t> </a:t>
            </a:r>
            <a:r>
              <a:rPr lang="cs-CZ" sz="4000" dirty="0" smtClean="0"/>
              <a:t>(</a:t>
            </a:r>
            <a:r>
              <a:rPr lang="cs-CZ" sz="4000" b="1" i="1" dirty="0" smtClean="0">
                <a:solidFill>
                  <a:srgbClr val="006600"/>
                </a:solidFill>
              </a:rPr>
              <a:t>junák</a:t>
            </a:r>
            <a:r>
              <a:rPr lang="cs-CZ" sz="4000" b="1" dirty="0" smtClean="0">
                <a:solidFill>
                  <a:srgbClr val="006600"/>
                </a:solidFill>
              </a:rPr>
              <a:t>,</a:t>
            </a:r>
            <a:r>
              <a:rPr lang="cs-CZ" sz="4000" b="1" i="1" dirty="0" smtClean="0">
                <a:solidFill>
                  <a:srgbClr val="006600"/>
                </a:solidFill>
              </a:rPr>
              <a:t> lastura</a:t>
            </a:r>
            <a:r>
              <a:rPr lang="cs-CZ" sz="4000" b="1" dirty="0" smtClean="0">
                <a:solidFill>
                  <a:srgbClr val="006600"/>
                </a:solidFill>
              </a:rPr>
              <a:t>,</a:t>
            </a:r>
            <a:r>
              <a:rPr lang="cs-CZ" sz="4000" b="1" i="1" dirty="0" smtClean="0">
                <a:solidFill>
                  <a:srgbClr val="006600"/>
                </a:solidFill>
              </a:rPr>
              <a:t> snacha</a:t>
            </a:r>
            <a:r>
              <a:rPr lang="cs-CZ" sz="4000" dirty="0" smtClean="0"/>
              <a:t>) </a:t>
            </a:r>
          </a:p>
          <a:p>
            <a:r>
              <a:rPr lang="cs-CZ" sz="4000" b="1" dirty="0" smtClean="0">
                <a:solidFill>
                  <a:srgbClr val="7030A0"/>
                </a:solidFill>
              </a:rPr>
              <a:t>slovenština</a:t>
            </a:r>
            <a:r>
              <a:rPr lang="cs-CZ" sz="4000" b="1" dirty="0" smtClean="0"/>
              <a:t> </a:t>
            </a:r>
            <a:r>
              <a:rPr lang="cs-CZ" sz="4000" dirty="0" smtClean="0"/>
              <a:t>(</a:t>
            </a:r>
            <a:r>
              <a:rPr lang="cs-CZ" sz="4000" b="1" i="1" dirty="0" smtClean="0">
                <a:solidFill>
                  <a:srgbClr val="006600"/>
                </a:solidFill>
              </a:rPr>
              <a:t>zbojník</a:t>
            </a:r>
            <a:r>
              <a:rPr lang="cs-CZ" sz="4000" b="1" dirty="0" smtClean="0">
                <a:solidFill>
                  <a:srgbClr val="006600"/>
                </a:solidFill>
              </a:rPr>
              <a:t>,</a:t>
            </a:r>
            <a:r>
              <a:rPr lang="cs-CZ" sz="4000" b="1" i="1" dirty="0" smtClean="0">
                <a:solidFill>
                  <a:srgbClr val="006600"/>
                </a:solidFill>
              </a:rPr>
              <a:t> zástava</a:t>
            </a:r>
            <a:r>
              <a:rPr lang="cs-CZ" sz="4000" b="1" dirty="0" smtClean="0">
                <a:solidFill>
                  <a:srgbClr val="006600"/>
                </a:solidFill>
              </a:rPr>
              <a:t>,</a:t>
            </a:r>
            <a:r>
              <a:rPr lang="cs-CZ" sz="4000" b="1" i="1" dirty="0" smtClean="0">
                <a:solidFill>
                  <a:srgbClr val="006600"/>
                </a:solidFill>
              </a:rPr>
              <a:t> namyšlený</a:t>
            </a:r>
            <a:r>
              <a:rPr lang="cs-CZ" sz="4000" dirty="0" smtClean="0"/>
              <a:t>) </a:t>
            </a:r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342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Ruština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V první čtvrtině XIX. století – </a:t>
            </a:r>
            <a:r>
              <a:rPr lang="cs-CZ" b="1" u="sng" dirty="0" smtClean="0">
                <a:solidFill>
                  <a:srgbClr val="7030A0"/>
                </a:solidFill>
              </a:rPr>
              <a:t>Jungmannova škola </a:t>
            </a:r>
            <a:r>
              <a:rPr lang="cs-CZ" dirty="0" smtClean="0"/>
              <a:t>(rozhodla se učinit z češtiny jazyk kulturní, básnictví i vědy). </a:t>
            </a:r>
          </a:p>
          <a:p>
            <a:r>
              <a:rPr lang="cs-CZ" dirty="0" smtClean="0"/>
              <a:t>Nebyly přejímány výrazy denního života, nýbrž slova vědecká, básnická nebo knižní. </a:t>
            </a:r>
          </a:p>
          <a:p>
            <a:r>
              <a:rPr lang="cs-CZ" i="1" dirty="0" smtClean="0"/>
              <a:t>vzduch, příroda, průmysl,</a:t>
            </a:r>
            <a:r>
              <a:rPr lang="cs-CZ" dirty="0" smtClean="0"/>
              <a:t> </a:t>
            </a:r>
            <a:r>
              <a:rPr lang="cs-CZ" i="1" dirty="0" smtClean="0"/>
              <a:t>paluba, kormidlo, záliv</a:t>
            </a:r>
            <a:endParaRPr lang="cs-CZ" dirty="0" smtClean="0"/>
          </a:p>
          <a:p>
            <a:r>
              <a:rPr lang="cs-CZ" i="1" dirty="0" smtClean="0"/>
              <a:t>chrabrý </a:t>
            </a:r>
            <a:r>
              <a:rPr lang="cs-CZ" dirty="0" smtClean="0"/>
              <a:t>vojín,</a:t>
            </a:r>
            <a:r>
              <a:rPr lang="cs-CZ" i="1" dirty="0" smtClean="0"/>
              <a:t> soulad, něha, úděl, žár, šum </a:t>
            </a:r>
            <a:r>
              <a:rPr lang="cs-CZ" dirty="0" smtClean="0"/>
              <a:t>— to vše jsou přejetí z ruštiny.</a:t>
            </a:r>
          </a:p>
          <a:p>
            <a:r>
              <a:rPr lang="cs-CZ" dirty="0" smtClean="0"/>
              <a:t>odborná slova ruského původu ve vědách duchovních: </a:t>
            </a:r>
            <a:r>
              <a:rPr lang="cs-CZ" i="1" dirty="0" smtClean="0"/>
              <a:t>soustava, slovesnost, sloh, obraznost</a:t>
            </a:r>
          </a:p>
          <a:p>
            <a:r>
              <a:rPr lang="cs-CZ" dirty="0" smtClean="0"/>
              <a:t>odborná slova ruského původu ve vědách přírodních </a:t>
            </a:r>
            <a:r>
              <a:rPr lang="cs-CZ" i="1" dirty="0" smtClean="0"/>
              <a:t>kytovci, vorvaň, mrož, tuleň, babočka, saranče, pyl, pestík.</a:t>
            </a:r>
          </a:p>
          <a:p>
            <a:r>
              <a:rPr lang="cs-CZ" dirty="0" smtClean="0"/>
              <a:t>počet jmen ruského původu v našem rostlinopisném názvosloví  odhadujeme nejméně na sedmdesát až osmdesát: </a:t>
            </a:r>
            <a:r>
              <a:rPr lang="cs-CZ" i="1" dirty="0" smtClean="0"/>
              <a:t>durman, hladýš </a:t>
            </a:r>
            <a:r>
              <a:rPr lang="cs-CZ" dirty="0" smtClean="0"/>
              <a:t>, </a:t>
            </a:r>
            <a:r>
              <a:rPr lang="cs-CZ" i="1" dirty="0" smtClean="0"/>
              <a:t>hulevník</a:t>
            </a:r>
            <a:r>
              <a:rPr lang="cs-CZ" dirty="0" smtClean="0"/>
              <a:t>, </a:t>
            </a:r>
            <a:r>
              <a:rPr lang="cs-CZ" i="1" dirty="0" smtClean="0"/>
              <a:t>kandík</a:t>
            </a:r>
            <a:r>
              <a:rPr lang="cs-CZ" dirty="0" smtClean="0"/>
              <a:t>, </a:t>
            </a:r>
            <a:r>
              <a:rPr lang="cs-CZ" i="1" dirty="0" smtClean="0"/>
              <a:t>klikva</a:t>
            </a:r>
            <a:r>
              <a:rPr lang="cs-CZ" dirty="0" smtClean="0"/>
              <a:t>, </a:t>
            </a:r>
            <a:r>
              <a:rPr lang="cs-CZ" i="1" dirty="0" smtClean="0"/>
              <a:t>mochna</a:t>
            </a:r>
            <a:r>
              <a:rPr lang="cs-CZ" dirty="0" smtClean="0"/>
              <a:t>, </a:t>
            </a:r>
            <a:r>
              <a:rPr lang="cs-CZ" i="1" dirty="0" smtClean="0"/>
              <a:t>plavuň</a:t>
            </a:r>
            <a:r>
              <a:rPr lang="cs-CZ" dirty="0" smtClean="0"/>
              <a:t>, </a:t>
            </a:r>
            <a:r>
              <a:rPr lang="cs-CZ" i="1" dirty="0" smtClean="0"/>
              <a:t>pustoryl</a:t>
            </a:r>
            <a:r>
              <a:rPr lang="cs-CZ" dirty="0" smtClean="0"/>
              <a:t>, </a:t>
            </a:r>
            <a:r>
              <a:rPr lang="cs-CZ" i="1" dirty="0" smtClean="0"/>
              <a:t>reveň,</a:t>
            </a:r>
            <a:r>
              <a:rPr lang="cs-CZ" dirty="0" smtClean="0"/>
              <a:t> </a:t>
            </a:r>
            <a:r>
              <a:rPr lang="cs-CZ" i="1" dirty="0" smtClean="0"/>
              <a:t>řebčík aj.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03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06489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V současné době probíhá přejímání slov </a:t>
            </a:r>
            <a:r>
              <a:rPr lang="cs-CZ" sz="3200" dirty="0" smtClean="0"/>
              <a:t>především </a:t>
            </a:r>
            <a:r>
              <a:rPr lang="cs-CZ" sz="3200" u="sng" dirty="0" smtClean="0">
                <a:solidFill>
                  <a:srgbClr val="FF0000"/>
                </a:solidFill>
              </a:rPr>
              <a:t>z </a:t>
            </a:r>
            <a:r>
              <a:rPr lang="cs-CZ" sz="3200" b="1" u="sng" dirty="0" smtClean="0">
                <a:solidFill>
                  <a:srgbClr val="FF0000"/>
                </a:solidFill>
              </a:rPr>
              <a:t>angličtiny</a:t>
            </a:r>
            <a:r>
              <a:rPr lang="cs-CZ" sz="3200" dirty="0" smtClean="0"/>
              <a:t>, a to nejvíce v oblasti: </a:t>
            </a:r>
          </a:p>
          <a:p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ekonomiky (</a:t>
            </a:r>
            <a:r>
              <a:rPr lang="cs-CZ" sz="3200" b="1" i="1" dirty="0" smtClean="0">
                <a:solidFill>
                  <a:srgbClr val="006600"/>
                </a:solidFill>
              </a:rPr>
              <a:t>diskont</a:t>
            </a:r>
            <a:r>
              <a:rPr lang="cs-CZ" sz="3200" dirty="0" smtClean="0"/>
              <a:t>),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výpočetní techniky (</a:t>
            </a:r>
            <a:r>
              <a:rPr lang="cs-CZ" sz="3200" b="1" i="1" dirty="0" smtClean="0">
                <a:solidFill>
                  <a:srgbClr val="006600"/>
                </a:solidFill>
              </a:rPr>
              <a:t>komputer</a:t>
            </a:r>
            <a:r>
              <a:rPr lang="cs-CZ" sz="3200" b="1" dirty="0" smtClean="0">
                <a:solidFill>
                  <a:srgbClr val="006600"/>
                </a:solidFill>
              </a:rPr>
              <a:t>, </a:t>
            </a:r>
            <a:r>
              <a:rPr lang="cs-CZ" sz="3200" b="1" i="1" dirty="0" smtClean="0">
                <a:solidFill>
                  <a:srgbClr val="006600"/>
                </a:solidFill>
              </a:rPr>
              <a:t>skener</a:t>
            </a:r>
            <a:r>
              <a:rPr lang="cs-CZ" sz="3200" b="1" dirty="0" smtClean="0">
                <a:solidFill>
                  <a:srgbClr val="006600"/>
                </a:solidFill>
              </a:rPr>
              <a:t>, </a:t>
            </a:r>
            <a:r>
              <a:rPr lang="cs-CZ" sz="3200" b="1" i="1" dirty="0" smtClean="0">
                <a:solidFill>
                  <a:srgbClr val="006600"/>
                </a:solidFill>
              </a:rPr>
              <a:t>internet</a:t>
            </a:r>
            <a:r>
              <a:rPr lang="cs-CZ" sz="3200" b="1" dirty="0" smtClean="0">
                <a:solidFill>
                  <a:srgbClr val="006600"/>
                </a:solidFill>
              </a:rPr>
              <a:t>, </a:t>
            </a:r>
            <a:r>
              <a:rPr lang="cs-CZ" sz="3200" b="1" i="1" dirty="0" smtClean="0">
                <a:solidFill>
                  <a:srgbClr val="006600"/>
                </a:solidFill>
              </a:rPr>
              <a:t>server</a:t>
            </a:r>
            <a:r>
              <a:rPr lang="cs-CZ" sz="3200" dirty="0" smtClean="0"/>
              <a:t>),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moderní hudby (</a:t>
            </a:r>
            <a:r>
              <a:rPr lang="cs-CZ" sz="3200" b="1" i="1" dirty="0" smtClean="0">
                <a:solidFill>
                  <a:srgbClr val="006600"/>
                </a:solidFill>
              </a:rPr>
              <a:t>house</a:t>
            </a:r>
            <a:r>
              <a:rPr lang="cs-CZ" sz="3200" b="1" dirty="0" smtClean="0">
                <a:solidFill>
                  <a:srgbClr val="006600"/>
                </a:solidFill>
              </a:rPr>
              <a:t>, </a:t>
            </a:r>
            <a:r>
              <a:rPr lang="cs-CZ" sz="3200" b="1" i="1" dirty="0" smtClean="0">
                <a:solidFill>
                  <a:srgbClr val="006600"/>
                </a:solidFill>
              </a:rPr>
              <a:t>pop music</a:t>
            </a:r>
            <a:r>
              <a:rPr lang="cs-CZ" sz="3200" b="1" dirty="0">
                <a:solidFill>
                  <a:srgbClr val="006600"/>
                </a:solidFill>
              </a:rPr>
              <a:t>)</a:t>
            </a:r>
            <a:r>
              <a:rPr lang="cs-CZ" sz="3200" dirty="0" smtClean="0"/>
              <a:t>,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sportu (</a:t>
            </a:r>
            <a:r>
              <a:rPr lang="cs-CZ" sz="3200" b="1" i="1" dirty="0" smtClean="0">
                <a:solidFill>
                  <a:srgbClr val="006600"/>
                </a:solidFill>
              </a:rPr>
              <a:t>pivotman</a:t>
            </a:r>
            <a:r>
              <a:rPr lang="cs-CZ" sz="3200" b="1" dirty="0" smtClean="0">
                <a:solidFill>
                  <a:srgbClr val="006600"/>
                </a:solidFill>
              </a:rPr>
              <a:t>, </a:t>
            </a:r>
            <a:r>
              <a:rPr lang="cs-CZ" sz="3200" b="1" i="1" dirty="0" smtClean="0">
                <a:solidFill>
                  <a:srgbClr val="006600"/>
                </a:solidFill>
              </a:rPr>
              <a:t>snowboard</a:t>
            </a:r>
            <a:r>
              <a:rPr lang="cs-CZ" sz="3200" b="1" dirty="0" smtClean="0">
                <a:solidFill>
                  <a:srgbClr val="006600"/>
                </a:solidFill>
              </a:rPr>
              <a:t>, </a:t>
            </a:r>
            <a:r>
              <a:rPr lang="cs-CZ" sz="3200" b="1" i="1" dirty="0" smtClean="0">
                <a:solidFill>
                  <a:srgbClr val="006600"/>
                </a:solidFill>
              </a:rPr>
              <a:t>skateboard</a:t>
            </a:r>
            <a:r>
              <a:rPr lang="cs-CZ" sz="3200" b="1" dirty="0" smtClean="0">
                <a:solidFill>
                  <a:srgbClr val="006600"/>
                </a:solidFill>
              </a:rPr>
              <a:t>, </a:t>
            </a:r>
            <a:r>
              <a:rPr lang="cs-CZ" sz="3200" b="1" i="1" dirty="0" smtClean="0">
                <a:solidFill>
                  <a:srgbClr val="006600"/>
                </a:solidFill>
              </a:rPr>
              <a:t>time </a:t>
            </a:r>
            <a:r>
              <a:rPr lang="cs-CZ" sz="3200" b="1" i="1" dirty="0" err="1" smtClean="0">
                <a:solidFill>
                  <a:srgbClr val="006600"/>
                </a:solidFill>
              </a:rPr>
              <a:t>out</a:t>
            </a:r>
            <a:r>
              <a:rPr lang="cs-CZ" sz="3200" b="1" dirty="0" smtClean="0">
                <a:solidFill>
                  <a:srgbClr val="006600"/>
                </a:solidFill>
              </a:rPr>
              <a:t>, </a:t>
            </a:r>
            <a:r>
              <a:rPr lang="cs-CZ" sz="3200" b="1" i="1" dirty="0" smtClean="0">
                <a:solidFill>
                  <a:srgbClr val="006600"/>
                </a:solidFill>
              </a:rPr>
              <a:t>play </a:t>
            </a:r>
            <a:r>
              <a:rPr lang="cs-CZ" sz="3200" b="1" i="1" dirty="0" err="1" smtClean="0">
                <a:solidFill>
                  <a:srgbClr val="006600"/>
                </a:solidFill>
              </a:rPr>
              <a:t>off</a:t>
            </a:r>
            <a:r>
              <a:rPr lang="cs-CZ" sz="3200" dirty="0" smtClean="0"/>
              <a:t>),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 žurnalistiky (</a:t>
            </a:r>
            <a:r>
              <a:rPr lang="cs-CZ" sz="3200" b="1" i="1" dirty="0" err="1" smtClean="0">
                <a:solidFill>
                  <a:srgbClr val="006600"/>
                </a:solidFill>
              </a:rPr>
              <a:t>news</a:t>
            </a:r>
            <a:r>
              <a:rPr lang="cs-CZ" sz="3200" b="1" i="1" dirty="0" smtClean="0">
                <a:solidFill>
                  <a:srgbClr val="006600"/>
                </a:solidFill>
              </a:rPr>
              <a:t> </a:t>
            </a:r>
            <a:r>
              <a:rPr lang="cs-CZ" sz="3200" b="1" i="1" dirty="0" err="1" smtClean="0">
                <a:solidFill>
                  <a:srgbClr val="006600"/>
                </a:solidFill>
              </a:rPr>
              <a:t>room</a:t>
            </a:r>
            <a:r>
              <a:rPr lang="cs-CZ" sz="3200" b="1" dirty="0" smtClean="0">
                <a:solidFill>
                  <a:srgbClr val="006600"/>
                </a:solidFill>
              </a:rPr>
              <a:t>, </a:t>
            </a:r>
            <a:r>
              <a:rPr lang="cs-CZ" sz="3200" b="1" i="1" dirty="0" smtClean="0">
                <a:solidFill>
                  <a:srgbClr val="006600"/>
                </a:solidFill>
              </a:rPr>
              <a:t>prime time</a:t>
            </a:r>
            <a:r>
              <a:rPr lang="cs-CZ" sz="3200" b="1" dirty="0" smtClean="0">
                <a:solidFill>
                  <a:srgbClr val="006600"/>
                </a:solidFill>
              </a:rPr>
              <a:t>, </a:t>
            </a:r>
            <a:r>
              <a:rPr lang="cs-CZ" sz="3200" b="1" i="1" dirty="0" smtClean="0">
                <a:solidFill>
                  <a:srgbClr val="006600"/>
                </a:solidFill>
              </a:rPr>
              <a:t>peoplemetr</a:t>
            </a:r>
            <a:r>
              <a:rPr lang="cs-CZ" sz="3200" dirty="0" smtClean="0"/>
              <a:t>). </a:t>
            </a:r>
          </a:p>
        </p:txBody>
      </p:sp>
    </p:spTree>
    <p:extLst>
      <p:ext uri="{BB962C8B-B14F-4D97-AF65-F5344CB8AC3E}">
        <p14:creationId xmlns:p14="http://schemas.microsoft.com/office/powerpoint/2010/main" val="191291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Jakého původu jsou slova: </a:t>
            </a:r>
            <a:r>
              <a:rPr lang="cs-CZ" i="1" dirty="0" smtClean="0"/>
              <a:t>zbojník, junák, vesmír, vzor?</a:t>
            </a:r>
          </a:p>
          <a:p>
            <a:r>
              <a:rPr lang="cs-CZ" dirty="0" smtClean="0"/>
              <a:t>Jakého původu jsou slova: </a:t>
            </a:r>
            <a:r>
              <a:rPr lang="cs-CZ" i="1" dirty="0" smtClean="0"/>
              <a:t>pirueta, paštika, flanel?</a:t>
            </a:r>
          </a:p>
          <a:p>
            <a:r>
              <a:rPr lang="cs-CZ" dirty="0" smtClean="0"/>
              <a:t>Uveďte slova přejatá z angličtiny.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120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effectLst/>
              </a:rPr>
              <a:t>Čeština po síti, Ostravská univerzita v Ostravě. </a:t>
            </a:r>
            <a:r>
              <a:rPr lang="it-IT" sz="2000" dirty="0" smtClean="0">
                <a:effectLst/>
              </a:rPr>
              <a:t>Dostupné </a:t>
            </a:r>
            <a:r>
              <a:rPr lang="it-IT" sz="2000" dirty="0" smtClean="0">
                <a:effectLst/>
              </a:rPr>
              <a:t>z: http://www.osu.cz/fpd/kcd/dokumenty/cestinapositi/lexikologie.htm#Vrstva slov cizích </a:t>
            </a:r>
            <a:r>
              <a:rPr lang="it-IT" sz="2000" dirty="0"/>
              <a:t>[online]. [cit. 2013-03-11]. </a:t>
            </a:r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ŠMILAUER, Vladimír. Ruské vlivy na češtinu. </a:t>
            </a:r>
            <a:r>
              <a:rPr lang="cs-CZ" sz="2000" i="1" dirty="0" smtClean="0">
                <a:effectLst/>
              </a:rPr>
              <a:t>Naše řeč</a:t>
            </a:r>
            <a:r>
              <a:rPr lang="cs-CZ" sz="2000" dirty="0" smtClean="0">
                <a:effectLst/>
              </a:rPr>
              <a:t> [online]. 1941, roč. 25, č. 3 [cit. 2013-03-11]. Dostupné z: http://nase-rec.ujc.cas.cz/archiv.php?art=3571 </a:t>
            </a:r>
          </a:p>
          <a:p>
            <a:endParaRPr lang="it-IT" sz="2000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044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501</Words>
  <Application>Microsoft Office PowerPoint</Application>
  <PresentationFormat>Předvádění na obrazovce (4:3)</PresentationFormat>
  <Paragraphs>68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Přejímání slov z cizích jazyků </vt:lpstr>
      <vt:lpstr>Prezentace aplikace PowerPoint</vt:lpstr>
      <vt:lpstr>Slova přejatá z latiny</vt:lpstr>
      <vt:lpstr>Slova přejatá z řečtiny</vt:lpstr>
      <vt:lpstr>Slova přejatá z italštiny</vt:lpstr>
      <vt:lpstr>Slova přejatá z francouzštiny</vt:lpstr>
      <vt:lpstr>Slova přejatá z němčiny</vt:lpstr>
      <vt:lpstr>Slova přejatá ze slovanských jazyků</vt:lpstr>
      <vt:lpstr>Ruština</vt:lpstr>
      <vt:lpstr>Prezentace aplikace PowerPoint</vt:lpstr>
      <vt:lpstr>Kontrolní otázky</vt:lpstr>
      <vt:lpstr>Seznam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 slova a jeho změny</dc:title>
  <dc:creator>uzivatel</dc:creator>
  <cp:lastModifiedBy>uzivatel</cp:lastModifiedBy>
  <cp:revision>8</cp:revision>
  <dcterms:created xsi:type="dcterms:W3CDTF">2013-03-11T19:56:13Z</dcterms:created>
  <dcterms:modified xsi:type="dcterms:W3CDTF">2013-06-17T14:19:57Z</dcterms:modified>
</cp:coreProperties>
</file>