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73" r:id="rId14"/>
    <p:sldId id="272" r:id="rId15"/>
    <p:sldId id="27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987D7-A5BD-46A7-975A-386CD752EB1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FA272-8E0B-4AB9-9D63-7CF7AF8C59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5306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987D7-A5BD-46A7-975A-386CD752EB1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FA272-8E0B-4AB9-9D63-7CF7AF8C59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312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987D7-A5BD-46A7-975A-386CD752EB1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FA272-8E0B-4AB9-9D63-7CF7AF8C59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7081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987D7-A5BD-46A7-975A-386CD752EB1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FA272-8E0B-4AB9-9D63-7CF7AF8C59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5672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987D7-A5BD-46A7-975A-386CD752EB1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FA272-8E0B-4AB9-9D63-7CF7AF8C59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6583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987D7-A5BD-46A7-975A-386CD752EB1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FA272-8E0B-4AB9-9D63-7CF7AF8C59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3694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987D7-A5BD-46A7-975A-386CD752EB1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FA272-8E0B-4AB9-9D63-7CF7AF8C59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4817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987D7-A5BD-46A7-975A-386CD752EB1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FA272-8E0B-4AB9-9D63-7CF7AF8C59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2765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987D7-A5BD-46A7-975A-386CD752EB1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FA272-8E0B-4AB9-9D63-7CF7AF8C59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9121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987D7-A5BD-46A7-975A-386CD752EB1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FA272-8E0B-4AB9-9D63-7CF7AF8C59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691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987D7-A5BD-46A7-975A-386CD752EB1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FA272-8E0B-4AB9-9D63-7CF7AF8C59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2773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D987D7-A5BD-46A7-975A-386CD752EB1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EFA272-8E0B-4AB9-9D63-7CF7AF8C59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5292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cs.wikipedia.org/wiki/Soubor:Josef_Dobrovsky_Vilimek.jpg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0" descr="logolinkI_b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784" y="535781"/>
            <a:ext cx="3744912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0" descr="logolinkI_b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68419" y="332656"/>
            <a:ext cx="3744912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6346805"/>
              </p:ext>
            </p:extLst>
          </p:nvPr>
        </p:nvGraphicFramePr>
        <p:xfrm>
          <a:off x="1475656" y="1759744"/>
          <a:ext cx="6576392" cy="42312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/>
                <a:gridCol w="3624064"/>
              </a:tblGrid>
              <a:tr h="3731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SOU Uherský Brod</a:t>
                      </a:r>
                      <a:endParaRPr lang="cs-CZ" dirty="0"/>
                    </a:p>
                  </a:txBody>
                  <a:tcPr/>
                </a:tc>
              </a:tr>
              <a:tr h="3811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Dana Zajíčková</a:t>
                      </a:r>
                      <a:endParaRPr lang="cs-CZ" dirty="0"/>
                    </a:p>
                  </a:txBody>
                  <a:tcPr/>
                </a:tc>
              </a:tr>
              <a:tr h="5331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</a:t>
                      </a:r>
                      <a:r>
                        <a:rPr kumimoji="0" lang="cs-CZ" sz="1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DUMu</a:t>
                      </a: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):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Literatura národní </a:t>
                      </a:r>
                      <a:r>
                        <a:rPr lang="cs-CZ" dirty="0" smtClean="0"/>
                        <a:t>obrození: I. fáze</a:t>
                      </a:r>
                      <a:endParaRPr lang="cs-CZ" dirty="0"/>
                    </a:p>
                  </a:txBody>
                  <a:tcPr/>
                </a:tc>
              </a:tr>
              <a:tr h="4690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  <a:endParaRPr kumimoji="0" lang="cs-CZ" sz="1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Český</a:t>
                      </a:r>
                      <a:r>
                        <a:rPr lang="cs-CZ" baseline="0" dirty="0" smtClean="0"/>
                        <a:t> jazyk a </a:t>
                      </a:r>
                      <a:r>
                        <a:rPr lang="cs-CZ" baseline="0" dirty="0" smtClean="0"/>
                        <a:t>literatura</a:t>
                      </a:r>
                      <a:endParaRPr lang="cs-CZ" dirty="0"/>
                    </a:p>
                  </a:txBody>
                  <a:tcPr/>
                </a:tc>
              </a:tr>
              <a:tr h="477088">
                <a:tc>
                  <a:txBody>
                    <a:bodyPr/>
                    <a:lstStyle/>
                    <a:p>
                      <a:r>
                        <a:rPr lang="cs-CZ" i="1" dirty="0" smtClean="0">
                          <a:latin typeface="Arial" pitchFamily="34" charset="0"/>
                          <a:cs typeface="Arial" pitchFamily="34" charset="0"/>
                        </a:rPr>
                        <a:t>Ročník</a:t>
                      </a:r>
                      <a:endParaRPr lang="cs-CZ" i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 smtClean="0"/>
                        <a:t>I. ročník</a:t>
                      </a:r>
                      <a:endParaRPr lang="cs-CZ" b="1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  <a:endParaRPr lang="cs-CZ" dirty="0"/>
                    </a:p>
                  </a:txBody>
                  <a:tcPr/>
                </a:tc>
              </a:tr>
              <a:tr h="5537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březen 2013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051720" y="6237312"/>
            <a:ext cx="5976664" cy="484163"/>
          </a:xfrm>
        </p:spPr>
        <p:txBody>
          <a:bodyPr/>
          <a:lstStyle/>
          <a:p>
            <a:r>
              <a:rPr lang="cs-CZ" i="1" dirty="0">
                <a:solidFill>
                  <a:prstClr val="black">
                    <a:tint val="75000"/>
                  </a:prstClr>
                </a:solidFill>
                <a:cs typeface="Arial" charset="0"/>
              </a:rPr>
              <a:t>Uvedení autoři, není-li uvedeno jinak, jsou autory tohoto výukového materiálu a všech jeho částí. Tento projekt je spolufinancován ESF a státním rozpočtem ČR.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84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Estetické vzdělávání významně přispívá ke kultivaci člověka, vychovává žáky ke kultivovanému jazykovému projevu a podílí se na rozvoji jejich duchovního života.  </a:t>
            </a:r>
          </a:p>
          <a:p>
            <a:r>
              <a:rPr lang="cs-CZ" dirty="0">
                <a:cs typeface="Arial" charset="0"/>
              </a:rPr>
              <a:t>Záměrem této sady výukových materiálů s názvem: </a:t>
            </a:r>
            <a:r>
              <a:rPr lang="cs-CZ" u="sng" dirty="0">
                <a:cs typeface="Arial" charset="0"/>
              </a:rPr>
              <a:t>Český jazyk pro I. ročník oboru KRAJINÁŘ</a:t>
            </a:r>
            <a:r>
              <a:rPr lang="cs-CZ" dirty="0"/>
              <a:t> je utvářet kladný vztah k materiálním </a:t>
            </a:r>
            <a:r>
              <a:rPr lang="cs-CZ" dirty="0" smtClean="0"/>
              <a:t>       a </a:t>
            </a:r>
            <a:r>
              <a:rPr lang="cs-CZ" dirty="0"/>
              <a:t>duchovním hodnotám, prohloubit a kultivovat jazykový projev žáků.</a:t>
            </a:r>
          </a:p>
          <a:p>
            <a:r>
              <a:rPr lang="cs-CZ" dirty="0"/>
              <a:t>Žáci získají přehled o hlavních jevech a pilířích v české a světové literatuře od počátku starověku do poloviny 19. století.</a:t>
            </a:r>
            <a:endParaRPr lang="cs-CZ" dirty="0">
              <a:cs typeface="Arial" charset="0"/>
            </a:endParaRPr>
          </a:p>
          <a:p>
            <a:pPr indent="-274320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cs-CZ" dirty="0">
                <a:cs typeface="Arial" charset="0"/>
              </a:rPr>
              <a:t>Jednotlivé </a:t>
            </a:r>
            <a:r>
              <a:rPr lang="cs-CZ" dirty="0" err="1">
                <a:cs typeface="Arial" charset="0"/>
              </a:rPr>
              <a:t>DUMy</a:t>
            </a:r>
            <a:r>
              <a:rPr lang="cs-CZ" dirty="0">
                <a:cs typeface="Arial" charset="0"/>
              </a:rPr>
              <a:t> (prezentace) v této sadě reflektují tematické oblasti, které jsou probírány v předmětu Český jazyk a literatura </a:t>
            </a:r>
            <a:r>
              <a:rPr lang="cs-CZ" dirty="0" smtClean="0">
                <a:cs typeface="Arial" charset="0"/>
              </a:rPr>
              <a:t>    na </a:t>
            </a:r>
            <a:r>
              <a:rPr lang="cs-CZ" dirty="0">
                <a:cs typeface="Arial" charset="0"/>
              </a:rPr>
              <a:t>SOU Uherský Brod.</a:t>
            </a:r>
          </a:p>
          <a:p>
            <a:pPr indent="-274320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cs-CZ" dirty="0">
                <a:cs typeface="Arial" charset="0"/>
              </a:rPr>
              <a:t>Tato prezentace se </a:t>
            </a:r>
            <a:r>
              <a:rPr lang="cs-CZ" dirty="0" smtClean="0">
                <a:cs typeface="Arial" charset="0"/>
              </a:rPr>
              <a:t>věnuje první fázi národního obrození.</a:t>
            </a:r>
            <a:endParaRPr lang="cs-CZ" u="sng" dirty="0">
              <a:cs typeface="Arial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4521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052736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Literatura národního </a:t>
            </a:r>
            <a:r>
              <a:rPr lang="cs-CZ" b="1" dirty="0" smtClean="0">
                <a:solidFill>
                  <a:srgbClr val="7030A0"/>
                </a:solidFill>
              </a:rPr>
              <a:t>obrození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492896"/>
            <a:ext cx="6400800" cy="838944"/>
          </a:xfrm>
        </p:spPr>
        <p:txBody>
          <a:bodyPr>
            <a:norm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I. fáze</a:t>
            </a:r>
            <a:endParaRPr lang="cs-CZ" sz="4400" b="1" dirty="0">
              <a:solidFill>
                <a:srgbClr val="7030A0"/>
              </a:solidFill>
            </a:endParaRPr>
          </a:p>
        </p:txBody>
      </p:sp>
      <p:pic>
        <p:nvPicPr>
          <p:cNvPr id="1026" name="Picture 2" descr="http://upload.wikimedia.org/wikipedia/commons/thumb/6/68/Josef_Dobrovsky_Vilimek.jpg/220px-Josef_Dobrovsky_Vilimek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501008"/>
            <a:ext cx="2095500" cy="2562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5748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Národní obrození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cs-CZ" dirty="0"/>
              <a:t>je uměle vytvořený pojem, poprvé jej užil T. G. Masaryk ve spise </a:t>
            </a:r>
            <a:r>
              <a:rPr lang="cs-CZ" i="1" dirty="0"/>
              <a:t>Česká otázka (1895)</a:t>
            </a:r>
            <a:r>
              <a:rPr lang="cs-CZ" dirty="0"/>
              <a:t>, do té doby  se používaly termíny vzkříšení či znovuzrození národa</a:t>
            </a:r>
          </a:p>
          <a:p>
            <a:pPr lvl="0"/>
            <a:r>
              <a:rPr lang="cs-CZ" dirty="0"/>
              <a:t>označuje složitý historický proces, při němž došlo k zastavení jazykového úpadku češtiny,  k vytvoření nového spisovného jazyka, ke znovuobnovení svébytné národní literatury</a:t>
            </a:r>
          </a:p>
          <a:p>
            <a:pPr lvl="0"/>
            <a:r>
              <a:rPr lang="cs-CZ" dirty="0"/>
              <a:t>v této době se začalo vytvářet národní povědomí a konstituoval se základ novodobého českého národa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814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I. fáze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cs-CZ" b="1" dirty="0">
                <a:solidFill>
                  <a:srgbClr val="7030A0"/>
                </a:solidFill>
              </a:rPr>
              <a:t>obranná</a:t>
            </a:r>
            <a:r>
              <a:rPr lang="cs-CZ" dirty="0"/>
              <a:t> – </a:t>
            </a:r>
            <a:r>
              <a:rPr lang="cs-CZ" b="1" dirty="0">
                <a:solidFill>
                  <a:srgbClr val="7030A0"/>
                </a:solidFill>
              </a:rPr>
              <a:t>měla jazykový charakter </a:t>
            </a:r>
            <a:r>
              <a:rPr lang="cs-CZ" dirty="0"/>
              <a:t>– cílem bylo </a:t>
            </a:r>
            <a:r>
              <a:rPr lang="cs-CZ" b="1" dirty="0">
                <a:solidFill>
                  <a:srgbClr val="7030A0"/>
                </a:solidFill>
              </a:rPr>
              <a:t>udržet pozici češtiny jako živého jazyka a zrovnoprávnit češtinu s němčinou ve všech oblastech veřejného života</a:t>
            </a:r>
          </a:p>
          <a:p>
            <a:pPr lvl="0"/>
            <a:r>
              <a:rPr lang="cs-CZ" dirty="0"/>
              <a:t>mnozí představitelé tohoto období nevěřili, že by čeština mohla plnit všechny své funkce</a:t>
            </a:r>
          </a:p>
          <a:p>
            <a:pPr lvl="0"/>
            <a:r>
              <a:rPr lang="cs-CZ" dirty="0"/>
              <a:t>myšlenkově se uplatňovalo </a:t>
            </a:r>
            <a:r>
              <a:rPr lang="cs-CZ" u="sng" dirty="0"/>
              <a:t>osvícenství,</a:t>
            </a:r>
            <a:r>
              <a:rPr lang="cs-CZ" dirty="0"/>
              <a:t> měla vědecký charakter</a:t>
            </a:r>
            <a:r>
              <a:rPr lang="cs-CZ" dirty="0" smtClean="0"/>
              <a:t>:  v </a:t>
            </a:r>
            <a:r>
              <a:rPr lang="cs-CZ" dirty="0"/>
              <a:t>roce 1774 vznikla Soukromá společnost nauk (později Česká společnost nauk, od r. 1790 pod názvem Královská česká společnost </a:t>
            </a:r>
            <a:r>
              <a:rPr lang="cs-CZ" dirty="0" smtClean="0"/>
              <a:t>nauk)</a:t>
            </a:r>
            <a:endParaRPr lang="cs-CZ" dirty="0"/>
          </a:p>
          <a:p>
            <a:r>
              <a:rPr lang="cs-CZ" dirty="0" smtClean="0"/>
              <a:t>v </a:t>
            </a:r>
            <a:r>
              <a:rPr lang="cs-CZ" dirty="0"/>
              <a:t>literatuře se uplatňoval </a:t>
            </a:r>
            <a:r>
              <a:rPr lang="cs-CZ" u="sng" dirty="0"/>
              <a:t>klasicismus</a:t>
            </a:r>
            <a:endParaRPr lang="cs-CZ" dirty="0"/>
          </a:p>
          <a:p>
            <a:pPr lvl="0"/>
            <a:r>
              <a:rPr lang="cs-CZ" dirty="0"/>
              <a:t>společným znakem vlastenců bylo </a:t>
            </a:r>
            <a:r>
              <a:rPr lang="cs-CZ" b="1" dirty="0">
                <a:solidFill>
                  <a:srgbClr val="7030A0"/>
                </a:solidFill>
              </a:rPr>
              <a:t>zaměření na českou </a:t>
            </a:r>
            <a:r>
              <a:rPr lang="cs-CZ" b="1" dirty="0" smtClean="0">
                <a:solidFill>
                  <a:srgbClr val="7030A0"/>
                </a:solidFill>
              </a:rPr>
              <a:t>minulost</a:t>
            </a:r>
          </a:p>
          <a:p>
            <a:pPr lvl="0"/>
            <a:r>
              <a:rPr lang="cs-CZ" dirty="0"/>
              <a:t>byly vydávány </a:t>
            </a:r>
            <a:r>
              <a:rPr lang="cs-CZ" b="1" i="1" dirty="0">
                <a:solidFill>
                  <a:srgbClr val="7030A0"/>
                </a:solidFill>
              </a:rPr>
              <a:t>jazykové obrany</a:t>
            </a:r>
            <a:r>
              <a:rPr lang="cs-CZ" b="1" i="1" dirty="0"/>
              <a:t>: - </a:t>
            </a:r>
            <a:r>
              <a:rPr lang="cs-CZ" i="1" dirty="0"/>
              <a:t>F. M. </a:t>
            </a:r>
            <a:r>
              <a:rPr lang="cs-CZ" i="1" dirty="0" err="1"/>
              <a:t>Pelcl</a:t>
            </a:r>
            <a:r>
              <a:rPr lang="cs-CZ" i="1" dirty="0"/>
              <a:t> vydal </a:t>
            </a:r>
            <a:r>
              <a:rPr lang="cs-CZ" b="1" i="1" u="sng" dirty="0"/>
              <a:t>Balbínovu</a:t>
            </a:r>
            <a:r>
              <a:rPr lang="cs-CZ" b="1" i="1" dirty="0"/>
              <a:t> </a:t>
            </a:r>
            <a:r>
              <a:rPr lang="cs-CZ" dirty="0"/>
              <a:t>latinskou</a:t>
            </a:r>
            <a:r>
              <a:rPr lang="cs-CZ" b="1" i="1" dirty="0"/>
              <a:t>: Obranu jazyka slovanského, zvláště českého</a:t>
            </a:r>
            <a:endParaRPr lang="cs-CZ" dirty="0"/>
          </a:p>
          <a:p>
            <a:r>
              <a:rPr lang="cs-CZ" b="1" i="1" dirty="0"/>
              <a:t>					        - </a:t>
            </a:r>
            <a:r>
              <a:rPr lang="cs-CZ" b="1" i="1" u="sng" dirty="0"/>
              <a:t>Karel Ignác Thám </a:t>
            </a:r>
            <a:r>
              <a:rPr lang="cs-CZ" b="1" i="1" dirty="0"/>
              <a:t>– Obrana jazyka českého proti </a:t>
            </a:r>
            <a:r>
              <a:rPr lang="cs-CZ" b="1" i="1" dirty="0" smtClean="0"/>
              <a:t>zlobivým </a:t>
            </a:r>
            <a:r>
              <a:rPr lang="cs-CZ" b="1" i="1" dirty="0"/>
              <a:t>jeho </a:t>
            </a:r>
            <a:r>
              <a:rPr lang="cs-CZ" b="1" i="1" dirty="0" err="1"/>
              <a:t>utrhačům</a:t>
            </a:r>
            <a:endParaRPr lang="cs-CZ" dirty="0"/>
          </a:p>
          <a:p>
            <a:r>
              <a:rPr lang="cs-CZ" b="1" i="1" dirty="0"/>
              <a:t>	</a:t>
            </a:r>
            <a:r>
              <a:rPr lang="cs-CZ" dirty="0"/>
              <a:t>(JAZYKOVÁ OBRANA – vyzdvihovala slávu Čechů v minulosti, naříkala nad neblahým </a:t>
            </a:r>
            <a:r>
              <a:rPr lang="cs-CZ" dirty="0" smtClean="0"/>
              <a:t>stavem </a:t>
            </a:r>
            <a:r>
              <a:rPr lang="cs-CZ" dirty="0"/>
              <a:t>národa a jazyka a zároveň protestovala proti tomuto stavu.)</a:t>
            </a:r>
          </a:p>
          <a:p>
            <a:pPr lvl="0"/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236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7030A0"/>
                </a:solidFill>
              </a:rPr>
              <a:t>Obrozenecká věda: Josef </a:t>
            </a:r>
            <a:r>
              <a:rPr lang="cs-CZ" b="1" dirty="0">
                <a:solidFill>
                  <a:srgbClr val="7030A0"/>
                </a:solidFill>
              </a:rPr>
              <a:t>Dobrovský </a:t>
            </a:r>
            <a:r>
              <a:rPr lang="cs-CZ" dirty="0"/>
              <a:t>(1753 - 1829)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historik</a:t>
            </a:r>
            <a:r>
              <a:rPr lang="cs-CZ" dirty="0"/>
              <a:t>, jazykovědec, zakladatel vědecké slavistiky a bohemistiky, </a:t>
            </a:r>
            <a:endParaRPr lang="cs-CZ" dirty="0" smtClean="0"/>
          </a:p>
          <a:p>
            <a:r>
              <a:rPr lang="cs-CZ" dirty="0" smtClean="0"/>
              <a:t>uměl </a:t>
            </a:r>
            <a:r>
              <a:rPr lang="cs-CZ" dirty="0"/>
              <a:t>12 cizích jazyků, </a:t>
            </a:r>
            <a:endParaRPr lang="cs-CZ" dirty="0" smtClean="0"/>
          </a:p>
          <a:p>
            <a:r>
              <a:rPr lang="cs-CZ" dirty="0" smtClean="0"/>
              <a:t>jeho </a:t>
            </a:r>
            <a:r>
              <a:rPr lang="cs-CZ" dirty="0"/>
              <a:t>prioritami byly české dějiny, jazyk a </a:t>
            </a:r>
            <a:r>
              <a:rPr lang="cs-CZ" dirty="0" smtClean="0"/>
              <a:t>literatura</a:t>
            </a:r>
            <a:r>
              <a:rPr lang="cs-CZ" dirty="0"/>
              <a:t>,</a:t>
            </a:r>
            <a:endParaRPr lang="cs-CZ" dirty="0" smtClean="0"/>
          </a:p>
          <a:p>
            <a:r>
              <a:rPr lang="cs-CZ" dirty="0" smtClean="0"/>
              <a:t>T</a:t>
            </a:r>
            <a:r>
              <a:rPr lang="cs-CZ" dirty="0"/>
              <a:t>. G. Masaryk jej nazval „prvním světovým Čechem nové doby</a:t>
            </a:r>
            <a:r>
              <a:rPr lang="cs-CZ" dirty="0" smtClean="0"/>
              <a:t>“.</a:t>
            </a:r>
          </a:p>
          <a:p>
            <a:r>
              <a:rPr lang="cs-CZ" b="1" dirty="0"/>
              <a:t>Dobrovský nevěřil v budoucnost českého jazyka, vysoce však oceňoval jeho úroveň v minulosti. Věnoval se vytvoření spisovné normy českého jazyka. Svá díla psal německy nebo latinsky, neboť čeština v jeho době nebyla ještě schopná vědeckého vyjadřování.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4573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7030A0"/>
                </a:solidFill>
              </a:rPr>
              <a:t>Dobrovského </a:t>
            </a:r>
            <a:r>
              <a:rPr lang="cs-CZ" b="1" dirty="0" smtClean="0">
                <a:solidFill>
                  <a:srgbClr val="7030A0"/>
                </a:solidFill>
              </a:rPr>
              <a:t>díla</a:t>
            </a:r>
            <a:r>
              <a:rPr lang="cs-CZ" dirty="0">
                <a:solidFill>
                  <a:srgbClr val="7030A0"/>
                </a:solidFill>
              </a:rPr>
              <a:t/>
            </a:r>
            <a:br>
              <a:rPr lang="cs-CZ" dirty="0">
                <a:solidFill>
                  <a:srgbClr val="7030A0"/>
                </a:solidFill>
              </a:rPr>
            </a:b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b="1" i="1" u="sng" dirty="0">
                <a:solidFill>
                  <a:srgbClr val="006600"/>
                </a:solidFill>
              </a:rPr>
              <a:t>Dějiny české řeči a literatury</a:t>
            </a:r>
            <a:r>
              <a:rPr lang="cs-CZ" b="1" i="1" dirty="0">
                <a:solidFill>
                  <a:srgbClr val="006600"/>
                </a:solidFill>
              </a:rPr>
              <a:t> </a:t>
            </a:r>
            <a:r>
              <a:rPr lang="cs-CZ" b="1" i="1" dirty="0"/>
              <a:t>– </a:t>
            </a:r>
            <a:r>
              <a:rPr lang="cs-CZ" dirty="0"/>
              <a:t>(německy psáno) tímto dílem položil základy české literární historie. Protože vývoj literatury spojoval se stavem jazyka, hodnotil nejvýše </a:t>
            </a:r>
            <a:r>
              <a:rPr lang="cs-CZ" b="1" dirty="0"/>
              <a:t>dobu veleslavínskou</a:t>
            </a:r>
            <a:r>
              <a:rPr lang="cs-CZ" dirty="0"/>
              <a:t>, nazval ji </a:t>
            </a:r>
            <a:r>
              <a:rPr lang="cs-CZ" b="1" dirty="0"/>
              <a:t>„zlatým věkem českého písemnictví“.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r>
              <a:rPr lang="cs-CZ" b="1" i="1" u="sng" dirty="0">
                <a:solidFill>
                  <a:srgbClr val="006600"/>
                </a:solidFill>
              </a:rPr>
              <a:t>Zevrubná mluvnice jazyka českého</a:t>
            </a:r>
            <a:r>
              <a:rPr lang="cs-CZ" dirty="0">
                <a:solidFill>
                  <a:srgbClr val="006600"/>
                </a:solidFill>
              </a:rPr>
              <a:t> </a:t>
            </a:r>
            <a:r>
              <a:rPr lang="cs-CZ" dirty="0"/>
              <a:t>– (německy psáno) kniha měla základní význam pro ustálení spisovné češtiny v době obrozenecké. Dobrovský nastínil celý systém jazyka a formuloval jeho zákonitosti</a:t>
            </a:r>
            <a:r>
              <a:rPr lang="cs-CZ" dirty="0" smtClean="0"/>
              <a:t>.</a:t>
            </a:r>
            <a:r>
              <a:rPr lang="cs-CZ" b="1" i="1" dirty="0"/>
              <a:t> </a:t>
            </a:r>
            <a:endParaRPr lang="cs-CZ" b="1" i="1" dirty="0" smtClean="0"/>
          </a:p>
          <a:p>
            <a:pPr marL="0" indent="0">
              <a:buNone/>
            </a:pPr>
            <a:endParaRPr lang="cs-CZ" dirty="0"/>
          </a:p>
          <a:p>
            <a:r>
              <a:rPr lang="cs-CZ" b="1" i="1" u="sng" dirty="0">
                <a:solidFill>
                  <a:srgbClr val="006600"/>
                </a:solidFill>
              </a:rPr>
              <a:t>Základy jazyka staroslověnského </a:t>
            </a:r>
            <a:r>
              <a:rPr lang="cs-CZ" dirty="0">
                <a:solidFill>
                  <a:srgbClr val="006600"/>
                </a:solidFill>
              </a:rPr>
              <a:t> </a:t>
            </a:r>
            <a:r>
              <a:rPr lang="cs-CZ" dirty="0"/>
              <a:t>(latinsky)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b="1" i="1" u="sng" dirty="0">
                <a:solidFill>
                  <a:srgbClr val="006600"/>
                </a:solidFill>
              </a:rPr>
              <a:t>Německo-český slovník</a:t>
            </a:r>
            <a:r>
              <a:rPr lang="cs-CZ" i="1" dirty="0">
                <a:solidFill>
                  <a:srgbClr val="006600"/>
                </a:solidFill>
              </a:rPr>
              <a:t> </a:t>
            </a:r>
            <a:r>
              <a:rPr lang="cs-CZ" i="1" dirty="0"/>
              <a:t>– </a:t>
            </a:r>
            <a:r>
              <a:rPr lang="cs-CZ" dirty="0"/>
              <a:t>2dílný, za základ si vzal veleslavínskou češtinu, přihlédl k jazyku své doby, avšak distancoval se od barokních novotvarů (purismů). Položil základy spisovné normy českého jazyka.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5425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7030A0"/>
                </a:solidFill>
              </a:rPr>
              <a:t>Obrozenecká věda: </a:t>
            </a:r>
            <a:r>
              <a:rPr lang="cs-CZ" b="1" dirty="0" err="1">
                <a:solidFill>
                  <a:srgbClr val="7030A0"/>
                </a:solidFill>
              </a:rPr>
              <a:t>Gelasius</a:t>
            </a:r>
            <a:r>
              <a:rPr lang="cs-CZ" b="1" dirty="0">
                <a:solidFill>
                  <a:srgbClr val="7030A0"/>
                </a:solidFill>
              </a:rPr>
              <a:t> </a:t>
            </a:r>
            <a:r>
              <a:rPr lang="cs-CZ" b="1" dirty="0" err="1">
                <a:solidFill>
                  <a:srgbClr val="7030A0"/>
                </a:solidFill>
              </a:rPr>
              <a:t>Dobner</a:t>
            </a:r>
            <a:r>
              <a:rPr lang="cs-CZ" b="1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je považován za zakladatele českého moderního kritického dějepisu. </a:t>
            </a:r>
            <a:endParaRPr lang="cs-CZ" dirty="0" smtClean="0"/>
          </a:p>
          <a:p>
            <a:r>
              <a:rPr lang="cs-CZ" dirty="0" smtClean="0"/>
              <a:t>Vydával </a:t>
            </a:r>
            <a:r>
              <a:rPr lang="cs-CZ" dirty="0"/>
              <a:t>staré dokumenty a hodnotil je. </a:t>
            </a:r>
            <a:endParaRPr lang="cs-CZ" dirty="0" smtClean="0"/>
          </a:p>
          <a:p>
            <a:r>
              <a:rPr lang="cs-CZ" dirty="0" smtClean="0"/>
              <a:t>Vydal </a:t>
            </a:r>
            <a:r>
              <a:rPr lang="cs-CZ" dirty="0"/>
              <a:t>část</a:t>
            </a:r>
            <a:r>
              <a:rPr lang="cs-CZ" b="1" i="1" dirty="0"/>
              <a:t> Hájkovy kroniky</a:t>
            </a:r>
            <a:r>
              <a:rPr lang="cs-CZ" dirty="0"/>
              <a:t> s rozsáhlým kritickým komentářem a dokázal její historickou nespolehlivost.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943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7030A0"/>
                </a:solidFill>
              </a:rPr>
              <a:t>Obrozenecká věda</a:t>
            </a:r>
            <a:r>
              <a:rPr lang="cs-CZ" dirty="0" smtClean="0">
                <a:solidFill>
                  <a:srgbClr val="7030A0"/>
                </a:solidFill>
              </a:rPr>
              <a:t>: </a:t>
            </a:r>
            <a:r>
              <a:rPr lang="cs-CZ" b="1" dirty="0">
                <a:solidFill>
                  <a:srgbClr val="7030A0"/>
                </a:solidFill>
              </a:rPr>
              <a:t>František Martin </a:t>
            </a:r>
            <a:r>
              <a:rPr lang="cs-CZ" b="1" dirty="0" err="1">
                <a:solidFill>
                  <a:srgbClr val="7030A0"/>
                </a:solidFill>
              </a:rPr>
              <a:t>Pelcl</a:t>
            </a:r>
            <a:r>
              <a:rPr lang="cs-CZ" b="1" dirty="0">
                <a:solidFill>
                  <a:srgbClr val="7030A0"/>
                </a:solidFill>
              </a:rPr>
              <a:t> 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první profesor českého jazyka a literatury na pražské univerzitě, </a:t>
            </a:r>
            <a:endParaRPr lang="cs-CZ" dirty="0" smtClean="0"/>
          </a:p>
          <a:p>
            <a:r>
              <a:rPr lang="cs-CZ" dirty="0" smtClean="0"/>
              <a:t>na </a:t>
            </a:r>
            <a:r>
              <a:rPr lang="cs-CZ" dirty="0"/>
              <a:t>rozdíl od Dobrovského věřil v budoucnost české kultury a sám se pokusil přispět ke zvýšení její úrovně.</a:t>
            </a:r>
          </a:p>
          <a:p>
            <a:r>
              <a:rPr lang="cs-CZ" b="1" dirty="0"/>
              <a:t>Dílo: </a:t>
            </a:r>
            <a:r>
              <a:rPr lang="cs-CZ" b="1" i="1" u="sng" dirty="0">
                <a:solidFill>
                  <a:srgbClr val="006600"/>
                </a:solidFill>
              </a:rPr>
              <a:t>Nová kronika česká </a:t>
            </a:r>
            <a:r>
              <a:rPr lang="cs-CZ" b="1" i="1" u="sng" dirty="0"/>
              <a:t>–</a:t>
            </a:r>
            <a:r>
              <a:rPr lang="cs-CZ" dirty="0"/>
              <a:t> první pokus o vědecké historické dílo napsané v době obrození v </a:t>
            </a:r>
            <a:r>
              <a:rPr lang="cs-CZ" b="1" dirty="0" smtClean="0"/>
              <a:t>češtině.</a:t>
            </a:r>
            <a:endParaRPr lang="cs-CZ" dirty="0"/>
          </a:p>
          <a:p>
            <a:r>
              <a:rPr lang="cs-CZ" dirty="0"/>
              <a:t>F. M. </a:t>
            </a:r>
            <a:r>
              <a:rPr lang="cs-CZ" dirty="0" err="1"/>
              <a:t>Pelcl</a:t>
            </a:r>
            <a:r>
              <a:rPr lang="cs-CZ" dirty="0"/>
              <a:t> vydal v r. 1775 </a:t>
            </a:r>
            <a:r>
              <a:rPr lang="cs-CZ" i="1" dirty="0">
                <a:solidFill>
                  <a:srgbClr val="006600"/>
                </a:solidFill>
              </a:rPr>
              <a:t>Balbínovu Obranu </a:t>
            </a:r>
            <a:r>
              <a:rPr lang="cs-CZ" i="1" dirty="0" smtClean="0">
                <a:solidFill>
                  <a:srgbClr val="006600"/>
                </a:solidFill>
              </a:rPr>
              <a:t>         </a:t>
            </a:r>
            <a:r>
              <a:rPr lang="cs-CZ" dirty="0" smtClean="0"/>
              <a:t>(</a:t>
            </a:r>
            <a:r>
              <a:rPr lang="cs-CZ" dirty="0"/>
              <a:t>z roku 1672).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1003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7030A0"/>
                </a:solidFill>
              </a:rPr>
              <a:t>Publicistika: </a:t>
            </a:r>
            <a:r>
              <a:rPr lang="cs-CZ" b="1" dirty="0">
                <a:solidFill>
                  <a:srgbClr val="7030A0"/>
                </a:solidFill>
              </a:rPr>
              <a:t>Václav Matěj Kramerius</a:t>
            </a:r>
            <a:r>
              <a:rPr lang="cs-CZ" dirty="0">
                <a:solidFill>
                  <a:srgbClr val="7030A0"/>
                </a:solidFill>
              </a:rPr>
              <a:t> 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od r. 1789 vydával </a:t>
            </a:r>
            <a:r>
              <a:rPr lang="cs-CZ" dirty="0" err="1"/>
              <a:t>Krameriusovy</a:t>
            </a:r>
            <a:r>
              <a:rPr lang="cs-CZ" dirty="0"/>
              <a:t> </a:t>
            </a:r>
            <a:r>
              <a:rPr lang="cs-CZ" dirty="0" err="1"/>
              <a:t>c.k</a:t>
            </a:r>
            <a:r>
              <a:rPr lang="cs-CZ" dirty="0"/>
              <a:t>. Pražské poštovské noviny (od r. 1791 </a:t>
            </a:r>
            <a:r>
              <a:rPr lang="cs-CZ" dirty="0" err="1"/>
              <a:t>Krameriusovy</a:t>
            </a:r>
            <a:r>
              <a:rPr lang="cs-CZ" dirty="0"/>
              <a:t> </a:t>
            </a:r>
            <a:r>
              <a:rPr lang="cs-CZ" dirty="0" err="1"/>
              <a:t>c.k</a:t>
            </a:r>
            <a:r>
              <a:rPr lang="cs-CZ" dirty="0"/>
              <a:t>. Vlastenecké noviny</a:t>
            </a:r>
            <a:r>
              <a:rPr lang="cs-CZ" dirty="0" smtClean="0"/>
              <a:t>).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Vedle novinářské činnosti se věnoval i ediční činnosti – </a:t>
            </a:r>
            <a:r>
              <a:rPr lang="cs-CZ" b="1" dirty="0">
                <a:solidFill>
                  <a:srgbClr val="002060"/>
                </a:solidFill>
              </a:rPr>
              <a:t>Česká expedice </a:t>
            </a:r>
            <a:r>
              <a:rPr lang="cs-CZ" b="1" dirty="0" smtClean="0"/>
              <a:t>- </a:t>
            </a:r>
            <a:r>
              <a:rPr lang="cs-CZ" dirty="0" smtClean="0"/>
              <a:t>vydal </a:t>
            </a:r>
            <a:r>
              <a:rPr lang="cs-CZ" dirty="0"/>
              <a:t>překlady a památky </a:t>
            </a:r>
            <a:r>
              <a:rPr lang="cs-CZ" dirty="0" smtClean="0"/>
              <a:t>starší </a:t>
            </a:r>
            <a:r>
              <a:rPr lang="cs-CZ" dirty="0"/>
              <a:t>české literatury.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4611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Divadlo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Roku </a:t>
            </a:r>
            <a:r>
              <a:rPr lang="cs-CZ" dirty="0"/>
              <a:t>1786 bylo zřízeno vlastenecké divadlo zvané </a:t>
            </a:r>
            <a:r>
              <a:rPr lang="cs-CZ" b="1" u="sng" dirty="0">
                <a:solidFill>
                  <a:srgbClr val="002060"/>
                </a:solidFill>
              </a:rPr>
              <a:t>BOUDA</a:t>
            </a:r>
            <a:r>
              <a:rPr lang="cs-CZ" dirty="0"/>
              <a:t>.</a:t>
            </a:r>
          </a:p>
          <a:p>
            <a:r>
              <a:rPr lang="cs-CZ" dirty="0"/>
              <a:t>Hlavním organizátorem pražského divadelního života byl </a:t>
            </a:r>
            <a:r>
              <a:rPr lang="cs-CZ" b="1" u="sng" dirty="0">
                <a:solidFill>
                  <a:srgbClr val="C00000"/>
                </a:solidFill>
              </a:rPr>
              <a:t>Václav Thám</a:t>
            </a:r>
            <a:r>
              <a:rPr lang="cs-CZ" dirty="0">
                <a:solidFill>
                  <a:srgbClr val="C00000"/>
                </a:solidFill>
              </a:rPr>
              <a:t> </a:t>
            </a:r>
            <a:r>
              <a:rPr lang="cs-CZ" dirty="0"/>
              <a:t>– herec, režisér, novinář, literát. Autor více než 50 dramatických textů – zobrazující výseky z českých dějin: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6600"/>
                </a:solidFill>
              </a:rPr>
              <a:t>  </a:t>
            </a:r>
            <a:r>
              <a:rPr lang="cs-CZ" b="1" i="1" u="sng" dirty="0">
                <a:solidFill>
                  <a:srgbClr val="006600"/>
                </a:solidFill>
              </a:rPr>
              <a:t>Břetislav a Jitka</a:t>
            </a:r>
            <a:endParaRPr lang="cs-CZ" dirty="0">
              <a:solidFill>
                <a:srgbClr val="006600"/>
              </a:solidFill>
            </a:endParaRP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r>
              <a:rPr lang="cs-CZ" b="1" u="sng" dirty="0">
                <a:solidFill>
                  <a:srgbClr val="C00000"/>
                </a:solidFill>
              </a:rPr>
              <a:t>Prokop Šedivý </a:t>
            </a:r>
            <a:r>
              <a:rPr lang="cs-CZ" b="1" u="sng" dirty="0"/>
              <a:t>–</a:t>
            </a:r>
            <a:r>
              <a:rPr lang="cs-CZ" dirty="0"/>
              <a:t> dramatik a prozaik, usiloval o původní tvorbu – </a:t>
            </a:r>
            <a:r>
              <a:rPr lang="cs-CZ" i="1" dirty="0"/>
              <a:t>tzv. lokální frašky </a:t>
            </a:r>
            <a:r>
              <a:rPr lang="cs-CZ" dirty="0"/>
              <a:t>(obhroublý humor zasazený </a:t>
            </a:r>
            <a:r>
              <a:rPr lang="cs-CZ" dirty="0" smtClean="0"/>
              <a:t>      do </a:t>
            </a:r>
            <a:r>
              <a:rPr lang="cs-CZ" dirty="0"/>
              <a:t>určitého prostředí)</a:t>
            </a:r>
          </a:p>
          <a:p>
            <a:pPr marL="0" lvl="0" indent="0">
              <a:buNone/>
            </a:pPr>
            <a:r>
              <a:rPr lang="cs-CZ" b="1" i="1" u="sng" dirty="0" smtClean="0"/>
              <a:t> </a:t>
            </a:r>
            <a:r>
              <a:rPr lang="cs-CZ" b="1" i="1" u="sng" dirty="0" smtClean="0">
                <a:solidFill>
                  <a:srgbClr val="006600"/>
                </a:solidFill>
              </a:rPr>
              <a:t>Mastné </a:t>
            </a:r>
            <a:r>
              <a:rPr lang="cs-CZ" b="1" i="1" u="sng" dirty="0">
                <a:solidFill>
                  <a:srgbClr val="006600"/>
                </a:solidFill>
              </a:rPr>
              <a:t>krámy</a:t>
            </a:r>
            <a:endParaRPr lang="cs-CZ" dirty="0">
              <a:solidFill>
                <a:srgbClr val="006600"/>
              </a:solidFill>
            </a:endParaRPr>
          </a:p>
          <a:p>
            <a:pPr marL="0" lvl="0" indent="0">
              <a:buNone/>
            </a:pPr>
            <a:r>
              <a:rPr lang="cs-CZ" b="1" i="1" u="sng" dirty="0" smtClean="0">
                <a:solidFill>
                  <a:srgbClr val="006600"/>
                </a:solidFill>
              </a:rPr>
              <a:t> Pražští </a:t>
            </a:r>
            <a:r>
              <a:rPr lang="cs-CZ" b="1" i="1" u="sng" dirty="0">
                <a:solidFill>
                  <a:srgbClr val="006600"/>
                </a:solidFill>
              </a:rPr>
              <a:t>sládci</a:t>
            </a:r>
            <a:endParaRPr lang="cs-CZ" dirty="0">
              <a:solidFill>
                <a:srgbClr val="0066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2657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7030A0"/>
                </a:solidFill>
              </a:rPr>
              <a:t>Poezie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cs-CZ" b="1" u="sng" dirty="0">
                <a:solidFill>
                  <a:srgbClr val="C00000"/>
                </a:solidFill>
              </a:rPr>
              <a:t>Václav Thám</a:t>
            </a:r>
            <a:r>
              <a:rPr lang="cs-CZ" dirty="0">
                <a:solidFill>
                  <a:srgbClr val="C00000"/>
                </a:solidFill>
              </a:rPr>
              <a:t> </a:t>
            </a:r>
            <a:endParaRPr lang="cs-CZ" dirty="0" smtClean="0">
              <a:solidFill>
                <a:srgbClr val="C00000"/>
              </a:solidFill>
            </a:endParaRPr>
          </a:p>
          <a:p>
            <a:pPr lvl="0"/>
            <a:r>
              <a:rPr lang="cs-CZ" b="1" dirty="0" smtClean="0"/>
              <a:t>básnická </a:t>
            </a:r>
            <a:r>
              <a:rPr lang="cs-CZ" b="1" dirty="0"/>
              <a:t>družina Puchmajerova –</a:t>
            </a:r>
            <a:r>
              <a:rPr lang="cs-CZ" dirty="0"/>
              <a:t> 1. básnická škola</a:t>
            </a:r>
          </a:p>
          <a:p>
            <a:pPr marL="0" indent="0">
              <a:buNone/>
            </a:pPr>
            <a:r>
              <a:rPr lang="cs-CZ" b="1" i="1" dirty="0" err="1" smtClean="0">
                <a:solidFill>
                  <a:srgbClr val="C00000"/>
                </a:solidFill>
              </a:rPr>
              <a:t>Puchmajerovci</a:t>
            </a:r>
            <a:r>
              <a:rPr lang="cs-CZ" b="1" dirty="0" smtClean="0"/>
              <a:t> </a:t>
            </a:r>
            <a:r>
              <a:rPr lang="cs-CZ" dirty="0"/>
              <a:t>do poezie uvedli rozmanité žánry evropského klasicismu: ódu, baladu, hrdinský a komický epos. Pokoušeli se o vlastní tvorbu a orientovali se na slovanskou literaturu.</a:t>
            </a:r>
          </a:p>
          <a:p>
            <a:r>
              <a:rPr lang="cs-CZ" b="1" u="sng" dirty="0">
                <a:solidFill>
                  <a:srgbClr val="C00000"/>
                </a:solidFill>
              </a:rPr>
              <a:t>Antonín Jaroslav </a:t>
            </a:r>
            <a:r>
              <a:rPr lang="cs-CZ" b="1" u="sng" dirty="0" err="1">
                <a:solidFill>
                  <a:srgbClr val="C00000"/>
                </a:solidFill>
              </a:rPr>
              <a:t>Puchmajer</a:t>
            </a:r>
            <a:r>
              <a:rPr lang="cs-CZ" dirty="0">
                <a:solidFill>
                  <a:srgbClr val="C00000"/>
                </a:solidFill>
              </a:rPr>
              <a:t>- </a:t>
            </a:r>
            <a:r>
              <a:rPr lang="cs-CZ" dirty="0"/>
              <a:t>autor ód a bajek: </a:t>
            </a:r>
            <a:r>
              <a:rPr lang="cs-CZ" b="1" i="1" dirty="0">
                <a:solidFill>
                  <a:srgbClr val="006600"/>
                </a:solidFill>
              </a:rPr>
              <a:t>Óda na Jana Žižku z Trocnova</a:t>
            </a:r>
            <a:endParaRPr lang="cs-CZ" dirty="0">
              <a:solidFill>
                <a:srgbClr val="0066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7889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Kdo byl vůdčí osobností první generace obrozenců?</a:t>
            </a:r>
          </a:p>
          <a:p>
            <a:r>
              <a:rPr lang="cs-CZ" dirty="0" smtClean="0"/>
              <a:t>Jak se jmenovalo první vlastenecké české divadlo?</a:t>
            </a:r>
          </a:p>
          <a:p>
            <a:r>
              <a:rPr lang="cs-CZ" dirty="0" smtClean="0"/>
              <a:t>Kdo byl hlavním </a:t>
            </a:r>
            <a:r>
              <a:rPr lang="cs-CZ" dirty="0"/>
              <a:t>organizátorem pražského divadelního </a:t>
            </a:r>
            <a:r>
              <a:rPr lang="cs-CZ" dirty="0" smtClean="0"/>
              <a:t>života?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7588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Seznam obrázků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effectLst/>
              </a:rPr>
              <a:t>SAPFAN. </a:t>
            </a:r>
            <a:r>
              <a:rPr lang="cs-CZ" sz="2000" i="1" dirty="0" err="1" smtClean="0">
                <a:effectLst/>
              </a:rPr>
              <a:t>Wikimedia</a:t>
            </a:r>
            <a:r>
              <a:rPr lang="cs-CZ" sz="2000" i="1" dirty="0" smtClean="0">
                <a:effectLst/>
              </a:rPr>
              <a:t> </a:t>
            </a:r>
            <a:r>
              <a:rPr lang="cs-CZ" sz="2000" i="1" dirty="0" err="1" smtClean="0">
                <a:effectLst/>
              </a:rPr>
              <a:t>Commons</a:t>
            </a:r>
            <a:r>
              <a:rPr lang="cs-CZ" sz="2000" dirty="0" smtClean="0">
                <a:effectLst/>
              </a:rPr>
              <a:t> [online]. [cit. 12.3.2013]. Dostupný na WWW: http://cs.wikipedia.org/wiki/Soubor:Josef_Dobrovsky_Vilimek.jpg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507428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Seznam zdrojů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/>
              <a:t>Česká literatura od počátků k dnešku</a:t>
            </a:r>
            <a:r>
              <a:rPr lang="cs-CZ" dirty="0"/>
              <a:t>. 1. vyd. Praha: Lidové noviny, 1998, 1048 s. ISBN 80-710-6308-8</a:t>
            </a:r>
            <a:r>
              <a:rPr lang="cs-CZ" dirty="0" smtClean="0"/>
              <a:t>.</a:t>
            </a:r>
          </a:p>
          <a:p>
            <a:r>
              <a:rPr lang="cs-CZ" dirty="0"/>
              <a:t>NEZKUSIL, Vladimír. </a:t>
            </a:r>
            <a:r>
              <a:rPr lang="cs-CZ" i="1" dirty="0"/>
              <a:t>Česká a světová literatura pro 1. ročník středních škol: nejstarší literární památky : počátky českého národního obrození</a:t>
            </a:r>
            <a:r>
              <a:rPr lang="cs-CZ" dirty="0"/>
              <a:t>. 2. vyd. Praha: Fortuna, 2002, 149 s. ISBN 80-716-8653-0.</a:t>
            </a:r>
          </a:p>
        </p:txBody>
      </p:sp>
    </p:spTree>
    <p:extLst>
      <p:ext uri="{BB962C8B-B14F-4D97-AF65-F5344CB8AC3E}">
        <p14:creationId xmlns:p14="http://schemas.microsoft.com/office/powerpoint/2010/main" val="3409002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898</Words>
  <Application>Microsoft Office PowerPoint</Application>
  <PresentationFormat>Předvádění na obrazovce (4:3)</PresentationFormat>
  <Paragraphs>85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Prezentace aplikace PowerPoint</vt:lpstr>
      <vt:lpstr>ANOTACE</vt:lpstr>
      <vt:lpstr>Literatura národního obrození</vt:lpstr>
      <vt:lpstr>Národní obrození</vt:lpstr>
      <vt:lpstr>I. fáze</vt:lpstr>
      <vt:lpstr>Obrozenecká věda: Josef Dobrovský (1753 - 1829) </vt:lpstr>
      <vt:lpstr>Dobrovského díla </vt:lpstr>
      <vt:lpstr>Obrozenecká věda: Gelasius Dobner </vt:lpstr>
      <vt:lpstr>Obrozenecká věda: František Martin Pelcl </vt:lpstr>
      <vt:lpstr>Publicistika: Václav Matěj Kramerius  </vt:lpstr>
      <vt:lpstr>Divadlo</vt:lpstr>
      <vt:lpstr>Poezie</vt:lpstr>
      <vt:lpstr>Kontrolní otázky</vt:lpstr>
      <vt:lpstr>Seznam obrázků</vt:lpstr>
      <vt:lpstr>Seznam zdrojů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Národní obrození</dc:title>
  <dc:creator>uzivatel</dc:creator>
  <cp:lastModifiedBy>uzivatel</cp:lastModifiedBy>
  <cp:revision>4</cp:revision>
  <dcterms:created xsi:type="dcterms:W3CDTF">2013-03-12T19:21:52Z</dcterms:created>
  <dcterms:modified xsi:type="dcterms:W3CDTF">2013-06-17T14:06:06Z</dcterms:modified>
</cp:coreProperties>
</file>