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04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613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15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68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51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07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7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698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036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526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070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475EA-012E-4125-ACDB-F60A1FDEF2F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E015F-9CF9-44DD-BC82-87441A928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13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664342"/>
              </p:ext>
            </p:extLst>
          </p:nvPr>
        </p:nvGraphicFramePr>
        <p:xfrm>
          <a:off x="1475656" y="1759744"/>
          <a:ext cx="6576392" cy="4309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Literatura národního </a:t>
                      </a:r>
                      <a:r>
                        <a:rPr lang="cs-CZ" dirty="0" smtClean="0"/>
                        <a:t>obrození: </a:t>
                      </a:r>
                      <a:r>
                        <a:rPr lang="cs-CZ" dirty="0" smtClean="0"/>
                        <a:t>         II</a:t>
                      </a:r>
                      <a:r>
                        <a:rPr lang="cs-CZ" dirty="0" smtClean="0"/>
                        <a:t>. fáze</a:t>
                      </a:r>
                      <a:endParaRPr lang="cs-CZ" dirty="0"/>
                    </a:p>
                  </a:txBody>
                  <a:tcPr/>
                </a:tc>
              </a:tr>
              <a:tr h="4690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69096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477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7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k materiálním </a:t>
            </a:r>
            <a:r>
              <a:rPr lang="cs-CZ" dirty="0" smtClean="0"/>
              <a:t> a </a:t>
            </a:r>
            <a:r>
              <a:rPr lang="cs-CZ" dirty="0"/>
              <a:t>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</a:t>
            </a:r>
            <a:r>
              <a:rPr lang="cs-CZ" dirty="0" smtClean="0">
                <a:cs typeface="Arial" charset="0"/>
              </a:rPr>
              <a:t> na </a:t>
            </a:r>
            <a:r>
              <a:rPr lang="cs-CZ" dirty="0">
                <a:cs typeface="Arial" charset="0"/>
              </a:rPr>
              <a:t>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</a:t>
            </a:r>
            <a:r>
              <a:rPr lang="cs-CZ" dirty="0" smtClean="0">
                <a:cs typeface="Arial" charset="0"/>
              </a:rPr>
              <a:t>věnuje druhé fázi národního obrození.</a:t>
            </a:r>
            <a:endParaRPr lang="cs-CZ" u="sng" dirty="0"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936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Literatura národního </a:t>
            </a:r>
            <a:r>
              <a:rPr lang="cs-CZ" sz="5400" b="1" dirty="0" smtClean="0">
                <a:solidFill>
                  <a:srgbClr val="7030A0"/>
                </a:solidFill>
              </a:rPr>
              <a:t>obrození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996952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II. fáze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26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208912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7030A0"/>
                </a:solidFill>
              </a:rPr>
              <a:t>Na počátku 19. století </a:t>
            </a:r>
            <a:r>
              <a:rPr lang="cs-CZ" sz="2800" b="1" dirty="0"/>
              <a:t>se v okruhu obrozenců objevuje </a:t>
            </a:r>
            <a:r>
              <a:rPr lang="cs-CZ" sz="2800" b="1" i="1" dirty="0">
                <a:solidFill>
                  <a:srgbClr val="7030A0"/>
                </a:solidFill>
              </a:rPr>
              <a:t>nová generace</a:t>
            </a:r>
            <a:r>
              <a:rPr lang="cs-CZ" sz="2800" b="1" dirty="0">
                <a:solidFill>
                  <a:srgbClr val="7030A0"/>
                </a:solidFill>
              </a:rPr>
              <a:t> s novými názory</a:t>
            </a:r>
            <a:r>
              <a:rPr lang="cs-CZ" sz="2800" b="1" dirty="0"/>
              <a:t>: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7030A0"/>
                </a:solidFill>
              </a:rPr>
              <a:t>věřili v českou budoucnost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usilují o </a:t>
            </a:r>
            <a:r>
              <a:rPr lang="cs-CZ" sz="2800" b="1" dirty="0">
                <a:solidFill>
                  <a:srgbClr val="7030A0"/>
                </a:solidFill>
              </a:rPr>
              <a:t>rovnoprávné začlenění české kultury i vědy do evropského kontextu</a:t>
            </a:r>
            <a:r>
              <a:rPr lang="cs-CZ" sz="2800" dirty="0">
                <a:solidFill>
                  <a:srgbClr val="7030A0"/>
                </a:solidFill>
              </a:rPr>
              <a:t> </a:t>
            </a:r>
            <a:r>
              <a:rPr lang="cs-CZ" sz="2800" dirty="0"/>
              <a:t>(snaha o „dohánění“ vyspělé Evropy – to se projevovalo </a:t>
            </a:r>
            <a:r>
              <a:rPr lang="cs-CZ" sz="2800" b="1" dirty="0"/>
              <a:t>překlady</a:t>
            </a:r>
            <a:r>
              <a:rPr lang="cs-CZ" sz="2800" dirty="0"/>
              <a:t>, zpřístupňující českému čtenáři světovou literaturu a zároveň </a:t>
            </a:r>
            <a:r>
              <a:rPr lang="cs-CZ" sz="2800" b="1" dirty="0"/>
              <a:t>dokazující, že čeština je schopná zprostředkovat i tato náročná díla</a:t>
            </a:r>
            <a:endParaRPr lang="cs-CZ" sz="2800" dirty="0"/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byli přesvědčeni (pod vlivem Herdera), že </a:t>
            </a:r>
            <a:r>
              <a:rPr lang="cs-CZ" sz="2800" b="1" dirty="0">
                <a:solidFill>
                  <a:srgbClr val="7030A0"/>
                </a:solidFill>
              </a:rPr>
              <a:t>národní kultura spočívá v lidovém umění</a:t>
            </a:r>
            <a:r>
              <a:rPr lang="cs-CZ" sz="2800" dirty="0">
                <a:solidFill>
                  <a:srgbClr val="7030A0"/>
                </a:solidFill>
              </a:rPr>
              <a:t>, je </a:t>
            </a:r>
            <a:r>
              <a:rPr lang="cs-CZ" sz="2800" b="1" dirty="0">
                <a:solidFill>
                  <a:srgbClr val="7030A0"/>
                </a:solidFill>
              </a:rPr>
              <a:t>jen třeba jej objevit a rozvinout</a:t>
            </a:r>
            <a:r>
              <a:rPr lang="cs-CZ" sz="2800" dirty="0"/>
              <a:t> – s touto myšlenkou souviselo sbírání lidové slovesnosti a její básnické napodobování</a:t>
            </a:r>
          </a:p>
        </p:txBody>
      </p:sp>
    </p:spTree>
    <p:extLst>
      <p:ext uri="{BB962C8B-B14F-4D97-AF65-F5344CB8AC3E}">
        <p14:creationId xmlns:p14="http://schemas.microsoft.com/office/powerpoint/2010/main" val="402394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3654" y="404664"/>
            <a:ext cx="81369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7030A0"/>
                </a:solidFill>
              </a:rPr>
              <a:t>zájem o historii</a:t>
            </a:r>
            <a:r>
              <a:rPr lang="cs-CZ" sz="2000" dirty="0"/>
              <a:t>, na kterou již není nazíráno s kritickou osvícenskou skepsí, proto se objevují </a:t>
            </a:r>
            <a:r>
              <a:rPr lang="cs-CZ" sz="2000" b="1" dirty="0"/>
              <a:t>literární falzifikáty</a:t>
            </a:r>
            <a:endParaRPr lang="cs-CZ" sz="20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projevuje se </a:t>
            </a:r>
            <a:r>
              <a:rPr lang="cs-CZ" sz="2000" b="1" dirty="0">
                <a:solidFill>
                  <a:srgbClr val="7030A0"/>
                </a:solidFill>
              </a:rPr>
              <a:t>idea slovanské vzájemnosti</a:t>
            </a:r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/>
              <a:t>(spolupráce všech Slovanů), mnozí z obrozenců šířili myšlenku všeslovanské vzájemnosti (panslavismus)-např. Hanka, Kollár. Rozvíjela se také představa o jednotné slovanské říši pod vedením Ruska.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obrozenci v tomto období pracovali na nové podobě spisovné češtiny, základy pro novodobou spisovnou češtinu položil svou</a:t>
            </a:r>
            <a:r>
              <a:rPr lang="cs-CZ" sz="2000" i="1" dirty="0"/>
              <a:t> Zevrubnou mluvnicí českou </a:t>
            </a:r>
            <a:r>
              <a:rPr lang="cs-CZ" sz="2000" b="1" dirty="0"/>
              <a:t>Josef Dobrovský</a:t>
            </a:r>
            <a:r>
              <a:rPr lang="cs-CZ" sz="2000" dirty="0"/>
              <a:t>, k oživení spisovné češtiny bylo zapotřebí </a:t>
            </a:r>
            <a:r>
              <a:rPr lang="cs-CZ" sz="2000" b="1" dirty="0"/>
              <a:t>vytvořit moderní českou slovní zásobu</a:t>
            </a:r>
            <a:endParaRPr lang="cs-CZ" sz="20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úkol obrození: </a:t>
            </a:r>
            <a:r>
              <a:rPr lang="cs-CZ" sz="2000" b="1" dirty="0">
                <a:solidFill>
                  <a:srgbClr val="7030A0"/>
                </a:solidFill>
              </a:rPr>
              <a:t>učinit z Čechů sebevědomé aktivní účastníky společenského dění</a:t>
            </a:r>
          </a:p>
          <a:p>
            <a:pPr lvl="0"/>
            <a:r>
              <a:rPr lang="cs-CZ" sz="2000" b="1" dirty="0">
                <a:solidFill>
                  <a:srgbClr val="7030A0"/>
                </a:solidFill>
              </a:rPr>
              <a:t>Čechem byl pouze ten, kdo mluvil </a:t>
            </a:r>
            <a:r>
              <a:rPr lang="cs-CZ" sz="2000" b="1" dirty="0" smtClean="0">
                <a:solidFill>
                  <a:srgbClr val="7030A0"/>
                </a:solidFill>
              </a:rPr>
              <a:t>česky.</a:t>
            </a:r>
            <a:endParaRPr lang="cs-CZ" sz="2000" b="1" dirty="0">
              <a:solidFill>
                <a:srgbClr val="7030A0"/>
              </a:solidFill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rakouská vláda v r. 1816 povolila výuku češtiny na gymnáziích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1818 – bylo založeno Národní muzeum (pod názvem Vlastenecké muzeum)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vliv preromantismu, který zdůrazňoval citové zaujetí, zájem o národní kulturu a lidovou tvorbu</a:t>
            </a:r>
          </a:p>
        </p:txBody>
      </p:sp>
    </p:spTree>
    <p:extLst>
      <p:ext uri="{BB962C8B-B14F-4D97-AF65-F5344CB8AC3E}">
        <p14:creationId xmlns:p14="http://schemas.microsoft.com/office/powerpoint/2010/main" val="138256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Josef Jungmann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vůdčí intelektuální osobnost této </a:t>
            </a:r>
            <a:r>
              <a:rPr lang="cs-CZ" dirty="0" smtClean="0"/>
              <a:t>generace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Slovesnost –</a:t>
            </a:r>
            <a:r>
              <a:rPr lang="cs-CZ" dirty="0"/>
              <a:t> čítanka spojená s učebnicí slohu používaná k výuce češtiny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Historie literatury české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– stejně jako Dobrovský pokládal Jungmann za vrchol české literatury i českého jazyka 2. polovinu 16. století  a baroko za období úpadku jazyka a literatury.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Slovník česko-německý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– pětidílný, Jungmannovo životní dílo, většinu slovníkového materiálu shromáždil se svými spolupracovníky sám (bratři Preslové, Purkyně). Využíval stará, už zapomenutá slova, přejímal slova z jiných slovanských jazyků (nejvíce z polštiny), vytvářel novotvary. Ne všechna slova se ujala, ale slovník splnil svůj úkol – obohatil jazyk a příznivě ovlivnil jeho další vývoj (z jeho neologismů dosud užíváme např. slova úsvit, chmura)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Oldřich a Božena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– 1. česká romance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21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František Palacký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historik, politik a myslitel, </a:t>
            </a:r>
            <a:endParaRPr lang="cs-CZ" dirty="0" smtClean="0"/>
          </a:p>
          <a:p>
            <a:r>
              <a:rPr lang="cs-CZ" dirty="0" smtClean="0"/>
              <a:t>hájil </a:t>
            </a:r>
            <a:r>
              <a:rPr lang="cs-CZ" b="1" u="sng" dirty="0">
                <a:solidFill>
                  <a:srgbClr val="C00000"/>
                </a:solidFill>
              </a:rPr>
              <a:t>politiku </a:t>
            </a:r>
            <a:r>
              <a:rPr lang="cs-CZ" b="1" i="1" u="sng" dirty="0" smtClean="0">
                <a:solidFill>
                  <a:srgbClr val="C00000"/>
                </a:solidFill>
              </a:rPr>
              <a:t>austroslavismu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/>
              <a:t>pokojného soužití slovanských národů v rámci habsburské monarchie, pod vlivem politických událostí 60. let se uvedené koncepce vzdal - </a:t>
            </a:r>
            <a:r>
              <a:rPr lang="cs-CZ" i="1" dirty="0"/>
              <a:t>„byli jsme před Rakouskem, budeme i po něm“</a:t>
            </a:r>
            <a:endParaRPr lang="cs-CZ" dirty="0"/>
          </a:p>
          <a:p>
            <a:r>
              <a:rPr lang="cs-CZ" sz="4000" b="1" i="1" dirty="0">
                <a:solidFill>
                  <a:srgbClr val="006600"/>
                </a:solidFill>
              </a:rPr>
              <a:t>Dějiny národu českého v Čechách i v Moravě</a:t>
            </a:r>
            <a:r>
              <a:rPr lang="cs-CZ" sz="4000" dirty="0">
                <a:solidFill>
                  <a:srgbClr val="006600"/>
                </a:solidFill>
              </a:rPr>
              <a:t> </a:t>
            </a:r>
            <a:r>
              <a:rPr lang="cs-CZ" dirty="0"/>
              <a:t>– pětisvazkové, původně vycházely v němčině, po r. 1848 česky</a:t>
            </a:r>
          </a:p>
          <a:p>
            <a:r>
              <a:rPr lang="cs-CZ" dirty="0"/>
              <a:t>Vyložil české dějiny od jejich počátků do nástupu Habsburků na český trůn roku 1526. Smysl dějin spatřoval v uskutečňování humanitních idejí (toho, co směřuje ke konání dobra, pravdy a lásky). Vrchol české minulosti spatřoval v husitství a činnosti jednoty bratrské.</a:t>
            </a:r>
          </a:p>
          <a:p>
            <a:r>
              <a:rPr lang="cs-CZ" b="1" i="1" u="sng" dirty="0"/>
              <a:t>Staří </a:t>
            </a:r>
            <a:r>
              <a:rPr lang="cs-CZ" b="1" i="1" u="sng" dirty="0" err="1"/>
              <a:t>letopisové</a:t>
            </a:r>
            <a:r>
              <a:rPr lang="cs-CZ" b="1" i="1" u="sng" dirty="0"/>
              <a:t> čeští</a:t>
            </a:r>
            <a:r>
              <a:rPr lang="cs-CZ" dirty="0"/>
              <a:t> – edice starších českých kronik</a:t>
            </a:r>
          </a:p>
        </p:txBody>
      </p:sp>
    </p:spTree>
    <p:extLst>
      <p:ext uri="{BB962C8B-B14F-4D97-AF65-F5344CB8AC3E}">
        <p14:creationId xmlns:p14="http://schemas.microsoft.com/office/powerpoint/2010/main" val="94550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Pavel Josef Šafařík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historik, slavista a propagátor všeslovanské myšlenky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Tatranská múza s </a:t>
            </a:r>
            <a:r>
              <a:rPr lang="cs-CZ" b="1" i="1" dirty="0" err="1">
                <a:solidFill>
                  <a:srgbClr val="006600"/>
                </a:solidFill>
              </a:rPr>
              <a:t>lýrou</a:t>
            </a:r>
            <a:r>
              <a:rPr lang="cs-CZ" b="1" i="1" dirty="0">
                <a:solidFill>
                  <a:srgbClr val="006600"/>
                </a:solidFill>
              </a:rPr>
              <a:t> slovanskou </a:t>
            </a:r>
            <a:r>
              <a:rPr lang="cs-CZ" b="1" i="1" u="sng" dirty="0"/>
              <a:t>–</a:t>
            </a:r>
            <a:r>
              <a:rPr lang="cs-CZ" dirty="0"/>
              <a:t> poezie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Dějiny slovanského jazyka a literatury ve všech nářečích</a:t>
            </a:r>
            <a:endParaRPr lang="cs-CZ" dirty="0">
              <a:solidFill>
                <a:srgbClr val="006600"/>
              </a:solidFill>
            </a:endParaRPr>
          </a:p>
          <a:p>
            <a:r>
              <a:rPr lang="cs-CZ" b="1" i="1" dirty="0">
                <a:solidFill>
                  <a:srgbClr val="006600"/>
                </a:solidFill>
              </a:rPr>
              <a:t>Slovanské starožitnosti </a:t>
            </a:r>
            <a:r>
              <a:rPr lang="cs-CZ" b="1" i="1" dirty="0"/>
              <a:t>–</a:t>
            </a:r>
            <a:r>
              <a:rPr lang="cs-CZ" dirty="0"/>
              <a:t> tímto dílem dosáhl mezinárodního věhlasu, zabývá se </a:t>
            </a:r>
            <a:r>
              <a:rPr lang="cs-CZ" dirty="0" smtClean="0"/>
              <a:t>nejstaršími </a:t>
            </a:r>
            <a:r>
              <a:rPr lang="cs-CZ" dirty="0"/>
              <a:t>dějinami Slovanů až do 10. století. Cílem tohoto vědeckého díla bylo dokázat, že Slované byli rovnocennými praobyvateli Evropy stejně jako Řekové, Římané či Germáni.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57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Jan Kollár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dirty="0">
                <a:solidFill>
                  <a:srgbClr val="006600"/>
                </a:solidFill>
              </a:rPr>
              <a:t>Básně</a:t>
            </a:r>
            <a:r>
              <a:rPr lang="cs-CZ" dirty="0"/>
              <a:t> – básnická sbírka, ve které vyjádřil svou lásku k Míně</a:t>
            </a:r>
            <a:br>
              <a:rPr lang="cs-CZ" dirty="0"/>
            </a:br>
            <a:r>
              <a:rPr lang="cs-CZ" b="1" i="1" dirty="0" smtClean="0">
                <a:solidFill>
                  <a:srgbClr val="006600"/>
                </a:solidFill>
              </a:rPr>
              <a:t>Slávy dcera</a:t>
            </a:r>
            <a:r>
              <a:rPr lang="cs-CZ" dirty="0" smtClean="0"/>
              <a:t>: popisuje </a:t>
            </a:r>
            <a:r>
              <a:rPr lang="cs-CZ" dirty="0"/>
              <a:t>bídný a neutěšený život porobených Slovanů a zároveň jim radí, aby se přichýlili k velkému „Dubisku“, což znamená k Rusku. Vzpomíná na slávu Slovanů, kteří žili mezi Labem a Vislou, Dunajem a Baltem. Na tomto území však byli Slované poněmčeni. Odsuzuje loupeživé Němce a říká, že nikdo ještě nevylil tolik krve, kolik ji vylil Němec, aby zahubil Slovany.  </a:t>
            </a:r>
          </a:p>
        </p:txBody>
      </p:sp>
    </p:spTree>
    <p:extLst>
      <p:ext uri="{BB962C8B-B14F-4D97-AF65-F5344CB8AC3E}">
        <p14:creationId xmlns:p14="http://schemas.microsoft.com/office/powerpoint/2010/main" val="122953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467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František Ladislav Čelakovský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/>
              <a:t>tvořil básnická díla, ve kterých se inspiroval lidovou slovesností. </a:t>
            </a:r>
            <a:endParaRPr lang="cs-CZ" sz="4400" dirty="0" smtClean="0"/>
          </a:p>
          <a:p>
            <a:r>
              <a:rPr lang="cs-CZ" sz="4400" dirty="0" smtClean="0"/>
              <a:t>Byl </a:t>
            </a:r>
            <a:r>
              <a:rPr lang="cs-CZ" sz="4400" dirty="0"/>
              <a:t>sběratelem lidové tvorby (</a:t>
            </a:r>
            <a:r>
              <a:rPr lang="cs-CZ" sz="4400" dirty="0" smtClean="0"/>
              <a:t>národní </a:t>
            </a:r>
            <a:r>
              <a:rPr lang="cs-CZ" sz="4400" dirty="0"/>
              <a:t>písně, přísloví), básníkem, filozofem a studoval slovanské jazyky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Oporu </a:t>
            </a:r>
            <a:r>
              <a:rPr lang="cs-CZ" sz="4400" dirty="0"/>
              <a:t>všech národů viděl v Rusku, které ve svém díle označoval jako „dubisko“, které ochrání všechny-myslel tím na myšlenku jednotného slovanského národa pod ochranou Ruska (panslavismus).</a:t>
            </a:r>
            <a:br>
              <a:rPr lang="cs-CZ" sz="4400" dirty="0"/>
            </a:br>
            <a:endParaRPr lang="cs-CZ" sz="4400" dirty="0" smtClean="0"/>
          </a:p>
          <a:p>
            <a:r>
              <a:rPr lang="cs-CZ" sz="5900" b="1" i="1" dirty="0" smtClean="0">
                <a:solidFill>
                  <a:srgbClr val="006600"/>
                </a:solidFill>
              </a:rPr>
              <a:t>Slovanské </a:t>
            </a:r>
            <a:r>
              <a:rPr lang="cs-CZ" sz="5900" b="1" i="1" dirty="0">
                <a:solidFill>
                  <a:srgbClr val="006600"/>
                </a:solidFill>
              </a:rPr>
              <a:t>národní písně</a:t>
            </a:r>
            <a:r>
              <a:rPr lang="cs-CZ" sz="5900" dirty="0">
                <a:solidFill>
                  <a:srgbClr val="006600"/>
                </a:solidFill>
              </a:rPr>
              <a:t> </a:t>
            </a:r>
            <a:endParaRPr lang="cs-CZ" sz="5900" dirty="0" smtClean="0">
              <a:solidFill>
                <a:srgbClr val="006600"/>
              </a:solidFill>
            </a:endParaRPr>
          </a:p>
          <a:p>
            <a:r>
              <a:rPr lang="cs-CZ" sz="5900" b="1" i="1" dirty="0" smtClean="0">
                <a:solidFill>
                  <a:srgbClr val="006600"/>
                </a:solidFill>
              </a:rPr>
              <a:t>Mudrosloví </a:t>
            </a:r>
            <a:r>
              <a:rPr lang="cs-CZ" sz="5900" b="1" i="1" dirty="0">
                <a:solidFill>
                  <a:srgbClr val="006600"/>
                </a:solidFill>
              </a:rPr>
              <a:t>národu slovanského ve příslovích</a:t>
            </a:r>
            <a:r>
              <a:rPr lang="cs-CZ" sz="5900" dirty="0">
                <a:solidFill>
                  <a:srgbClr val="006600"/>
                </a:solidFill>
              </a:rPr>
              <a:t> </a:t>
            </a:r>
            <a:endParaRPr lang="cs-CZ" sz="5900" dirty="0" smtClean="0">
              <a:solidFill>
                <a:srgbClr val="006600"/>
              </a:solidFill>
            </a:endParaRPr>
          </a:p>
          <a:p>
            <a:r>
              <a:rPr lang="cs-CZ" sz="5900" b="1" i="1" dirty="0" smtClean="0">
                <a:solidFill>
                  <a:srgbClr val="006600"/>
                </a:solidFill>
              </a:rPr>
              <a:t>Ohlas písní ruských</a:t>
            </a:r>
          </a:p>
          <a:p>
            <a:r>
              <a:rPr lang="cs-CZ" sz="5900" b="1" i="1" dirty="0" smtClean="0">
                <a:solidFill>
                  <a:srgbClr val="006600"/>
                </a:solidFill>
              </a:rPr>
              <a:t>Ohlas písní českých</a:t>
            </a:r>
            <a:r>
              <a:rPr lang="cs-CZ" sz="3400" dirty="0"/>
              <a:t/>
            </a:r>
            <a:br>
              <a:rPr lang="cs-CZ" sz="3400" dirty="0"/>
            </a:br>
            <a:r>
              <a:rPr lang="cs-CZ" sz="3400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80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Václav Matěj Klicpera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pozvedl </a:t>
            </a:r>
            <a:r>
              <a:rPr lang="cs-CZ" dirty="0"/>
              <a:t>úroveň českého divadelnictví, byl autorem historických dramat a veseloher. </a:t>
            </a:r>
            <a:br>
              <a:rPr lang="cs-CZ" dirty="0"/>
            </a:br>
            <a:r>
              <a:rPr lang="cs-CZ" dirty="0"/>
              <a:t>DÍLA</a:t>
            </a:r>
            <a:r>
              <a:rPr lang="cs-CZ" dirty="0" smtClean="0"/>
              <a:t>: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Divotvorný klobouk </a:t>
            </a:r>
            <a:r>
              <a:rPr lang="cs-CZ" dirty="0" smtClean="0"/>
              <a:t>– veselohra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Hadrián z Římsů </a:t>
            </a:r>
            <a:r>
              <a:rPr lang="cs-CZ" dirty="0" smtClean="0"/>
              <a:t>- veselohra s rytířskou </a:t>
            </a:r>
            <a:r>
              <a:rPr lang="cs-CZ" dirty="0"/>
              <a:t>tematikou</a:t>
            </a:r>
          </a:p>
        </p:txBody>
      </p:sp>
    </p:spTree>
    <p:extLst>
      <p:ext uri="{BB962C8B-B14F-4D97-AF65-F5344CB8AC3E}">
        <p14:creationId xmlns:p14="http://schemas.microsoft.com/office/powerpoint/2010/main" val="161195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jakými názory vystoupila nová generace obrozenců?</a:t>
            </a:r>
          </a:p>
          <a:p>
            <a:r>
              <a:rPr lang="cs-CZ" dirty="0" smtClean="0"/>
              <a:t>Kdo byl vůdčí </a:t>
            </a:r>
            <a:r>
              <a:rPr lang="cs-CZ" dirty="0"/>
              <a:t>intelektuální </a:t>
            </a:r>
            <a:r>
              <a:rPr lang="cs-CZ" dirty="0" smtClean="0"/>
              <a:t>osobností </a:t>
            </a:r>
            <a:r>
              <a:rPr lang="cs-CZ" dirty="0"/>
              <a:t>této </a:t>
            </a:r>
            <a:r>
              <a:rPr lang="cs-CZ" dirty="0" smtClean="0"/>
              <a:t>generace?</a:t>
            </a:r>
          </a:p>
          <a:p>
            <a:r>
              <a:rPr lang="cs-CZ" dirty="0" smtClean="0"/>
              <a:t>Vysvětlete pojem panslavismus.</a:t>
            </a:r>
          </a:p>
          <a:p>
            <a:r>
              <a:rPr lang="cs-CZ" dirty="0" smtClean="0"/>
              <a:t>Kdo hájil </a:t>
            </a:r>
            <a:r>
              <a:rPr lang="cs-CZ" dirty="0"/>
              <a:t>politiku </a:t>
            </a:r>
            <a:r>
              <a:rPr lang="cs-CZ" i="1" dirty="0" smtClean="0"/>
              <a:t>austroslavismu?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362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Česká literatura od počátků k dnešku</a:t>
            </a:r>
            <a:r>
              <a:rPr lang="cs-CZ" dirty="0"/>
              <a:t>. 1. vyd. Praha: Lidové noviny, 1998, 1048 s. ISBN 80-710-6308-8</a:t>
            </a:r>
            <a:r>
              <a:rPr lang="cs-CZ" dirty="0" smtClean="0"/>
              <a:t>.</a:t>
            </a:r>
          </a:p>
          <a:p>
            <a:r>
              <a:rPr lang="cs-CZ" dirty="0"/>
              <a:t>NEZKUSIL, Vladimír. </a:t>
            </a:r>
            <a:r>
              <a:rPr lang="cs-CZ" i="1" dirty="0"/>
              <a:t>Česká a světová literatura pro 1. ročník středních škol: nejstarší literární památky : počátky českého národního obrození</a:t>
            </a:r>
            <a:r>
              <a:rPr lang="cs-CZ" dirty="0"/>
              <a:t>. 2. vyd. Praha: Fortuna, 2002, 149 s. ISBN 80-716-8653-0.</a:t>
            </a:r>
          </a:p>
        </p:txBody>
      </p:sp>
    </p:spTree>
    <p:extLst>
      <p:ext uri="{BB962C8B-B14F-4D97-AF65-F5344CB8AC3E}">
        <p14:creationId xmlns:p14="http://schemas.microsoft.com/office/powerpoint/2010/main" val="72619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943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Literatura národního obrození</vt:lpstr>
      <vt:lpstr>Prezentace aplikace PowerPoint</vt:lpstr>
      <vt:lpstr>Prezentace aplikace PowerPoint</vt:lpstr>
      <vt:lpstr>Josef Jungmann </vt:lpstr>
      <vt:lpstr>František Palacký </vt:lpstr>
      <vt:lpstr>Pavel Josef Šafařík </vt:lpstr>
      <vt:lpstr>Jan Kollár</vt:lpstr>
      <vt:lpstr>František Ladislav Čelakovský</vt:lpstr>
      <vt:lpstr>Václav Matěj Klicpera</vt:lpstr>
      <vt:lpstr>Kontrolní otázky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9</cp:revision>
  <dcterms:created xsi:type="dcterms:W3CDTF">2013-03-14T06:36:39Z</dcterms:created>
  <dcterms:modified xsi:type="dcterms:W3CDTF">2013-06-17T14:30:00Z</dcterms:modified>
</cp:coreProperties>
</file>