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6" r:id="rId4"/>
    <p:sldId id="262" r:id="rId5"/>
    <p:sldId id="257" r:id="rId6"/>
    <p:sldId id="264" r:id="rId7"/>
    <p:sldId id="258" r:id="rId8"/>
    <p:sldId id="265" r:id="rId9"/>
    <p:sldId id="260" r:id="rId10"/>
    <p:sldId id="266" r:id="rId11"/>
    <p:sldId id="259" r:id="rId12"/>
    <p:sldId id="267" r:id="rId13"/>
    <p:sldId id="261" r:id="rId14"/>
    <p:sldId id="268" r:id="rId15"/>
    <p:sldId id="263" r:id="rId16"/>
    <p:sldId id="274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6568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925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537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18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50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893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4336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583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024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8740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5468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62C59-C60C-4C44-92E6-B926E35EBFB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C6013-2327-4B7A-AAFF-C7F1547EC9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5291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8/82/Novalis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//upload.wikimedia.org/wikipedia/commons/6/6f/Heinrich-heine_1.jp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0/0a/Lord_Byron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0/07/Portrait_of_Percy_Bysshe_Shelley_by_Curran,_1819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e/e4/Sir_Walter_Scott_-_Raeburn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2/27/Edgar_Allan_Poe_2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einrich-heine_1.jpg" TargetMode="External"/><Relationship Id="rId2" Type="http://schemas.openxmlformats.org/officeDocument/2006/relationships/hyperlink" Target="http://cs.wikipedia.org/wiki/Soubor:Novali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ir_Walter_Scott_-_Raeburn.jpg" TargetMode="External"/><Relationship Id="rId5" Type="http://schemas.openxmlformats.org/officeDocument/2006/relationships/hyperlink" Target="http://cs.wikipedia.org/wiki/Soubor:Portrait_of_Percy_Bysshe_Shelley_by_Curran,_1819.jpg" TargetMode="External"/><Relationship Id="rId4" Type="http://schemas.openxmlformats.org/officeDocument/2006/relationships/hyperlink" Target="http://cs.wikipedia.org/wiki/Soubor:Lord_Byron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535781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8419" y="332656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584627"/>
              </p:ext>
            </p:extLst>
          </p:nvPr>
        </p:nvGraphicFramePr>
        <p:xfrm>
          <a:off x="1475656" y="1759744"/>
          <a:ext cx="6576392" cy="424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3624064"/>
              </a:tblGrid>
              <a:tr h="3731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 Uherský Brod</a:t>
                      </a:r>
                      <a:endParaRPr lang="cs-CZ" dirty="0"/>
                    </a:p>
                  </a:txBody>
                  <a:tcPr/>
                </a:tc>
              </a:tr>
              <a:tr h="3811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Dana Zajíčková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Romantismus ve světové literatuře: Německo, Anglie, USA</a:t>
                      </a:r>
                      <a:endParaRPr lang="cs-CZ" dirty="0"/>
                    </a:p>
                  </a:txBody>
                  <a:tcPr/>
                </a:tc>
              </a:tr>
              <a:tr h="5411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jazyk a </a:t>
                      </a:r>
                      <a:r>
                        <a:rPr lang="cs-CZ" baseline="0" dirty="0" smtClean="0"/>
                        <a:t>literatura</a:t>
                      </a:r>
                      <a:endParaRPr lang="cs-CZ" dirty="0"/>
                    </a:p>
                  </a:txBody>
                  <a:tcPr/>
                </a:tc>
              </a:tr>
              <a:tr h="405080">
                <a:tc>
                  <a:txBody>
                    <a:bodyPr/>
                    <a:lstStyle/>
                    <a:p>
                      <a:r>
                        <a:rPr lang="cs-CZ" i="1" dirty="0" smtClean="0"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I. ročník</a:t>
                      </a:r>
                      <a:endParaRPr lang="cs-CZ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/1.5.00/34.0369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051720" y="6237312"/>
            <a:ext cx="5976664" cy="484163"/>
          </a:xfrm>
        </p:spPr>
        <p:txBody>
          <a:bodyPr/>
          <a:lstStyle/>
          <a:p>
            <a:r>
              <a:rPr lang="cs-CZ" i="1" dirty="0">
                <a:solidFill>
                  <a:prstClr val="black">
                    <a:tint val="75000"/>
                  </a:prstClr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86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Estetické vzdělávání významně přispívá ke kultivaci člověka, vychovává žáky ke kultivovanému jazykovému projevu a podílí se na rozvoji jejich duchovního života.  </a:t>
            </a:r>
          </a:p>
          <a:p>
            <a:r>
              <a:rPr lang="cs-CZ" dirty="0">
                <a:cs typeface="Arial" charset="0"/>
              </a:rPr>
              <a:t>Záměrem této sady výukových materiálů s názvem: </a:t>
            </a:r>
            <a:r>
              <a:rPr lang="cs-CZ" u="sng" dirty="0">
                <a:cs typeface="Arial" charset="0"/>
              </a:rPr>
              <a:t>Český jazyk pro I. ročník oboru KRAJINÁŘ</a:t>
            </a:r>
            <a:r>
              <a:rPr lang="cs-CZ" dirty="0"/>
              <a:t> je utvářet kladný vztah k materiálním </a:t>
            </a:r>
            <a:r>
              <a:rPr lang="cs-CZ" dirty="0" smtClean="0"/>
              <a:t> a </a:t>
            </a:r>
            <a:r>
              <a:rPr lang="cs-CZ" dirty="0"/>
              <a:t>duchovním hodnotám, prohloubit a kultivovat jazykový projev žáků.</a:t>
            </a:r>
          </a:p>
          <a:p>
            <a:r>
              <a:rPr lang="cs-CZ" dirty="0"/>
              <a:t>Žáci získají přehled o hlavních jevech a pilířích v české a světové literatuře od počátku starověku do poloviny 19. století.</a:t>
            </a:r>
            <a:endParaRPr lang="cs-CZ" dirty="0">
              <a:cs typeface="Arial" charset="0"/>
            </a:endParaRP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Jednotlivé </a:t>
            </a:r>
            <a:r>
              <a:rPr lang="cs-CZ" dirty="0" err="1">
                <a:cs typeface="Arial" charset="0"/>
              </a:rPr>
              <a:t>DUMy</a:t>
            </a:r>
            <a:r>
              <a:rPr lang="cs-CZ" dirty="0">
                <a:cs typeface="Arial" charset="0"/>
              </a:rPr>
              <a:t> (prezentace) v této sadě reflektují tematické oblasti, které jsou probírány v předmětu Český jazyk a literatura </a:t>
            </a:r>
            <a:r>
              <a:rPr lang="cs-CZ" dirty="0" smtClean="0">
                <a:cs typeface="Arial" charset="0"/>
              </a:rPr>
              <a:t>    na </a:t>
            </a:r>
            <a:r>
              <a:rPr lang="cs-CZ" dirty="0">
                <a:cs typeface="Arial" charset="0"/>
              </a:rPr>
              <a:t>SOU Uherský Brod.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Tato prezentace se </a:t>
            </a:r>
            <a:r>
              <a:rPr lang="cs-CZ" dirty="0" smtClean="0">
                <a:cs typeface="Arial" charset="0"/>
              </a:rPr>
              <a:t>věnuje představitelům anglického, amerického a německého romantismu.</a:t>
            </a:r>
            <a:endParaRPr lang="cs-CZ" u="sng" dirty="0"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383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 w="38100">
            <a:solidFill>
              <a:srgbClr val="7030A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Romantismus ve světové literatuře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Německo, Anglie, USA</a:t>
            </a:r>
            <a:endParaRPr lang="cs-CZ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58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Novali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285750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83568" y="4447565"/>
            <a:ext cx="28575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err="1" smtClean="0">
                <a:effectLst/>
              </a:rPr>
              <a:t>Novalis</a:t>
            </a:r>
            <a:endParaRPr lang="cs-CZ" sz="2800" dirty="0"/>
          </a:p>
        </p:txBody>
      </p:sp>
      <p:pic>
        <p:nvPicPr>
          <p:cNvPr id="1028" name="Picture 4" descr="Soubor:Heinrich-heine 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87016"/>
            <a:ext cx="2520280" cy="32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76056" y="4509120"/>
            <a:ext cx="252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effectLst/>
              </a:rPr>
              <a:t>Heinrich </a:t>
            </a:r>
            <a:r>
              <a:rPr lang="cs-CZ" sz="2800" b="1" dirty="0" err="1" smtClean="0">
                <a:effectLst/>
              </a:rPr>
              <a:t>Heine</a:t>
            </a:r>
            <a:r>
              <a:rPr lang="cs-CZ" sz="2800" b="1" dirty="0" smtClean="0">
                <a:effectLst/>
              </a:rPr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4789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Německo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básník </a:t>
            </a:r>
            <a:r>
              <a:rPr lang="cs-CZ" dirty="0"/>
              <a:t>a prozaik </a:t>
            </a:r>
            <a:r>
              <a:rPr lang="cs-CZ" sz="3600" b="1" u="sng" dirty="0" err="1">
                <a:solidFill>
                  <a:srgbClr val="7030A0"/>
                </a:solidFill>
              </a:rPr>
              <a:t>Novalis</a:t>
            </a:r>
            <a:r>
              <a:rPr lang="cs-CZ" dirty="0"/>
              <a:t> /1772 - 1801/</a:t>
            </a:r>
          </a:p>
          <a:p>
            <a:pPr lvl="0"/>
            <a:r>
              <a:rPr lang="cs-CZ" dirty="0" smtClean="0"/>
              <a:t>jeho </a:t>
            </a:r>
            <a:r>
              <a:rPr lang="cs-CZ" dirty="0"/>
              <a:t>celou literární tvorbu poznamenala smrt jeho </a:t>
            </a:r>
            <a:r>
              <a:rPr lang="cs-CZ" dirty="0" smtClean="0"/>
              <a:t>třináctileté </a:t>
            </a:r>
            <a:r>
              <a:rPr lang="cs-CZ" dirty="0"/>
              <a:t>snoubenky a mladšího bratra</a:t>
            </a:r>
          </a:p>
          <a:p>
            <a:pPr lvl="0"/>
            <a:r>
              <a:rPr lang="cs-CZ" dirty="0"/>
              <a:t>kniha básní: </a:t>
            </a:r>
            <a:r>
              <a:rPr lang="cs-CZ" b="1" dirty="0">
                <a:solidFill>
                  <a:srgbClr val="006600"/>
                </a:solidFill>
              </a:rPr>
              <a:t>Hymny noci</a:t>
            </a:r>
            <a:r>
              <a:rPr lang="cs-CZ" dirty="0">
                <a:solidFill>
                  <a:srgbClr val="006600"/>
                </a:solidFill>
              </a:rPr>
              <a:t> </a:t>
            </a:r>
          </a:p>
          <a:p>
            <a:pPr marL="0" lvl="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Jakob </a:t>
            </a:r>
            <a:r>
              <a:rPr lang="cs-CZ" b="1" u="sng" dirty="0">
                <a:solidFill>
                  <a:srgbClr val="7030A0"/>
                </a:solidFill>
              </a:rPr>
              <a:t>a Wilhelm Grimmové </a:t>
            </a:r>
            <a:r>
              <a:rPr lang="cs-CZ" b="1" dirty="0"/>
              <a:t>/J. 1785 - 1863, W. 1786 - 1859/ </a:t>
            </a:r>
          </a:p>
          <a:p>
            <a:pPr lvl="0"/>
            <a:r>
              <a:rPr lang="cs-CZ" dirty="0"/>
              <a:t>v jejich tvorbě je patrný příklon k lidové tvorbě </a:t>
            </a:r>
          </a:p>
          <a:p>
            <a:pPr lvl="0"/>
            <a:r>
              <a:rPr lang="cs-CZ" dirty="0"/>
              <a:t>vydavatelé souboru německých pohádek: </a:t>
            </a:r>
            <a:r>
              <a:rPr lang="cs-CZ" b="1" dirty="0">
                <a:solidFill>
                  <a:srgbClr val="006600"/>
                </a:solidFill>
              </a:rPr>
              <a:t>Pohádky pro děti a celou rodinu</a:t>
            </a:r>
            <a:r>
              <a:rPr lang="cs-CZ" dirty="0">
                <a:solidFill>
                  <a:srgbClr val="006600"/>
                </a:solidFill>
              </a:rPr>
              <a:t> </a:t>
            </a:r>
            <a:r>
              <a:rPr lang="cs-CZ" dirty="0"/>
              <a:t>(200 pohádek</a:t>
            </a:r>
            <a:r>
              <a:rPr lang="cs-CZ" dirty="0" smtClean="0"/>
              <a:t>):</a:t>
            </a:r>
            <a:r>
              <a:rPr lang="cs-CZ" b="1" i="1" dirty="0" smtClean="0">
                <a:solidFill>
                  <a:srgbClr val="006600"/>
                </a:solidFill>
              </a:rPr>
              <a:t>Kocour </a:t>
            </a:r>
            <a:r>
              <a:rPr lang="cs-CZ" b="1" i="1" dirty="0">
                <a:solidFill>
                  <a:srgbClr val="006600"/>
                </a:solidFill>
              </a:rPr>
              <a:t>v botách, Pohádka o lesní chaloupce, Sněhurka, Popelka </a:t>
            </a:r>
            <a:endParaRPr lang="cs-CZ" b="1" i="1" dirty="0" smtClean="0">
              <a:solidFill>
                <a:srgbClr val="006600"/>
              </a:solidFill>
            </a:endParaRPr>
          </a:p>
          <a:p>
            <a:pPr marL="0" lvl="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Heinrich </a:t>
            </a:r>
            <a:r>
              <a:rPr lang="cs-CZ" b="1" u="sng" dirty="0" err="1">
                <a:solidFill>
                  <a:srgbClr val="7030A0"/>
                </a:solidFill>
              </a:rPr>
              <a:t>Heine</a:t>
            </a:r>
            <a:r>
              <a:rPr lang="cs-CZ" b="1" u="sng" dirty="0">
                <a:solidFill>
                  <a:srgbClr val="7030A0"/>
                </a:solidFill>
              </a:rPr>
              <a:t> </a:t>
            </a:r>
            <a:r>
              <a:rPr lang="cs-CZ" b="1" dirty="0"/>
              <a:t>/</a:t>
            </a:r>
            <a:r>
              <a:rPr lang="cs-CZ" b="1" dirty="0" err="1"/>
              <a:t>l797</a:t>
            </a:r>
            <a:r>
              <a:rPr lang="cs-CZ" b="1" dirty="0"/>
              <a:t> - 1856/ </a:t>
            </a:r>
          </a:p>
          <a:p>
            <a:pPr lvl="0"/>
            <a:r>
              <a:rPr lang="cs-CZ" dirty="0"/>
              <a:t>po Goethovi považován za největšího německého lyrika </a:t>
            </a:r>
          </a:p>
          <a:p>
            <a:pPr lvl="0"/>
            <a:r>
              <a:rPr lang="cs-CZ" dirty="0"/>
              <a:t>básnická sbírka </a:t>
            </a:r>
            <a:r>
              <a:rPr lang="cs-CZ" b="1" dirty="0">
                <a:solidFill>
                  <a:srgbClr val="006600"/>
                </a:solidFill>
              </a:rPr>
              <a:t>Kniha </a:t>
            </a:r>
            <a:r>
              <a:rPr lang="cs-CZ" b="1" dirty="0" smtClean="0">
                <a:solidFill>
                  <a:srgbClr val="006600"/>
                </a:solidFill>
              </a:rPr>
              <a:t>písní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596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Lord Byro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2656"/>
            <a:ext cx="476250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067944" y="6165304"/>
            <a:ext cx="20349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effectLst/>
              </a:rPr>
              <a:t>Lord Byron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674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Anglie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914400" lvl="2" indent="0">
              <a:buNone/>
            </a:pPr>
            <a:r>
              <a:rPr lang="cs-CZ" sz="3800" b="1" u="sng" dirty="0">
                <a:solidFill>
                  <a:srgbClr val="006600"/>
                </a:solidFill>
              </a:rPr>
              <a:t>George </a:t>
            </a:r>
            <a:r>
              <a:rPr lang="cs-CZ" sz="3800" b="1" u="sng" dirty="0" err="1">
                <a:solidFill>
                  <a:srgbClr val="006600"/>
                </a:solidFill>
              </a:rPr>
              <a:t>Gordon</a:t>
            </a:r>
            <a:r>
              <a:rPr lang="cs-CZ" sz="3800" b="1" u="sng" dirty="0">
                <a:solidFill>
                  <a:srgbClr val="006600"/>
                </a:solidFill>
              </a:rPr>
              <a:t> Byron </a:t>
            </a:r>
            <a:r>
              <a:rPr lang="cs-CZ" b="1" dirty="0"/>
              <a:t>/1788 - 1824/ </a:t>
            </a:r>
          </a:p>
          <a:p>
            <a:pPr lvl="0"/>
            <a:r>
              <a:rPr lang="cs-CZ" dirty="0" smtClean="0"/>
              <a:t>pocházel </a:t>
            </a:r>
            <a:r>
              <a:rPr lang="cs-CZ" dirty="0"/>
              <a:t>ze staré aristokratické rodiny. Se svým prostředím se však často dostával do rozporu, a tak opustil nejen svůj dům, ale i </a:t>
            </a:r>
            <a:r>
              <a:rPr lang="cs-CZ" dirty="0" smtClean="0"/>
              <a:t>manželku. Téměř </a:t>
            </a:r>
            <a:r>
              <a:rPr lang="cs-CZ" dirty="0"/>
              <a:t>celý svůj život strávil v cizině, především v Itálii.</a:t>
            </a:r>
          </a:p>
          <a:p>
            <a:pPr lvl="0"/>
            <a:r>
              <a:rPr lang="cs-CZ" dirty="0"/>
              <a:t>otec notorický piják, nervově labilní matka </a:t>
            </a:r>
          </a:p>
          <a:p>
            <a:pPr lvl="0"/>
            <a:r>
              <a:rPr lang="cs-CZ" dirty="0" smtClean="0"/>
              <a:t>Byron od </a:t>
            </a:r>
            <a:r>
              <a:rPr lang="cs-CZ" dirty="0"/>
              <a:t>dětství </a:t>
            </a:r>
            <a:r>
              <a:rPr lang="cs-CZ" dirty="0" smtClean="0"/>
              <a:t>kulhal. Nikdy </a:t>
            </a:r>
            <a:r>
              <a:rPr lang="cs-CZ" dirty="0"/>
              <a:t>se s tím </a:t>
            </a:r>
            <a:r>
              <a:rPr lang="cs-CZ" dirty="0" smtClean="0"/>
              <a:t>nevyrovnal. Žil </a:t>
            </a:r>
            <a:r>
              <a:rPr lang="cs-CZ" dirty="0"/>
              <a:t>ve světě knih a </a:t>
            </a:r>
            <a:r>
              <a:rPr lang="cs-CZ" dirty="0" smtClean="0"/>
              <a:t>snů. Miloval </a:t>
            </a:r>
            <a:r>
              <a:rPr lang="cs-CZ" dirty="0"/>
              <a:t>svobodu a </a:t>
            </a:r>
            <a:r>
              <a:rPr lang="cs-CZ" dirty="0" smtClean="0"/>
              <a:t>dobrodružství. Zemřel </a:t>
            </a:r>
            <a:r>
              <a:rPr lang="cs-CZ" dirty="0"/>
              <a:t>na morovou nákazu, když vedl výpravu dobrovolníků na pomoc bojujícím Řekům /řecké povstání proti Turkům</a:t>
            </a:r>
            <a:r>
              <a:rPr lang="cs-CZ" dirty="0" smtClean="0"/>
              <a:t>/. </a:t>
            </a:r>
            <a:endParaRPr lang="cs-CZ" dirty="0"/>
          </a:p>
          <a:p>
            <a:pPr lvl="0"/>
            <a:r>
              <a:rPr lang="cs-CZ" dirty="0"/>
              <a:t>epos: </a:t>
            </a:r>
            <a:r>
              <a:rPr lang="cs-CZ" b="1" dirty="0" err="1"/>
              <a:t>Childe</a:t>
            </a:r>
            <a:r>
              <a:rPr lang="cs-CZ" b="1" dirty="0"/>
              <a:t> </a:t>
            </a:r>
            <a:r>
              <a:rPr lang="cs-CZ" b="1" dirty="0" err="1"/>
              <a:t>Haroldova</a:t>
            </a:r>
            <a:r>
              <a:rPr lang="cs-CZ" b="1" dirty="0"/>
              <a:t> pouť </a:t>
            </a:r>
            <a:endParaRPr lang="cs-CZ" dirty="0"/>
          </a:p>
          <a:p>
            <a:pPr lvl="0"/>
            <a:r>
              <a:rPr lang="cs-CZ" b="1" dirty="0" smtClean="0"/>
              <a:t>Džaur</a:t>
            </a:r>
            <a:endParaRPr lang="cs-CZ" dirty="0"/>
          </a:p>
          <a:p>
            <a:pPr lvl="0"/>
            <a:r>
              <a:rPr lang="cs-CZ" dirty="0"/>
              <a:t> </a:t>
            </a:r>
            <a:r>
              <a:rPr lang="cs-CZ" b="1" dirty="0" smtClean="0"/>
              <a:t>Korzár</a:t>
            </a:r>
            <a:r>
              <a:rPr lang="cs-CZ" sz="4800" b="1" dirty="0" smtClean="0"/>
              <a:t>    </a:t>
            </a:r>
            <a:r>
              <a:rPr lang="cs-CZ" dirty="0" smtClean="0"/>
              <a:t>básnické </a:t>
            </a:r>
            <a:r>
              <a:rPr lang="cs-CZ" dirty="0"/>
              <a:t>povídky s revoltujícím hrdinou jako hlavní postavou</a:t>
            </a:r>
          </a:p>
          <a:p>
            <a:pPr lvl="0"/>
            <a:r>
              <a:rPr lang="cs-CZ" b="1" dirty="0"/>
              <a:t> Lara </a:t>
            </a:r>
            <a:endParaRPr lang="cs-CZ" dirty="0"/>
          </a:p>
          <a:p>
            <a:endParaRPr lang="cs-CZ" dirty="0"/>
          </a:p>
        </p:txBody>
      </p:sp>
      <p:sp>
        <p:nvSpPr>
          <p:cNvPr id="4" name="Pravá složená závorka 3"/>
          <p:cNvSpPr/>
          <p:nvPr/>
        </p:nvSpPr>
        <p:spPr>
          <a:xfrm>
            <a:off x="1700266" y="4437112"/>
            <a:ext cx="144016" cy="10081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00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Portrait of Percy Bysshe Shelley by Curran, 1819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48681"/>
            <a:ext cx="3888432" cy="467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699792" y="5733256"/>
            <a:ext cx="38884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 err="1" smtClean="0">
                <a:effectLst/>
              </a:rPr>
              <a:t>Percy</a:t>
            </a:r>
            <a:r>
              <a:rPr lang="cs-CZ" sz="3200" b="1" dirty="0" smtClean="0">
                <a:effectLst/>
              </a:rPr>
              <a:t> </a:t>
            </a:r>
            <a:r>
              <a:rPr lang="cs-CZ" sz="3200" b="1" dirty="0" err="1" smtClean="0">
                <a:effectLst/>
              </a:rPr>
              <a:t>Bysshe</a:t>
            </a:r>
            <a:r>
              <a:rPr lang="cs-CZ" sz="3200" b="1" dirty="0" smtClean="0">
                <a:effectLst/>
              </a:rPr>
              <a:t> Shelley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7496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Anglie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914400" lvl="2" indent="0">
              <a:buNone/>
            </a:pPr>
            <a:r>
              <a:rPr lang="cs-CZ" b="1" u="sng" dirty="0" err="1">
                <a:solidFill>
                  <a:srgbClr val="7030A0"/>
                </a:solidFill>
              </a:rPr>
              <a:t>Percy</a:t>
            </a:r>
            <a:r>
              <a:rPr lang="cs-CZ" b="1" u="sng" dirty="0">
                <a:solidFill>
                  <a:srgbClr val="7030A0"/>
                </a:solidFill>
              </a:rPr>
              <a:t> </a:t>
            </a:r>
            <a:r>
              <a:rPr lang="cs-CZ" b="1" u="sng" dirty="0" err="1">
                <a:solidFill>
                  <a:srgbClr val="7030A0"/>
                </a:solidFill>
              </a:rPr>
              <a:t>Bysshe</a:t>
            </a:r>
            <a:r>
              <a:rPr lang="cs-CZ" b="1" u="sng" dirty="0">
                <a:solidFill>
                  <a:srgbClr val="7030A0"/>
                </a:solidFill>
              </a:rPr>
              <a:t> Shelley </a:t>
            </a:r>
            <a:r>
              <a:rPr lang="cs-CZ" b="1" dirty="0"/>
              <a:t>/1792 - 1822/ </a:t>
            </a:r>
          </a:p>
          <a:p>
            <a:pPr lvl="0"/>
            <a:r>
              <a:rPr lang="cs-CZ" dirty="0"/>
              <a:t>přítel Byrona, básník </a:t>
            </a:r>
          </a:p>
          <a:p>
            <a:pPr lvl="0"/>
            <a:r>
              <a:rPr lang="cs-CZ" dirty="0"/>
              <a:t>v mládí dvakrát vyloučen z Oxfordské univerzity pro ateismus - pro spory s vládními kruhy opustil i se svou </a:t>
            </a:r>
            <a:r>
              <a:rPr lang="cs-CZ" dirty="0" smtClean="0"/>
              <a:t>rodnou </a:t>
            </a:r>
            <a:r>
              <a:rPr lang="cs-CZ" dirty="0"/>
              <a:t>vlast </a:t>
            </a:r>
            <a:endParaRPr lang="cs-CZ" dirty="0" smtClean="0"/>
          </a:p>
          <a:p>
            <a:pPr lvl="0"/>
            <a:r>
              <a:rPr lang="cs-CZ" dirty="0" smtClean="0"/>
              <a:t>zahynul </a:t>
            </a:r>
            <a:r>
              <a:rPr lang="cs-CZ" dirty="0"/>
              <a:t>při mořské </a:t>
            </a:r>
            <a:r>
              <a:rPr lang="cs-CZ" dirty="0" smtClean="0"/>
              <a:t>bouři</a:t>
            </a:r>
            <a:endParaRPr lang="cs-CZ" dirty="0"/>
          </a:p>
          <a:p>
            <a:pPr lvl="0"/>
            <a:r>
              <a:rPr lang="cs-CZ" dirty="0"/>
              <a:t>lyrické drama : </a:t>
            </a:r>
            <a:r>
              <a:rPr lang="cs-CZ" b="1" dirty="0">
                <a:solidFill>
                  <a:srgbClr val="006600"/>
                </a:solidFill>
              </a:rPr>
              <a:t>Odpoutaný Prométheus</a:t>
            </a:r>
            <a:r>
              <a:rPr lang="cs-CZ" dirty="0">
                <a:solidFill>
                  <a:srgbClr val="006600"/>
                </a:solidFill>
              </a:rPr>
              <a:t> </a:t>
            </a:r>
            <a:r>
              <a:rPr lang="cs-CZ" dirty="0"/>
              <a:t>- obměna antické báje o člověku, který se vzepřel bohům a přinesl lidem oheň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57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Sir Walter Scott - Raebur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07536"/>
            <a:ext cx="5060057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051720" y="6165304"/>
            <a:ext cx="50600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effectLst/>
              </a:rPr>
              <a:t>Sir Walter Scott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9363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Skotsko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914400" lvl="2" indent="0">
              <a:buNone/>
            </a:pPr>
            <a:r>
              <a:rPr lang="cs-CZ" sz="3800" b="1" u="sng" dirty="0">
                <a:solidFill>
                  <a:srgbClr val="7030A0"/>
                </a:solidFill>
              </a:rPr>
              <a:t>Walter Scott </a:t>
            </a:r>
            <a:r>
              <a:rPr lang="cs-CZ" b="1" dirty="0"/>
              <a:t>/1771 - 1832/ </a:t>
            </a:r>
          </a:p>
          <a:p>
            <a:pPr lvl="0"/>
            <a:r>
              <a:rPr lang="cs-CZ" dirty="0"/>
              <a:t>původem Skot, </a:t>
            </a:r>
            <a:r>
              <a:rPr lang="cs-CZ" dirty="0" smtClean="0"/>
              <a:t>šlechtic</a:t>
            </a:r>
          </a:p>
          <a:p>
            <a:pPr lvl="0"/>
            <a:r>
              <a:rPr lang="cs-CZ" dirty="0" smtClean="0"/>
              <a:t>sběratel </a:t>
            </a:r>
            <a:r>
              <a:rPr lang="cs-CZ" dirty="0"/>
              <a:t>skotských lidových balad </a:t>
            </a:r>
          </a:p>
          <a:p>
            <a:pPr lvl="0"/>
            <a:r>
              <a:rPr lang="cs-CZ" dirty="0"/>
              <a:t>zakladatel historické povídky a historického románu (napsal 48 svazků ze skotských, anglických a evropských dějin)</a:t>
            </a:r>
          </a:p>
          <a:p>
            <a:pPr lvl="0"/>
            <a:r>
              <a:rPr lang="cs-CZ" dirty="0" err="1" smtClean="0"/>
              <a:t>Historickýé</a:t>
            </a:r>
            <a:r>
              <a:rPr lang="cs-CZ" dirty="0" smtClean="0"/>
              <a:t> romány: </a:t>
            </a:r>
            <a:r>
              <a:rPr lang="cs-CZ" b="1" dirty="0" err="1">
                <a:solidFill>
                  <a:srgbClr val="006600"/>
                </a:solidFill>
              </a:rPr>
              <a:t>Waverly</a:t>
            </a:r>
            <a:r>
              <a:rPr lang="cs-CZ" b="1" dirty="0"/>
              <a:t> </a:t>
            </a:r>
            <a:endParaRPr lang="cs-CZ" dirty="0" smtClean="0"/>
          </a:p>
          <a:p>
            <a:pPr marL="1371600" lvl="3" indent="0">
              <a:buNone/>
            </a:pPr>
            <a:r>
              <a:rPr lang="cs-CZ" sz="3600" b="1" dirty="0" smtClean="0">
                <a:solidFill>
                  <a:srgbClr val="006600"/>
                </a:solidFill>
              </a:rPr>
              <a:t>                       </a:t>
            </a:r>
            <a:r>
              <a:rPr lang="cs-CZ" sz="3600" b="1" dirty="0" err="1" smtClean="0">
                <a:solidFill>
                  <a:srgbClr val="006600"/>
                </a:solidFill>
              </a:rPr>
              <a:t>Ivanhoe</a:t>
            </a:r>
            <a:r>
              <a:rPr lang="cs-CZ" sz="3600" b="1" dirty="0" smtClean="0">
                <a:solidFill>
                  <a:srgbClr val="006600"/>
                </a:solidFill>
              </a:rPr>
              <a:t>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8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Edgar Allan Poe 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24442"/>
            <a:ext cx="45624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67744" y="6093296"/>
            <a:ext cx="45624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effectLst/>
              </a:rPr>
              <a:t>Edgar Allan </a:t>
            </a:r>
            <a:r>
              <a:rPr lang="cs-CZ" sz="2800" b="1" dirty="0" err="1" smtClean="0">
                <a:effectLst/>
              </a:rPr>
              <a:t>Poe</a:t>
            </a:r>
            <a:r>
              <a:rPr lang="cs-CZ" sz="2800" b="1" dirty="0" smtClean="0">
                <a:effectLst/>
              </a:rPr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3820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USA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914400" lvl="2" indent="0">
              <a:buNone/>
            </a:pPr>
            <a:r>
              <a:rPr lang="cs-CZ" sz="5100" b="1" u="sng" dirty="0">
                <a:solidFill>
                  <a:srgbClr val="7030A0"/>
                </a:solidFill>
              </a:rPr>
              <a:t>Edgar Allan </a:t>
            </a:r>
            <a:r>
              <a:rPr lang="cs-CZ" sz="5100" b="1" u="sng" dirty="0" err="1">
                <a:solidFill>
                  <a:srgbClr val="7030A0"/>
                </a:solidFill>
              </a:rPr>
              <a:t>Poe</a:t>
            </a:r>
            <a:r>
              <a:rPr lang="cs-CZ" sz="5100" b="1" u="sng" dirty="0">
                <a:solidFill>
                  <a:srgbClr val="7030A0"/>
                </a:solidFill>
              </a:rPr>
              <a:t> </a:t>
            </a:r>
            <a:r>
              <a:rPr lang="cs-CZ" sz="4400" b="1" dirty="0"/>
              <a:t>/1809 - 1849/ </a:t>
            </a:r>
          </a:p>
          <a:p>
            <a:pPr lvl="0"/>
            <a:r>
              <a:rPr lang="cs-CZ" sz="3800" dirty="0"/>
              <a:t>americký básník, prozaik </a:t>
            </a:r>
          </a:p>
          <a:p>
            <a:pPr lvl="0"/>
            <a:r>
              <a:rPr lang="cs-CZ" sz="3800" dirty="0" smtClean="0"/>
              <a:t>stal </a:t>
            </a:r>
            <a:r>
              <a:rPr lang="cs-CZ" sz="3800" dirty="0"/>
              <a:t>se </a:t>
            </a:r>
            <a:r>
              <a:rPr lang="cs-CZ" sz="3800" b="1" dirty="0">
                <a:solidFill>
                  <a:srgbClr val="C00000"/>
                </a:solidFill>
              </a:rPr>
              <a:t>zakladatelem americké novely, </a:t>
            </a:r>
            <a:r>
              <a:rPr lang="cs-CZ" sz="3800" b="1" dirty="0" smtClean="0">
                <a:solidFill>
                  <a:srgbClr val="C00000"/>
                </a:solidFill>
              </a:rPr>
              <a:t>detektivky </a:t>
            </a:r>
            <a:r>
              <a:rPr lang="cs-CZ" sz="3800" dirty="0" smtClean="0"/>
              <a:t>(vytvořil postavu prvního detektiva amatéra C. Augusta </a:t>
            </a:r>
            <a:r>
              <a:rPr lang="cs-CZ" sz="3800" dirty="0" err="1" smtClean="0"/>
              <a:t>Dupina</a:t>
            </a:r>
            <a:r>
              <a:rPr lang="cs-CZ" sz="3800" dirty="0" smtClean="0"/>
              <a:t>, který řeší složité a záhadné případy logickou úvahou a podrobným průzkumem místa zločinu) </a:t>
            </a:r>
            <a:r>
              <a:rPr lang="cs-CZ" sz="3800" dirty="0"/>
              <a:t>a </a:t>
            </a:r>
            <a:r>
              <a:rPr lang="cs-CZ" sz="3800" b="1" dirty="0">
                <a:solidFill>
                  <a:srgbClr val="C00000"/>
                </a:solidFill>
              </a:rPr>
              <a:t>hororu</a:t>
            </a:r>
          </a:p>
          <a:p>
            <a:pPr lvl="0"/>
            <a:r>
              <a:rPr lang="cs-CZ" sz="3800" dirty="0"/>
              <a:t>povahou </a:t>
            </a:r>
            <a:r>
              <a:rPr lang="cs-CZ" sz="3800" dirty="0" smtClean="0"/>
              <a:t>bohém (pití, drogy)</a:t>
            </a:r>
          </a:p>
          <a:p>
            <a:pPr lvl="0"/>
            <a:r>
              <a:rPr lang="cs-CZ" sz="3800" dirty="0" smtClean="0"/>
              <a:t>od </a:t>
            </a:r>
            <a:r>
              <a:rPr lang="cs-CZ" sz="3800" dirty="0"/>
              <a:t>dětství stíhaný </a:t>
            </a:r>
            <a:r>
              <a:rPr lang="cs-CZ" sz="3800" dirty="0" smtClean="0"/>
              <a:t>neštěstím: </a:t>
            </a:r>
            <a:r>
              <a:rPr lang="cs-CZ" sz="3800" dirty="0"/>
              <a:t>adoptován, oženil se s mladou </a:t>
            </a:r>
            <a:r>
              <a:rPr lang="cs-CZ" sz="3800" dirty="0" smtClean="0"/>
              <a:t>dívkou (sestřenicí</a:t>
            </a:r>
            <a:r>
              <a:rPr lang="cs-CZ" sz="3800" dirty="0"/>
              <a:t>, byla dlouhodobě těžce </a:t>
            </a:r>
            <a:r>
              <a:rPr lang="cs-CZ" sz="3800" dirty="0" smtClean="0"/>
              <a:t>nemocná)</a:t>
            </a:r>
            <a:endParaRPr lang="cs-CZ" sz="3800" dirty="0"/>
          </a:p>
          <a:p>
            <a:pPr lvl="0"/>
            <a:r>
              <a:rPr lang="cs-CZ" sz="3800" dirty="0" smtClean="0"/>
              <a:t>v </a:t>
            </a:r>
            <a:r>
              <a:rPr lang="cs-CZ" sz="3800" dirty="0"/>
              <a:t>poezii vyjadřoval především úzkost a hrůzu ze života a smrti, z vesmírného prázdna - nejsilněji tuto myšlenku vyjádřil v </a:t>
            </a:r>
            <a:r>
              <a:rPr lang="cs-CZ" sz="3800" b="1" dirty="0"/>
              <a:t>básni </a:t>
            </a:r>
            <a:r>
              <a:rPr lang="cs-CZ" sz="3800" b="1" dirty="0">
                <a:solidFill>
                  <a:srgbClr val="006600"/>
                </a:solidFill>
              </a:rPr>
              <a:t>Havran</a:t>
            </a:r>
            <a:r>
              <a:rPr lang="cs-CZ" sz="3800" b="1" dirty="0"/>
              <a:t>  </a:t>
            </a:r>
            <a:endParaRPr lang="cs-CZ" sz="3800" dirty="0"/>
          </a:p>
          <a:p>
            <a:r>
              <a:rPr lang="cs-CZ" sz="3800" b="1" dirty="0" smtClean="0">
                <a:solidFill>
                  <a:srgbClr val="006600"/>
                </a:solidFill>
              </a:rPr>
              <a:t>Vražda </a:t>
            </a:r>
            <a:r>
              <a:rPr lang="cs-CZ" sz="3800" b="1" dirty="0">
                <a:solidFill>
                  <a:srgbClr val="006600"/>
                </a:solidFill>
              </a:rPr>
              <a:t>v ulici </a:t>
            </a:r>
            <a:r>
              <a:rPr lang="cs-CZ" sz="3800" b="1" dirty="0" err="1">
                <a:solidFill>
                  <a:srgbClr val="006600"/>
                </a:solidFill>
              </a:rPr>
              <a:t>Morgue</a:t>
            </a:r>
            <a:r>
              <a:rPr lang="cs-CZ" sz="3800" dirty="0">
                <a:solidFill>
                  <a:srgbClr val="006600"/>
                </a:solidFill>
              </a:rPr>
              <a:t> </a:t>
            </a:r>
            <a:endParaRPr lang="cs-CZ" sz="3800" dirty="0" smtClean="0">
              <a:solidFill>
                <a:srgbClr val="006600"/>
              </a:solidFill>
            </a:endParaRPr>
          </a:p>
          <a:p>
            <a:r>
              <a:rPr lang="cs-CZ" sz="3800" b="1" dirty="0" smtClean="0">
                <a:solidFill>
                  <a:srgbClr val="006600"/>
                </a:solidFill>
              </a:rPr>
              <a:t>Jáma </a:t>
            </a:r>
            <a:r>
              <a:rPr lang="cs-CZ" sz="3800" b="1" dirty="0">
                <a:solidFill>
                  <a:srgbClr val="006600"/>
                </a:solidFill>
              </a:rPr>
              <a:t>a kyvadlo</a:t>
            </a:r>
            <a:r>
              <a:rPr lang="cs-CZ" sz="3800" dirty="0">
                <a:solidFill>
                  <a:srgbClr val="006600"/>
                </a:solidFill>
              </a:rPr>
              <a:t> </a:t>
            </a:r>
            <a:r>
              <a:rPr lang="cs-CZ" sz="3800" dirty="0" smtClean="0">
                <a:solidFill>
                  <a:srgbClr val="006600"/>
                </a:solidFill>
              </a:rPr>
              <a:t> </a:t>
            </a:r>
            <a:r>
              <a:rPr lang="cs-CZ" sz="3800" dirty="0"/>
              <a:t/>
            </a:r>
            <a:br>
              <a:rPr lang="cs-CZ" sz="3800" dirty="0"/>
            </a:br>
            <a:endParaRPr lang="cs-CZ" sz="3800" dirty="0"/>
          </a:p>
        </p:txBody>
      </p:sp>
    </p:spTree>
    <p:extLst>
      <p:ext uri="{BB962C8B-B14F-4D97-AF65-F5344CB8AC3E}">
        <p14:creationId xmlns:p14="http://schemas.microsoft.com/office/powerpoint/2010/main" val="407462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Kdo ve své tvorbě vycházel z ústní lidové slovesnosti?</a:t>
            </a:r>
          </a:p>
          <a:p>
            <a:pPr lvl="0"/>
            <a:r>
              <a:rPr lang="cs-CZ" dirty="0" smtClean="0"/>
              <a:t> Kdo se stal zakladatelem americké novely, detektivky a hororu?</a:t>
            </a:r>
          </a:p>
          <a:p>
            <a:pPr lvl="0"/>
            <a:r>
              <a:rPr lang="cs-CZ" dirty="0" smtClean="0"/>
              <a:t>Kdo je považován za zakladatele historické povídky a historického románu?</a:t>
            </a:r>
          </a:p>
          <a:p>
            <a:pPr lvl="0"/>
            <a:r>
              <a:rPr lang="cs-CZ" dirty="0" smtClean="0"/>
              <a:t>Kdo psal básnické povídky s revoltujícím hrdinou jako hlavní postavou?</a:t>
            </a:r>
          </a:p>
          <a:p>
            <a:pPr lvl="0"/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291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err="1" smtClean="0">
                <a:effectLst/>
              </a:rPr>
              <a:t>SEAROBIN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7.4.2013]. Dostupný na WWW: </a:t>
            </a:r>
            <a:r>
              <a:rPr lang="cs-CZ" sz="1600" dirty="0" smtClean="0">
                <a:effectLst/>
                <a:hlinkClick r:id="rId2"/>
              </a:rPr>
              <a:t>http://</a:t>
            </a:r>
            <a:r>
              <a:rPr lang="cs-CZ" sz="1600" dirty="0" err="1" smtClean="0">
                <a:effectLst/>
                <a:hlinkClick r:id="rId2"/>
              </a:rPr>
              <a:t>cs.wikipedia.org</a:t>
            </a:r>
            <a:r>
              <a:rPr lang="cs-CZ" sz="1600" dirty="0" smtClean="0">
                <a:effectLst/>
                <a:hlinkClick r:id="rId2"/>
              </a:rPr>
              <a:t>/wiki/</a:t>
            </a:r>
            <a:r>
              <a:rPr lang="cs-CZ" sz="1600" dirty="0" err="1" smtClean="0">
                <a:effectLst/>
                <a:hlinkClick r:id="rId2"/>
              </a:rPr>
              <a:t>Soubor:Novalis.jpg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FREEMASON</a:t>
            </a:r>
            <a:r>
              <a:rPr lang="cs-CZ" sz="1600" dirty="0" smtClean="0">
                <a:effectLst/>
              </a:rPr>
              <a:t>, </a:t>
            </a:r>
            <a:r>
              <a:rPr lang="cs-CZ" sz="1600" dirty="0" err="1" smtClean="0">
                <a:effectLst/>
              </a:rPr>
              <a:t>Liberal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7.4.2013]. Dostupný na WWW: </a:t>
            </a:r>
            <a:r>
              <a:rPr lang="cs-CZ" sz="1600" dirty="0" smtClean="0">
                <a:effectLst/>
                <a:hlinkClick r:id="rId3"/>
              </a:rPr>
              <a:t>http://</a:t>
            </a:r>
            <a:r>
              <a:rPr lang="cs-CZ" sz="1600" dirty="0" err="1" smtClean="0">
                <a:effectLst/>
                <a:hlinkClick r:id="rId3"/>
              </a:rPr>
              <a:t>cs.wikipedia.org</a:t>
            </a:r>
            <a:r>
              <a:rPr lang="cs-CZ" sz="1600" dirty="0" smtClean="0">
                <a:effectLst/>
                <a:hlinkClick r:id="rId3"/>
              </a:rPr>
              <a:t>/wiki/</a:t>
            </a:r>
            <a:r>
              <a:rPr lang="cs-CZ" sz="1600" dirty="0" err="1" smtClean="0">
                <a:effectLst/>
                <a:hlinkClick r:id="rId3"/>
              </a:rPr>
              <a:t>Soubor:Heinrich-heine_1.jpg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KELSON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7.4.2013]. Dostupný na WWW: </a:t>
            </a:r>
            <a:r>
              <a:rPr lang="cs-CZ" sz="1600" dirty="0" smtClean="0">
                <a:effectLst/>
                <a:hlinkClick r:id="rId4"/>
              </a:rPr>
              <a:t>http://</a:t>
            </a:r>
            <a:r>
              <a:rPr lang="cs-CZ" sz="1600" dirty="0" err="1" smtClean="0">
                <a:effectLst/>
                <a:hlinkClick r:id="rId4"/>
              </a:rPr>
              <a:t>cs.wikipedia.org</a:t>
            </a:r>
            <a:r>
              <a:rPr lang="cs-CZ" sz="1600" dirty="0" smtClean="0">
                <a:effectLst/>
                <a:hlinkClick r:id="rId4"/>
              </a:rPr>
              <a:t>/wiki/</a:t>
            </a:r>
            <a:r>
              <a:rPr lang="cs-CZ" sz="1600" dirty="0" err="1" smtClean="0">
                <a:effectLst/>
                <a:hlinkClick r:id="rId4"/>
              </a:rPr>
              <a:t>Soubor:Lord_Byron.jpg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ZANIMUM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7.4.2013]. Dostupný na WWW: </a:t>
            </a:r>
            <a:r>
              <a:rPr lang="cs-CZ" sz="1600" dirty="0" smtClean="0">
                <a:effectLst/>
                <a:hlinkClick r:id="rId5"/>
              </a:rPr>
              <a:t>http://</a:t>
            </a:r>
            <a:r>
              <a:rPr lang="cs-CZ" sz="1600" dirty="0" err="1" smtClean="0">
                <a:effectLst/>
                <a:hlinkClick r:id="rId5"/>
              </a:rPr>
              <a:t>cs.wikipedia.org</a:t>
            </a:r>
            <a:r>
              <a:rPr lang="cs-CZ" sz="1600" dirty="0" smtClean="0">
                <a:effectLst/>
                <a:hlinkClick r:id="rId5"/>
              </a:rPr>
              <a:t>/wiki/Soubor:Portrait_of_Percy_Bysshe_Shelley_by_</a:t>
            </a:r>
            <a:r>
              <a:rPr lang="cs-CZ" sz="1600" dirty="0" err="1" smtClean="0">
                <a:effectLst/>
                <a:hlinkClick r:id="rId5"/>
              </a:rPr>
              <a:t>Curran</a:t>
            </a:r>
            <a:r>
              <a:rPr lang="cs-CZ" sz="1600" dirty="0" smtClean="0">
                <a:effectLst/>
                <a:hlinkClick r:id="rId5"/>
              </a:rPr>
              <a:t>,_</a:t>
            </a:r>
            <a:r>
              <a:rPr lang="cs-CZ" sz="1600" dirty="0" err="1" smtClean="0">
                <a:effectLst/>
                <a:hlinkClick r:id="rId5"/>
              </a:rPr>
              <a:t>1819.jpg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ARKESTEIJN</a:t>
            </a:r>
            <a:r>
              <a:rPr lang="cs-CZ" sz="1600" dirty="0" smtClean="0">
                <a:effectLst/>
              </a:rPr>
              <a:t>, Jan.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7.4.2013]. Dostupný na WWW: </a:t>
            </a:r>
            <a:r>
              <a:rPr lang="cs-CZ" sz="1600" dirty="0" smtClean="0">
                <a:effectLst/>
                <a:hlinkClick r:id="rId6"/>
              </a:rPr>
              <a:t>http://</a:t>
            </a:r>
            <a:r>
              <a:rPr lang="cs-CZ" sz="1600" dirty="0" err="1" smtClean="0">
                <a:effectLst/>
                <a:hlinkClick r:id="rId6"/>
              </a:rPr>
              <a:t>cs.wikipedia.org</a:t>
            </a:r>
            <a:r>
              <a:rPr lang="cs-CZ" sz="1600" dirty="0" smtClean="0">
                <a:effectLst/>
                <a:hlinkClick r:id="rId6"/>
              </a:rPr>
              <a:t>/wiki/Soubor:Sir_Walter_Scott_-_</a:t>
            </a:r>
            <a:r>
              <a:rPr lang="cs-CZ" sz="1600" dirty="0" err="1" smtClean="0">
                <a:effectLst/>
                <a:hlinkClick r:id="rId6"/>
              </a:rPr>
              <a:t>Raeburn.jpg</a:t>
            </a:r>
            <a:endParaRPr lang="cs-CZ" sz="1600" dirty="0" smtClean="0">
              <a:effectLst/>
            </a:endParaRPr>
          </a:p>
          <a:p>
            <a:r>
              <a:rPr lang="en-US" sz="1600" dirty="0" err="1" smtClean="0">
                <a:effectLst/>
              </a:rPr>
              <a:t>WIZKID</a:t>
            </a:r>
            <a:r>
              <a:rPr lang="en-US" sz="1600" dirty="0" smtClean="0">
                <a:effectLst/>
              </a:rPr>
              <a:t>. </a:t>
            </a:r>
            <a:r>
              <a:rPr lang="en-US" sz="1600" i="1" dirty="0" smtClean="0">
                <a:effectLst/>
              </a:rPr>
              <a:t>Wikimedia Commons</a:t>
            </a:r>
            <a:r>
              <a:rPr lang="en-US" sz="1600" dirty="0" smtClean="0">
                <a:effectLst/>
              </a:rPr>
              <a:t> [online]. [cit. 7.4.2013]. </a:t>
            </a:r>
            <a:r>
              <a:rPr lang="en-US" sz="1600" dirty="0" err="1" smtClean="0">
                <a:effectLst/>
              </a:rPr>
              <a:t>Dostupný</a:t>
            </a:r>
            <a:r>
              <a:rPr lang="en-US" sz="1600" dirty="0" smtClean="0">
                <a:effectLst/>
              </a:rPr>
              <a:t> </a:t>
            </a:r>
            <a:r>
              <a:rPr lang="en-US" sz="1600" dirty="0" err="1" smtClean="0">
                <a:effectLst/>
              </a:rPr>
              <a:t>na</a:t>
            </a:r>
            <a:r>
              <a:rPr lang="en-US" sz="1600" dirty="0" smtClean="0">
                <a:effectLst/>
              </a:rPr>
              <a:t> WWW: http://</a:t>
            </a:r>
            <a:r>
              <a:rPr lang="en-US" sz="1600" dirty="0" err="1" smtClean="0">
                <a:effectLst/>
              </a:rPr>
              <a:t>cs.wikipedia.org</a:t>
            </a:r>
            <a:r>
              <a:rPr lang="en-US" sz="1600" dirty="0" smtClean="0">
                <a:effectLst/>
              </a:rPr>
              <a:t>/wiki/</a:t>
            </a:r>
            <a:r>
              <a:rPr lang="en-US" sz="1600" dirty="0" err="1" smtClean="0">
                <a:effectLst/>
              </a:rPr>
              <a:t>Soubor:Edgar_Allan_Poe_2.jpg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50838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Seznam zdrojů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SOCHROVÁ</a:t>
            </a:r>
            <a:r>
              <a:rPr lang="cs-CZ" dirty="0"/>
              <a:t>, Marie. </a:t>
            </a:r>
            <a:r>
              <a:rPr lang="cs-CZ" i="1" dirty="0"/>
              <a:t>Kompletní přehled české a světové literatury</a:t>
            </a:r>
            <a:r>
              <a:rPr lang="cs-CZ" dirty="0"/>
              <a:t>. 1. vyd. Havlíčkův Brod: Fragment, 2007, 356 s. ISBN 978-802-5303-115.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537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830</Words>
  <Application>Microsoft Office PowerPoint</Application>
  <PresentationFormat>Předvádění na obrazovce (4:3)</PresentationFormat>
  <Paragraphs>84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ANOTACE</vt:lpstr>
      <vt:lpstr>Romantismus ve světové literatuře</vt:lpstr>
      <vt:lpstr>Prezentace aplikace PowerPoint</vt:lpstr>
      <vt:lpstr>Německo</vt:lpstr>
      <vt:lpstr>Prezentace aplikace PowerPoint</vt:lpstr>
      <vt:lpstr>Anglie</vt:lpstr>
      <vt:lpstr>Prezentace aplikace PowerPoint</vt:lpstr>
      <vt:lpstr>Anglie</vt:lpstr>
      <vt:lpstr>Prezentace aplikace PowerPoint</vt:lpstr>
      <vt:lpstr>Skotsko</vt:lpstr>
      <vt:lpstr>Prezentace aplikace PowerPoint</vt:lpstr>
      <vt:lpstr>USA</vt:lpstr>
      <vt:lpstr>Kontrolní otázky</vt:lpstr>
      <vt:lpstr>Seznam obrázků</vt:lpstr>
      <vt:lpstr>Seznam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9</cp:revision>
  <dcterms:created xsi:type="dcterms:W3CDTF">2013-04-07T19:15:56Z</dcterms:created>
  <dcterms:modified xsi:type="dcterms:W3CDTF">2013-06-17T10:21:15Z</dcterms:modified>
</cp:coreProperties>
</file>