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2" r:id="rId3"/>
    <p:sldId id="256" r:id="rId4"/>
    <p:sldId id="266" r:id="rId5"/>
    <p:sldId id="257" r:id="rId6"/>
    <p:sldId id="260" r:id="rId7"/>
    <p:sldId id="258" r:id="rId8"/>
    <p:sldId id="259" r:id="rId9"/>
    <p:sldId id="267" r:id="rId10"/>
    <p:sldId id="261" r:id="rId11"/>
    <p:sldId id="262" r:id="rId12"/>
    <p:sldId id="268" r:id="rId13"/>
    <p:sldId id="263" r:id="rId14"/>
    <p:sldId id="269" r:id="rId15"/>
    <p:sldId id="264" r:id="rId16"/>
    <p:sldId id="275" r:id="rId17"/>
    <p:sldId id="265" r:id="rId18"/>
    <p:sldId id="27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86B38-DE52-4F18-A2F5-1560D4AF03A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796B5-05DF-468C-86A6-AE6506C4BD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1653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86B38-DE52-4F18-A2F5-1560D4AF03A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796B5-05DF-468C-86A6-AE6506C4BD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04708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86B38-DE52-4F18-A2F5-1560D4AF03A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796B5-05DF-468C-86A6-AE6506C4BD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5995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86B38-DE52-4F18-A2F5-1560D4AF03A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796B5-05DF-468C-86A6-AE6506C4BD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4782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86B38-DE52-4F18-A2F5-1560D4AF03A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796B5-05DF-468C-86A6-AE6506C4BD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7751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86B38-DE52-4F18-A2F5-1560D4AF03A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796B5-05DF-468C-86A6-AE6506C4BD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4778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86B38-DE52-4F18-A2F5-1560D4AF03A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796B5-05DF-468C-86A6-AE6506C4BD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991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86B38-DE52-4F18-A2F5-1560D4AF03A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796B5-05DF-468C-86A6-AE6506C4BD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5327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86B38-DE52-4F18-A2F5-1560D4AF03A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796B5-05DF-468C-86A6-AE6506C4BD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1660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86B38-DE52-4F18-A2F5-1560D4AF03A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796B5-05DF-468C-86A6-AE6506C4BD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94374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86B38-DE52-4F18-A2F5-1560D4AF03A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796B5-05DF-468C-86A6-AE6506C4BD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7628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386B38-DE52-4F18-A2F5-1560D4AF03A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B796B5-05DF-468C-86A6-AE6506C4BD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6168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//upload.wikimedia.org/wikipedia/commons/9/9f/Jan_Vil%C3%ADmek_-_Victor_Hugo_HL.jp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3/3d/Stendhal.jpg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a/a9/Alfred_de_musset.jpg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f/fe/Alexandre_Dumas.jpg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tendhal.jpg" TargetMode="External"/><Relationship Id="rId2" Type="http://schemas.openxmlformats.org/officeDocument/2006/relationships/hyperlink" Target="http://cs.wikipedia.org/wiki/Soubor:Jan_Vil%C3%ADmek_-_Victor_Hugo_HL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Alfred_de_musset.jpg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0" descr="logolinkI_b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784" y="535781"/>
            <a:ext cx="374491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0" descr="logolinkI_b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68419" y="332656"/>
            <a:ext cx="374491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260043"/>
              </p:ext>
            </p:extLst>
          </p:nvPr>
        </p:nvGraphicFramePr>
        <p:xfrm>
          <a:off x="1475656" y="1844824"/>
          <a:ext cx="6576392" cy="4317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/>
                <a:gridCol w="3624064"/>
              </a:tblGrid>
              <a:tr h="4269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SOU Uherský Brod</a:t>
                      </a:r>
                      <a:endParaRPr lang="cs-CZ" dirty="0"/>
                    </a:p>
                  </a:txBody>
                  <a:tcPr/>
                </a:tc>
              </a:tr>
              <a:tr h="3811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Dana Zajíčková</a:t>
                      </a:r>
                      <a:endParaRPr lang="cs-CZ" dirty="0"/>
                    </a:p>
                  </a:txBody>
                  <a:tcPr/>
                </a:tc>
              </a:tr>
              <a:tr h="5537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</a:t>
                      </a:r>
                      <a:r>
                        <a:rPr kumimoji="0" lang="cs-CZ" sz="1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DUMu</a:t>
                      </a: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):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Romantismus ve světové literatuře: Francie</a:t>
                      </a:r>
                      <a:endParaRPr lang="cs-CZ" dirty="0"/>
                    </a:p>
                  </a:txBody>
                  <a:tcPr/>
                </a:tc>
              </a:tr>
              <a:tr h="6131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  <a:endParaRPr kumimoji="0" lang="cs-CZ" sz="1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Český</a:t>
                      </a:r>
                      <a:r>
                        <a:rPr lang="cs-CZ" baseline="0" dirty="0" smtClean="0"/>
                        <a:t> jazyk a </a:t>
                      </a:r>
                      <a:r>
                        <a:rPr lang="cs-CZ" baseline="0" dirty="0" smtClean="0"/>
                        <a:t>literatura</a:t>
                      </a:r>
                      <a:endParaRPr lang="cs-CZ" dirty="0"/>
                    </a:p>
                  </a:txBody>
                  <a:tcPr/>
                </a:tc>
              </a:tr>
              <a:tr h="477088">
                <a:tc>
                  <a:txBody>
                    <a:bodyPr/>
                    <a:lstStyle/>
                    <a:p>
                      <a:r>
                        <a:rPr lang="cs-CZ" i="1" dirty="0" smtClean="0">
                          <a:latin typeface="Arial" pitchFamily="34" charset="0"/>
                          <a:cs typeface="Arial" pitchFamily="34" charset="0"/>
                        </a:rPr>
                        <a:t>Ročník:</a:t>
                      </a:r>
                      <a:endParaRPr lang="cs-CZ" i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I. ročník</a:t>
                      </a:r>
                      <a:endParaRPr lang="cs-CZ" dirty="0"/>
                    </a:p>
                  </a:txBody>
                  <a:tcPr/>
                </a:tc>
              </a:tr>
              <a:tr h="4880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  <a:endParaRPr lang="cs-CZ" dirty="0"/>
                    </a:p>
                  </a:txBody>
                  <a:tcPr/>
                </a:tc>
              </a:tr>
              <a:tr h="51204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duben 2013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051720" y="6237312"/>
            <a:ext cx="5976664" cy="484163"/>
          </a:xfrm>
        </p:spPr>
        <p:txBody>
          <a:bodyPr/>
          <a:lstStyle/>
          <a:p>
            <a:r>
              <a:rPr lang="cs-CZ" i="1" dirty="0">
                <a:solidFill>
                  <a:prstClr val="black">
                    <a:tint val="75000"/>
                  </a:prstClr>
                </a:solidFill>
                <a:cs typeface="Arial" charset="0"/>
              </a:rPr>
              <a:t>Uvedení autoři, není-li uvedeno jinak, jsou autory tohoto výukového materiálu a všech jeho částí. Tento projekt je spolufinancován ESF a státním rozpočtem ČR.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035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Estetické vzdělávání významně přispívá ke kultivaci člověka, vychovává žáky ke kultivovanému jazykovému projevu a podílí se na rozvoji jejich duchovního života.  </a:t>
            </a:r>
          </a:p>
          <a:p>
            <a:r>
              <a:rPr lang="cs-CZ" dirty="0">
                <a:cs typeface="Arial" charset="0"/>
              </a:rPr>
              <a:t>Záměrem této sady výukových materiálů s názvem: </a:t>
            </a:r>
            <a:r>
              <a:rPr lang="cs-CZ" u="sng" dirty="0">
                <a:cs typeface="Arial" charset="0"/>
              </a:rPr>
              <a:t>Český jazyk pro I. ročník oboru KRAJINÁŘ</a:t>
            </a:r>
            <a:r>
              <a:rPr lang="cs-CZ" dirty="0"/>
              <a:t> je utvářet kladný vztah k materiálním </a:t>
            </a:r>
            <a:r>
              <a:rPr lang="cs-CZ" dirty="0" smtClean="0"/>
              <a:t> a </a:t>
            </a:r>
            <a:r>
              <a:rPr lang="cs-CZ" dirty="0"/>
              <a:t>duchovním hodnotám, prohloubit a kultivovat jazykový projev žáků.</a:t>
            </a:r>
          </a:p>
          <a:p>
            <a:r>
              <a:rPr lang="cs-CZ" dirty="0"/>
              <a:t>Žáci získají přehled o hlavních jevech a pilířích v české a světové literatuře od počátku starověku do poloviny 19. století.</a:t>
            </a:r>
            <a:endParaRPr lang="cs-CZ" dirty="0">
              <a:cs typeface="Arial" charset="0"/>
            </a:endParaRPr>
          </a:p>
          <a:p>
            <a:pPr indent="-274320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cs-CZ" dirty="0">
                <a:cs typeface="Arial" charset="0"/>
              </a:rPr>
              <a:t>Jednotlivé </a:t>
            </a:r>
            <a:r>
              <a:rPr lang="cs-CZ" dirty="0" err="1">
                <a:cs typeface="Arial" charset="0"/>
              </a:rPr>
              <a:t>DUMy</a:t>
            </a:r>
            <a:r>
              <a:rPr lang="cs-CZ" dirty="0">
                <a:cs typeface="Arial" charset="0"/>
              </a:rPr>
              <a:t> (prezentace) v této sadě reflektují tematické oblasti, které jsou probírány v předmětu Český jazyk a literatura </a:t>
            </a:r>
            <a:r>
              <a:rPr lang="cs-CZ" dirty="0" smtClean="0">
                <a:cs typeface="Arial" charset="0"/>
              </a:rPr>
              <a:t>    na </a:t>
            </a:r>
            <a:r>
              <a:rPr lang="cs-CZ" dirty="0">
                <a:cs typeface="Arial" charset="0"/>
              </a:rPr>
              <a:t>SOU Uherský Brod.</a:t>
            </a:r>
          </a:p>
          <a:p>
            <a:pPr indent="-274320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cs-CZ" dirty="0">
                <a:cs typeface="Arial" charset="0"/>
              </a:rPr>
              <a:t>Tato prezentace se </a:t>
            </a:r>
            <a:r>
              <a:rPr lang="cs-CZ" dirty="0" smtClean="0">
                <a:cs typeface="Arial" charset="0"/>
              </a:rPr>
              <a:t>věnuje představitelům francouzského romantismu.</a:t>
            </a:r>
            <a:endParaRPr lang="cs-CZ" u="sng" dirty="0">
              <a:cs typeface="Arial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6124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ln w="38100">
            <a:solidFill>
              <a:srgbClr val="7030A0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Romantismus ve světové literatuře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Francie</a:t>
            </a:r>
            <a:endParaRPr lang="cs-CZ" sz="44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993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Jan Vilímek - Victor Hugo HL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17475"/>
            <a:ext cx="4724400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339752" y="6165304"/>
            <a:ext cx="4724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effectLst/>
              </a:rPr>
              <a:t>Victor Hugo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51055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Francie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914400" lvl="2" indent="0">
              <a:buNone/>
            </a:pPr>
            <a:r>
              <a:rPr lang="cs-CZ" sz="4500" b="1" u="sng" dirty="0">
                <a:solidFill>
                  <a:srgbClr val="7030A0"/>
                </a:solidFill>
              </a:rPr>
              <a:t>Victor Hugo /1802 - 1885/</a:t>
            </a:r>
          </a:p>
          <a:p>
            <a:pPr lvl="0"/>
            <a:r>
              <a:rPr lang="cs-CZ" dirty="0" smtClean="0"/>
              <a:t>básník</a:t>
            </a:r>
            <a:r>
              <a:rPr lang="cs-CZ" dirty="0"/>
              <a:t>, prozaik, dramatik </a:t>
            </a:r>
          </a:p>
          <a:p>
            <a:pPr lvl="0"/>
            <a:r>
              <a:rPr lang="cs-CZ" dirty="0"/>
              <a:t>již jako sedmiletý poznal dceru z měšťanské rodiny ze sousedství Adélu </a:t>
            </a:r>
            <a:r>
              <a:rPr lang="cs-CZ" dirty="0" err="1"/>
              <a:t>Foucherovou</a:t>
            </a:r>
            <a:r>
              <a:rPr lang="cs-CZ" dirty="0"/>
              <a:t>, roku 1819 si vyznali lásku, o čtyři roky později se proti vůli rodičů vzali </a:t>
            </a:r>
          </a:p>
          <a:p>
            <a:pPr lvl="0"/>
            <a:r>
              <a:rPr lang="cs-CZ" dirty="0"/>
              <a:t>po celý život hrál významnou roli ve společenském a politickém životě </a:t>
            </a:r>
          </a:p>
          <a:p>
            <a:pPr lvl="0"/>
            <a:r>
              <a:rPr lang="cs-CZ" dirty="0"/>
              <a:t>obecně známý je jeho rozchod s Ludvíkem Bonapartem, pozdějším Napoleonem III., jehož byl nejprve stoupencem, později odpůrcem </a:t>
            </a:r>
          </a:p>
          <a:p>
            <a:pPr lvl="0"/>
            <a:r>
              <a:rPr lang="cs-CZ" dirty="0"/>
              <a:t>prožil téměř dvacet let ve vyhnanství, vítězně se vrátil, ale za tragických okolností - pád Napoleona III. byl vykoupen porážkou Francie </a:t>
            </a:r>
          </a:p>
          <a:p>
            <a:pPr lvl="0"/>
            <a:r>
              <a:rPr lang="cs-CZ" dirty="0"/>
              <a:t>všestranně nadaný umělec, již velmi mladý si získal popularitu verši, které nepřestal psát po celý život </a:t>
            </a:r>
          </a:p>
          <a:p>
            <a:pPr lvl="0"/>
            <a:r>
              <a:rPr lang="cs-CZ" dirty="0"/>
              <a:t>vyvrcholením jeho básnické tvorby je třídílný cyklus </a:t>
            </a:r>
            <a:r>
              <a:rPr lang="cs-CZ" b="1" dirty="0"/>
              <a:t>Legenda věků</a:t>
            </a:r>
            <a:r>
              <a:rPr lang="cs-CZ" dirty="0"/>
              <a:t> - zobrazuje vývoj lidstva, víru v lepší budoucnost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3249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Viktor Hugo - dílo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3">
              <a:buFontTx/>
              <a:buChar char="-"/>
            </a:pPr>
            <a:r>
              <a:rPr lang="cs-CZ" sz="4000" dirty="0" smtClean="0"/>
              <a:t>historický román </a:t>
            </a:r>
            <a:r>
              <a:rPr lang="cs-CZ" sz="4000" b="1" dirty="0" smtClean="0">
                <a:solidFill>
                  <a:srgbClr val="006600"/>
                </a:solidFill>
              </a:rPr>
              <a:t>Chrám Matky boží v Paříži</a:t>
            </a:r>
          </a:p>
          <a:p>
            <a:pPr lvl="3">
              <a:buFontTx/>
              <a:buChar char="-"/>
            </a:pPr>
            <a:r>
              <a:rPr lang="cs-CZ" sz="4000" dirty="0" smtClean="0"/>
              <a:t>román</a:t>
            </a:r>
            <a:r>
              <a:rPr lang="cs-CZ" sz="4000" b="1" dirty="0" smtClean="0">
                <a:solidFill>
                  <a:srgbClr val="006600"/>
                </a:solidFill>
              </a:rPr>
              <a:t> Bídníci</a:t>
            </a:r>
          </a:p>
          <a:p>
            <a:pPr marL="1371600" lvl="3" indent="0">
              <a:buNone/>
            </a:pPr>
            <a:r>
              <a:rPr lang="cs-CZ" sz="4000" dirty="0" smtClean="0"/>
              <a:t>- román</a:t>
            </a:r>
            <a:r>
              <a:rPr lang="cs-CZ" sz="4000" b="1" dirty="0"/>
              <a:t>: </a:t>
            </a:r>
            <a:r>
              <a:rPr lang="cs-CZ" sz="4000" b="1" dirty="0">
                <a:solidFill>
                  <a:srgbClr val="006600"/>
                </a:solidFill>
              </a:rPr>
              <a:t>Dělníci moře </a:t>
            </a:r>
          </a:p>
          <a:p>
            <a:pPr marL="1371600" lvl="3" indent="0">
              <a:buNone/>
            </a:pPr>
            <a:r>
              <a:rPr lang="cs-CZ" sz="4000" dirty="0" smtClean="0"/>
              <a:t>- román</a:t>
            </a:r>
            <a:r>
              <a:rPr lang="cs-CZ" sz="4000" dirty="0"/>
              <a:t>:</a:t>
            </a:r>
            <a:r>
              <a:rPr lang="cs-CZ" sz="4000" b="1" dirty="0"/>
              <a:t> </a:t>
            </a:r>
            <a:r>
              <a:rPr lang="cs-CZ" sz="4000" b="1" dirty="0">
                <a:solidFill>
                  <a:srgbClr val="006600"/>
                </a:solidFill>
              </a:rPr>
              <a:t>Devadesát tři </a:t>
            </a:r>
          </a:p>
        </p:txBody>
      </p:sp>
    </p:spTree>
    <p:extLst>
      <p:ext uri="{BB962C8B-B14F-4D97-AF65-F5344CB8AC3E}">
        <p14:creationId xmlns:p14="http://schemas.microsoft.com/office/powerpoint/2010/main" val="1216890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3" algn="ctr" rtl="0">
              <a:spcBef>
                <a:spcPct val="0"/>
              </a:spcBef>
            </a:pPr>
            <a:r>
              <a:rPr lang="cs-CZ" sz="2800" b="1" dirty="0" smtClean="0">
                <a:solidFill>
                  <a:srgbClr val="7030A0"/>
                </a:solidFill>
              </a:rPr>
              <a:t>Victor Hugo</a:t>
            </a:r>
            <a:r>
              <a:rPr lang="cs-CZ" sz="2800" dirty="0" smtClean="0"/>
              <a:t>: </a:t>
            </a:r>
            <a:r>
              <a:rPr lang="cs-CZ" sz="2800" b="1" dirty="0">
                <a:solidFill>
                  <a:srgbClr val="006600"/>
                </a:solidFill>
              </a:rPr>
              <a:t>Chrám Matky boží v Paříži </a:t>
            </a:r>
            <a:r>
              <a:rPr lang="cs-CZ" sz="2800" b="1" dirty="0"/>
              <a:t>/1831/ </a:t>
            </a:r>
            <a:br>
              <a:rPr lang="cs-CZ" sz="2800" b="1" dirty="0"/>
            </a:b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lvl="0"/>
            <a:r>
              <a:rPr lang="cs-CZ" dirty="0"/>
              <a:t>historický román z prostředí středověké Paříže </a:t>
            </a:r>
          </a:p>
          <a:p>
            <a:pPr lvl="0"/>
            <a:r>
              <a:rPr lang="cs-CZ" dirty="0"/>
              <a:t>hlavní postava - </a:t>
            </a:r>
            <a:r>
              <a:rPr lang="cs-CZ" b="1" dirty="0">
                <a:solidFill>
                  <a:srgbClr val="C00000"/>
                </a:solidFill>
              </a:rPr>
              <a:t>Quasimodo</a:t>
            </a:r>
            <a:r>
              <a:rPr lang="cs-CZ" dirty="0"/>
              <a:t>, hrbatý zvoník z chrámu Matky boží, jehož se v dětství ujal kněz Klaudius </a:t>
            </a:r>
            <a:r>
              <a:rPr lang="cs-CZ" dirty="0" err="1"/>
              <a:t>Frollo</a:t>
            </a:r>
            <a:r>
              <a:rPr lang="cs-CZ" dirty="0"/>
              <a:t> a vychoval ho. Quasimodo vyrostl v chrámu, žil v osamělosti, lidé se ho stranili a nenáviděli ho pro jeho ošklivost, v níž viděli ztělesnění zla. Jediný člověk, kterého má </a:t>
            </a:r>
            <a:r>
              <a:rPr lang="cs-CZ" dirty="0" err="1"/>
              <a:t>Quasimido</a:t>
            </a:r>
            <a:r>
              <a:rPr lang="cs-CZ" dirty="0"/>
              <a:t> velmi rád, je kněz </a:t>
            </a:r>
            <a:r>
              <a:rPr lang="cs-CZ" dirty="0" err="1"/>
              <a:t>Frollo</a:t>
            </a:r>
            <a:r>
              <a:rPr lang="cs-CZ" dirty="0"/>
              <a:t> - kvůli němu se Quasimodo pokusí o únos cikánské tanečnice </a:t>
            </a:r>
            <a:r>
              <a:rPr lang="cs-CZ" b="1" dirty="0">
                <a:solidFill>
                  <a:srgbClr val="C00000"/>
                </a:solidFill>
              </a:rPr>
              <a:t>Esmeraldy</a:t>
            </a:r>
            <a:r>
              <a:rPr lang="cs-CZ" dirty="0"/>
              <a:t>, do níž je </a:t>
            </a:r>
            <a:r>
              <a:rPr lang="cs-CZ" dirty="0" err="1"/>
              <a:t>Frollo</a:t>
            </a:r>
            <a:r>
              <a:rPr lang="cs-CZ" dirty="0"/>
              <a:t> zamilován. Quasimodo je zatčen a odsouzen k trestu na pranýři, pouze Esmeralda má s ním soucit. </a:t>
            </a:r>
            <a:r>
              <a:rPr lang="cs-CZ" dirty="0" err="1"/>
              <a:t>Frollo</a:t>
            </a:r>
            <a:r>
              <a:rPr lang="cs-CZ" dirty="0"/>
              <a:t> chce dívku získat za každou cenu, lstí dosáhne toho, že je obviněna z čarodějnictví a odsouzena k smrti. Nabízí jí záchranu pod podmínkou, že se stane jeho </a:t>
            </a:r>
            <a:r>
              <a:rPr lang="cs-CZ" dirty="0" smtClean="0"/>
              <a:t>milenkou. Ona </a:t>
            </a:r>
            <a:r>
              <a:rPr lang="cs-CZ" dirty="0"/>
              <a:t>odmítne, v den popravy ji Quasimodo unese a skrývá ji v chrámu, dává jí najevo, jak ji miluje, ví však, že jeho láska nemůže být opětována. Esmeralda miluje kapitána </a:t>
            </a:r>
            <a:r>
              <a:rPr lang="cs-CZ" dirty="0" err="1"/>
              <a:t>Phoeba</a:t>
            </a:r>
            <a:r>
              <a:rPr lang="cs-CZ" dirty="0"/>
              <a:t>, v němž vidí ideál krásy a ušlechtilosti, mylná víra v jeho lásku a ochranu se stane konečnou příčinou její záhuby. Po její smrti Quasimodo beze stopy zmizí, po letech je jeho tělo nalezeno v hrobce, v objetí mrtvé Esmeraldy.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369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3" algn="ctr" rtl="0">
              <a:spcBef>
                <a:spcPct val="0"/>
              </a:spcBef>
            </a:pPr>
            <a:r>
              <a:rPr lang="cs-CZ" sz="2800" b="1" dirty="0" smtClean="0">
                <a:solidFill>
                  <a:srgbClr val="7030A0"/>
                </a:solidFill>
              </a:rPr>
              <a:t>Victor Hugo</a:t>
            </a:r>
            <a:r>
              <a:rPr lang="cs-CZ" sz="2800" b="1" dirty="0" smtClean="0"/>
              <a:t>: román </a:t>
            </a:r>
            <a:r>
              <a:rPr lang="cs-CZ" sz="2800" b="1" dirty="0">
                <a:solidFill>
                  <a:srgbClr val="006600"/>
                </a:solidFill>
              </a:rPr>
              <a:t>Bídníci /Ubožáci/ </a:t>
            </a:r>
            <a:r>
              <a:rPr lang="cs-CZ" sz="2800" b="1" dirty="0"/>
              <a:t>/1862/</a:t>
            </a:r>
            <a:br>
              <a:rPr lang="cs-CZ" sz="2800" b="1" dirty="0"/>
            </a:b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cs-CZ" dirty="0" smtClean="0"/>
              <a:t>Hlavní </a:t>
            </a:r>
            <a:r>
              <a:rPr lang="cs-CZ" dirty="0"/>
              <a:t>hrdina </a:t>
            </a:r>
            <a:r>
              <a:rPr lang="cs-CZ" b="1" dirty="0">
                <a:solidFill>
                  <a:srgbClr val="C00000"/>
                </a:solidFill>
              </a:rPr>
              <a:t>Jean </a:t>
            </a:r>
            <a:r>
              <a:rPr lang="cs-CZ" b="1" dirty="0" err="1">
                <a:solidFill>
                  <a:srgbClr val="C00000"/>
                </a:solidFill>
              </a:rPr>
              <a:t>Valjean</a:t>
            </a:r>
            <a:r>
              <a:rPr lang="cs-CZ" b="1" dirty="0">
                <a:solidFill>
                  <a:srgbClr val="C00000"/>
                </a:solidFill>
              </a:rPr>
              <a:t> </a:t>
            </a:r>
            <a:r>
              <a:rPr lang="cs-CZ" dirty="0"/>
              <a:t>byl poslán na galeje pro krádež </a:t>
            </a:r>
            <a:r>
              <a:rPr lang="cs-CZ" dirty="0" smtClean="0"/>
              <a:t>chleba. Jeho </a:t>
            </a:r>
            <a:r>
              <a:rPr lang="cs-CZ" dirty="0"/>
              <a:t>trest, zvyšovaný marnými pokusy o útěk, vyprší po devatenácti letech. Po návratu by mu zbývala jen cesta zločinu, kdyby se ho neujal kněz </a:t>
            </a:r>
            <a:r>
              <a:rPr lang="cs-CZ" dirty="0" err="1"/>
              <a:t>Myriel</a:t>
            </a:r>
            <a:r>
              <a:rPr lang="cs-CZ" dirty="0"/>
              <a:t>. </a:t>
            </a:r>
            <a:r>
              <a:rPr lang="cs-CZ" dirty="0" err="1"/>
              <a:t>Valjean</a:t>
            </a:r>
            <a:r>
              <a:rPr lang="cs-CZ" dirty="0"/>
              <a:t> mu přesto odcizí stříbrné příbory, je zatčen, ale milosrdný duchovní </a:t>
            </a:r>
            <a:r>
              <a:rPr lang="cs-CZ" dirty="0" smtClean="0"/>
              <a:t>prohlásí, že </a:t>
            </a:r>
            <a:r>
              <a:rPr lang="cs-CZ" dirty="0"/>
              <a:t>mu příbory </a:t>
            </a:r>
            <a:r>
              <a:rPr lang="cs-CZ" dirty="0" smtClean="0"/>
              <a:t>daroval </a:t>
            </a:r>
            <a:r>
              <a:rPr lang="cs-CZ" dirty="0"/>
              <a:t>a </a:t>
            </a:r>
            <a:r>
              <a:rPr lang="cs-CZ" dirty="0" smtClean="0"/>
              <a:t>dá mu i dva </a:t>
            </a:r>
            <a:r>
              <a:rPr lang="cs-CZ" dirty="0"/>
              <a:t>stříbrné svícny. Tento čin způsobí, že se Jean </a:t>
            </a:r>
            <a:r>
              <a:rPr lang="cs-CZ" dirty="0" err="1"/>
              <a:t>Valjean</a:t>
            </a:r>
            <a:r>
              <a:rPr lang="cs-CZ" dirty="0"/>
              <a:t> stane čestným člověkem. Pod jménem Madeleine se usadí, zbohatne, dokonce je zvolen starostou a postará se o blahobyt celého kraje. Pouze </a:t>
            </a:r>
            <a:r>
              <a:rPr lang="cs-CZ" b="1" dirty="0">
                <a:solidFill>
                  <a:srgbClr val="C00000"/>
                </a:solidFill>
              </a:rPr>
              <a:t>policista </a:t>
            </a:r>
            <a:r>
              <a:rPr lang="cs-CZ" b="1" dirty="0" err="1">
                <a:solidFill>
                  <a:srgbClr val="C00000"/>
                </a:solidFill>
              </a:rPr>
              <a:t>Javért</a:t>
            </a:r>
            <a:r>
              <a:rPr lang="cs-CZ" b="1" dirty="0">
                <a:solidFill>
                  <a:srgbClr val="C00000"/>
                </a:solidFill>
              </a:rPr>
              <a:t> </a:t>
            </a:r>
            <a:r>
              <a:rPr lang="cs-CZ" dirty="0"/>
              <a:t>má pochybnosti o jeho minulosti. Když je jednou zatčen člověk, kterého všichni považují za uprchlého galejníka </a:t>
            </a:r>
            <a:r>
              <a:rPr lang="cs-CZ" dirty="0" err="1"/>
              <a:t>Valjeana</a:t>
            </a:r>
            <a:r>
              <a:rPr lang="cs-CZ" dirty="0"/>
              <a:t>, Madeleine odhalí před soudem svoji totožnost. Ještě předtím se postaral o starou a opuštěnou </a:t>
            </a:r>
            <a:r>
              <a:rPr lang="cs-CZ" b="1" dirty="0" err="1" smtClean="0">
                <a:solidFill>
                  <a:srgbClr val="C00000"/>
                </a:solidFill>
              </a:rPr>
              <a:t>Fantinu</a:t>
            </a:r>
            <a:r>
              <a:rPr lang="cs-CZ" b="1" dirty="0" smtClean="0">
                <a:solidFill>
                  <a:srgbClr val="C00000"/>
                </a:solidFill>
              </a:rPr>
              <a:t>.</a:t>
            </a:r>
            <a:r>
              <a:rPr lang="cs-CZ" dirty="0" smtClean="0"/>
              <a:t> Než </a:t>
            </a:r>
            <a:r>
              <a:rPr lang="cs-CZ" dirty="0"/>
              <a:t>zemřela, slíbil jí </a:t>
            </a:r>
            <a:r>
              <a:rPr lang="cs-CZ" dirty="0" err="1"/>
              <a:t>Valjean</a:t>
            </a:r>
            <a:r>
              <a:rPr lang="cs-CZ" dirty="0"/>
              <a:t>, že se postará o její dceru </a:t>
            </a:r>
            <a:r>
              <a:rPr lang="cs-CZ" b="1" dirty="0" err="1">
                <a:solidFill>
                  <a:srgbClr val="C00000"/>
                </a:solidFill>
              </a:rPr>
              <a:t>Cosettu</a:t>
            </a:r>
            <a:r>
              <a:rPr lang="cs-CZ" dirty="0"/>
              <a:t> . </a:t>
            </a:r>
            <a:r>
              <a:rPr lang="cs-CZ" dirty="0" err="1"/>
              <a:t>Javertovým</a:t>
            </a:r>
            <a:r>
              <a:rPr lang="cs-CZ" dirty="0"/>
              <a:t> přičiněním je J. </a:t>
            </a:r>
            <a:r>
              <a:rPr lang="cs-CZ" dirty="0" err="1"/>
              <a:t>Valjean</a:t>
            </a:r>
            <a:r>
              <a:rPr lang="cs-CZ" dirty="0"/>
              <a:t> znovu poslán na galeje, ale podaří se mu uprchnout. Skrývá se. Roku </a:t>
            </a:r>
            <a:r>
              <a:rPr lang="cs-CZ" dirty="0" err="1"/>
              <a:t>l832</a:t>
            </a:r>
            <a:r>
              <a:rPr lang="cs-CZ" dirty="0"/>
              <a:t> vypuknou revoluční nepokoje, Jean </a:t>
            </a:r>
            <a:r>
              <a:rPr lang="cs-CZ" dirty="0" err="1"/>
              <a:t>Valjea</a:t>
            </a:r>
            <a:r>
              <a:rPr lang="cs-CZ" dirty="0"/>
              <a:t> ušetří k smrti odsouzeného </a:t>
            </a:r>
            <a:r>
              <a:rPr lang="cs-CZ" dirty="0" err="1"/>
              <a:t>Javerta</a:t>
            </a:r>
            <a:r>
              <a:rPr lang="cs-CZ" dirty="0"/>
              <a:t>. Ten později Jeana </a:t>
            </a:r>
            <a:r>
              <a:rPr lang="cs-CZ" dirty="0" err="1"/>
              <a:t>Valjeana</a:t>
            </a:r>
            <a:r>
              <a:rPr lang="cs-CZ" dirty="0"/>
              <a:t> objeví, ale není schopen se odhodlat k zatčení muže, který mu dokázal svou mravní </a:t>
            </a:r>
            <a:r>
              <a:rPr lang="cs-CZ" dirty="0" smtClean="0"/>
              <a:t>převahu. Vědom </a:t>
            </a:r>
            <a:r>
              <a:rPr lang="cs-CZ" dirty="0"/>
              <a:t>si zrady své mravní povinnosti, vrhá se do Seiny. Na konci románu Jean </a:t>
            </a:r>
            <a:r>
              <a:rPr lang="cs-CZ" dirty="0" err="1"/>
              <a:t>Valjean</a:t>
            </a:r>
            <a:r>
              <a:rPr lang="cs-CZ" dirty="0"/>
              <a:t> umírá. U hlavy mu hoří dva svícny od biskupa </a:t>
            </a:r>
            <a:r>
              <a:rPr lang="cs-CZ" dirty="0" err="1"/>
              <a:t>Myriela</a:t>
            </a:r>
            <a:r>
              <a:rPr lang="cs-CZ" dirty="0"/>
              <a:t>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5764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Stendhal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23492"/>
            <a:ext cx="4410075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483769" y="6021288"/>
            <a:ext cx="441007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effectLst/>
              </a:rPr>
              <a:t>Stendhal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907648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2" algn="ctr" rtl="0">
              <a:spcBef>
                <a:spcPct val="0"/>
              </a:spcBef>
            </a:pPr>
            <a:r>
              <a:rPr lang="cs-CZ" sz="2800" b="1" dirty="0">
                <a:solidFill>
                  <a:srgbClr val="7030A0"/>
                </a:solidFill>
              </a:rPr>
              <a:t>Stendhal</a:t>
            </a:r>
            <a:r>
              <a:rPr lang="cs-CZ" sz="2800" b="1" dirty="0"/>
              <a:t> /</a:t>
            </a:r>
            <a:r>
              <a:rPr lang="cs-CZ" sz="2800" b="1" dirty="0" err="1"/>
              <a:t>Henri</a:t>
            </a:r>
            <a:r>
              <a:rPr lang="cs-CZ" sz="2800" b="1" dirty="0"/>
              <a:t> </a:t>
            </a:r>
            <a:r>
              <a:rPr lang="cs-CZ" sz="2800" b="1" dirty="0" err="1"/>
              <a:t>Beyle</a:t>
            </a:r>
            <a:r>
              <a:rPr lang="cs-CZ" sz="2800" b="1" dirty="0"/>
              <a:t>/ 1783 - 1842 </a:t>
            </a:r>
            <a:br>
              <a:rPr lang="cs-CZ" sz="2800" b="1" dirty="0"/>
            </a:b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cs-CZ" dirty="0"/>
              <a:t>byl o celou generaci starší než Hugo, začal tvořit později </a:t>
            </a:r>
          </a:p>
          <a:p>
            <a:pPr lvl="0"/>
            <a:r>
              <a:rPr lang="cs-CZ" dirty="0"/>
              <a:t>byl důstojníkem napoleonské armády, měl významné postavení v době Napoleonova tažení do Ruska </a:t>
            </a:r>
          </a:p>
          <a:p>
            <a:pPr lvl="0"/>
            <a:r>
              <a:rPr lang="cs-CZ" dirty="0"/>
              <a:t>po obnově království ve Francii žil nějakou dobu v Itálii, odkud byl pro spolupráci s revolucionáři vypovězen </a:t>
            </a:r>
          </a:p>
          <a:p>
            <a:pPr lvl="0"/>
            <a:r>
              <a:rPr lang="cs-CZ" dirty="0" smtClean="0"/>
              <a:t>za </a:t>
            </a:r>
            <a:r>
              <a:rPr lang="cs-CZ" dirty="0"/>
              <a:t>svého života byl jako spisovatel neznámý - hodnota jeho děl byla objevena až po jeho smrti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2936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Stendhal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román: </a:t>
            </a:r>
            <a:r>
              <a:rPr lang="cs-CZ" b="1" dirty="0">
                <a:solidFill>
                  <a:srgbClr val="006600"/>
                </a:solidFill>
              </a:rPr>
              <a:t>Červená a černá</a:t>
            </a:r>
            <a:r>
              <a:rPr lang="cs-CZ" dirty="0">
                <a:solidFill>
                  <a:srgbClr val="006600"/>
                </a:solidFill>
              </a:rPr>
              <a:t> </a:t>
            </a:r>
            <a:r>
              <a:rPr lang="cs-CZ" dirty="0"/>
              <a:t>/1830/ /překládáno rovněž jako Červený a černý/ </a:t>
            </a:r>
            <a:endParaRPr lang="cs-CZ" dirty="0" smtClean="0"/>
          </a:p>
          <a:p>
            <a:pPr lvl="0"/>
            <a:r>
              <a:rPr lang="cs-CZ" dirty="0"/>
              <a:t>líčí osudy syna tesaře Juliana </a:t>
            </a:r>
            <a:r>
              <a:rPr lang="cs-CZ" dirty="0" err="1"/>
              <a:t>Sorela</a:t>
            </a:r>
            <a:r>
              <a:rPr lang="cs-CZ" dirty="0"/>
              <a:t>, který se rozhodne uskutečnit společenský vzestup </a:t>
            </a:r>
          </a:p>
          <a:p>
            <a:r>
              <a:rPr lang="cs-CZ" dirty="0"/>
              <a:t>román: </a:t>
            </a:r>
            <a:r>
              <a:rPr lang="cs-CZ" b="1" dirty="0">
                <a:solidFill>
                  <a:srgbClr val="006600"/>
                </a:solidFill>
              </a:rPr>
              <a:t>Kartouza </a:t>
            </a:r>
            <a:r>
              <a:rPr lang="cs-CZ" b="1" dirty="0" smtClean="0">
                <a:solidFill>
                  <a:srgbClr val="006600"/>
                </a:solidFill>
              </a:rPr>
              <a:t>parmská</a:t>
            </a:r>
          </a:p>
          <a:p>
            <a:r>
              <a:rPr lang="cs-CZ" dirty="0"/>
              <a:t>Hrdiny obou románů jsou mladí muži, plní ctižádosti a touhy po vášnivé lásce, kteří se </a:t>
            </a:r>
            <a:r>
              <a:rPr lang="cs-CZ" dirty="0" smtClean="0"/>
              <a:t>střetávají </a:t>
            </a:r>
            <a:r>
              <a:rPr lang="cs-CZ" dirty="0"/>
              <a:t>s omezujícím vlivem společnosti, </a:t>
            </a:r>
            <a:r>
              <a:rPr lang="cs-CZ" dirty="0" smtClean="0"/>
              <a:t>která je nutí </a:t>
            </a:r>
            <a:r>
              <a:rPr lang="cs-CZ" dirty="0"/>
              <a:t>k přetvářce.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7527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Alfred de musse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17475"/>
            <a:ext cx="4392488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1138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2" algn="ctr" rtl="0">
              <a:spcBef>
                <a:spcPct val="0"/>
              </a:spcBef>
            </a:pPr>
            <a:r>
              <a:rPr lang="cs-CZ" sz="3200" b="1" dirty="0">
                <a:solidFill>
                  <a:srgbClr val="7030A0"/>
                </a:solidFill>
              </a:rPr>
              <a:t>Alfred de </a:t>
            </a:r>
            <a:r>
              <a:rPr lang="cs-CZ" sz="3200" b="1" dirty="0" err="1">
                <a:solidFill>
                  <a:srgbClr val="7030A0"/>
                </a:solidFill>
              </a:rPr>
              <a:t>Musset</a:t>
            </a:r>
            <a:r>
              <a:rPr lang="cs-CZ" sz="3200" b="1" dirty="0">
                <a:solidFill>
                  <a:srgbClr val="7030A0"/>
                </a:solidFill>
              </a:rPr>
              <a:t> </a:t>
            </a:r>
            <a:r>
              <a:rPr lang="cs-CZ" sz="3200" b="1" dirty="0"/>
              <a:t>/1810-1857/</a:t>
            </a:r>
            <a:br>
              <a:rPr lang="cs-CZ" sz="3200" b="1" dirty="0"/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cs-CZ" dirty="0" smtClean="0"/>
              <a:t>Pravděpodobně </a:t>
            </a:r>
            <a:r>
              <a:rPr lang="cs-CZ" dirty="0"/>
              <a:t>nejsubjektivnější francouzský romantik, v jehož díle je ústředním tématem láska (romanticky rozervaná, nespokojená, nešťastná</a:t>
            </a:r>
            <a:r>
              <a:rPr lang="cs-CZ" dirty="0" smtClean="0"/>
              <a:t>).</a:t>
            </a:r>
            <a:endParaRPr lang="cs-CZ" dirty="0"/>
          </a:p>
          <a:p>
            <a:r>
              <a:rPr lang="cs-CZ" b="1" dirty="0">
                <a:solidFill>
                  <a:srgbClr val="006600"/>
                </a:solidFill>
              </a:rPr>
              <a:t>Zpověď dítěte svého věku </a:t>
            </a:r>
            <a:r>
              <a:rPr lang="cs-CZ" b="1" dirty="0"/>
              <a:t>–</a:t>
            </a:r>
            <a:r>
              <a:rPr lang="cs-CZ" dirty="0"/>
              <a:t> intimní autobiografický román, v němž vylíčil období milostného vztahu ke spisovatelce George Sandové (proslulé kouřením doutníku, nošením kalhot a zápasem o emancipaci žen</a:t>
            </a:r>
            <a:r>
              <a:rPr lang="cs-CZ" dirty="0" smtClean="0"/>
              <a:t>).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35019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oubor:Alexandre Dumas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76672"/>
            <a:ext cx="4541933" cy="4962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339752" y="5949280"/>
            <a:ext cx="45419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effectLst/>
              </a:rPr>
              <a:t>Alexandre Dumas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717943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2" algn="ctr" rtl="0">
              <a:spcBef>
                <a:spcPct val="0"/>
              </a:spcBef>
            </a:pPr>
            <a:r>
              <a:rPr lang="cs-CZ" sz="3600" b="1" dirty="0">
                <a:solidFill>
                  <a:srgbClr val="7030A0"/>
                </a:solidFill>
              </a:rPr>
              <a:t>Alexandre Dumas </a:t>
            </a:r>
            <a:r>
              <a:rPr lang="cs-CZ" sz="3600" b="1" dirty="0"/>
              <a:t>/1802-1857/</a:t>
            </a:r>
            <a:br>
              <a:rPr lang="cs-CZ" sz="3600" b="1" dirty="0"/>
            </a:b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své </a:t>
            </a:r>
            <a:r>
              <a:rPr lang="cs-CZ" dirty="0"/>
              <a:t>romány často publikoval v novinách na pokračování</a:t>
            </a:r>
          </a:p>
          <a:p>
            <a:pPr lvl="0"/>
            <a:r>
              <a:rPr lang="cs-CZ" b="1" dirty="0">
                <a:solidFill>
                  <a:srgbClr val="006600"/>
                </a:solidFill>
              </a:rPr>
              <a:t>Tři mušketýři</a:t>
            </a:r>
            <a:endParaRPr lang="cs-CZ" dirty="0">
              <a:solidFill>
                <a:srgbClr val="006600"/>
              </a:solidFill>
            </a:endParaRPr>
          </a:p>
          <a:p>
            <a:pPr lvl="0"/>
            <a:r>
              <a:rPr lang="cs-CZ" b="1" dirty="0">
                <a:solidFill>
                  <a:srgbClr val="006600"/>
                </a:solidFill>
              </a:rPr>
              <a:t>Hrabě </a:t>
            </a:r>
            <a:r>
              <a:rPr lang="cs-CZ" b="1" dirty="0" smtClean="0">
                <a:solidFill>
                  <a:srgbClr val="006600"/>
                </a:solidFill>
              </a:rPr>
              <a:t>Monte-Christo</a:t>
            </a:r>
            <a:endParaRPr lang="cs-CZ" dirty="0">
              <a:solidFill>
                <a:srgbClr val="006600"/>
              </a:solidFill>
            </a:endParaRPr>
          </a:p>
          <a:p>
            <a:endParaRPr lang="cs-CZ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554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Kdo je autorem románu Tři mušketýři?</a:t>
            </a:r>
          </a:p>
          <a:p>
            <a:r>
              <a:rPr lang="cs-CZ" dirty="0" smtClean="0"/>
              <a:t>Pro kterého autora je </a:t>
            </a:r>
            <a:r>
              <a:rPr lang="cs-CZ" dirty="0"/>
              <a:t>ústředním tématem </a:t>
            </a:r>
            <a:r>
              <a:rPr lang="cs-CZ" dirty="0" smtClean="0"/>
              <a:t>romanticky rozervaná láska? </a:t>
            </a:r>
          </a:p>
          <a:p>
            <a:r>
              <a:rPr lang="cs-CZ" dirty="0" smtClean="0"/>
              <a:t>Který autor prožil </a:t>
            </a:r>
            <a:r>
              <a:rPr lang="cs-CZ" dirty="0"/>
              <a:t>téměř dvacet let ve </a:t>
            </a:r>
            <a:r>
              <a:rPr lang="cs-CZ" dirty="0" smtClean="0"/>
              <a:t>vyhnanství? Jaká jsou jeho </a:t>
            </a:r>
            <a:r>
              <a:rPr lang="cs-CZ" smtClean="0"/>
              <a:t>nejznámější díla?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6405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Seznam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err="1" smtClean="0">
                <a:effectLst/>
              </a:rPr>
              <a:t>JEDUDEDEK</a:t>
            </a:r>
            <a:r>
              <a:rPr lang="cs-CZ" sz="1600" dirty="0" smtClean="0">
                <a:effectLst/>
              </a:rPr>
              <a:t>. </a:t>
            </a:r>
            <a:r>
              <a:rPr lang="cs-CZ" sz="1600" i="1" dirty="0" err="1" smtClean="0">
                <a:effectLst/>
              </a:rPr>
              <a:t>Wikimedia</a:t>
            </a:r>
            <a:r>
              <a:rPr lang="cs-CZ" sz="1600" i="1" dirty="0" smtClean="0">
                <a:effectLst/>
              </a:rPr>
              <a:t> </a:t>
            </a:r>
            <a:r>
              <a:rPr lang="cs-CZ" sz="1600" i="1" dirty="0" err="1" smtClean="0">
                <a:effectLst/>
              </a:rPr>
              <a:t>Commons</a:t>
            </a:r>
            <a:r>
              <a:rPr lang="cs-CZ" sz="1600" dirty="0" smtClean="0">
                <a:effectLst/>
              </a:rPr>
              <a:t> [online]. [cit. 7.4.2013]. Dostupný na WWW: </a:t>
            </a:r>
            <a:r>
              <a:rPr lang="cs-CZ" sz="1600" dirty="0" smtClean="0">
                <a:effectLst/>
                <a:hlinkClick r:id="rId2"/>
              </a:rPr>
              <a:t>http://</a:t>
            </a:r>
            <a:r>
              <a:rPr lang="cs-CZ" sz="1600" dirty="0" err="1" smtClean="0">
                <a:effectLst/>
                <a:hlinkClick r:id="rId2"/>
              </a:rPr>
              <a:t>cs.wikipedia.org</a:t>
            </a:r>
            <a:r>
              <a:rPr lang="cs-CZ" sz="1600" dirty="0" smtClean="0">
                <a:effectLst/>
                <a:hlinkClick r:id="rId2"/>
              </a:rPr>
              <a:t>/wiki/Soubor:Jan_</a:t>
            </a:r>
            <a:r>
              <a:rPr lang="cs-CZ" sz="1600" dirty="0" err="1" smtClean="0">
                <a:effectLst/>
                <a:hlinkClick r:id="rId2"/>
              </a:rPr>
              <a:t>Vil%C3%ADmek</a:t>
            </a:r>
            <a:r>
              <a:rPr lang="cs-CZ" sz="1600" dirty="0" smtClean="0">
                <a:effectLst/>
                <a:hlinkClick r:id="rId2"/>
              </a:rPr>
              <a:t>_-_</a:t>
            </a:r>
            <a:r>
              <a:rPr lang="cs-CZ" sz="1600" dirty="0" err="1" smtClean="0">
                <a:effectLst/>
                <a:hlinkClick r:id="rId2"/>
              </a:rPr>
              <a:t>Victor_Hugo_HL.jpg</a:t>
            </a:r>
            <a:endParaRPr lang="cs-CZ" sz="1600" dirty="0" smtClean="0">
              <a:effectLst/>
            </a:endParaRPr>
          </a:p>
          <a:p>
            <a:r>
              <a:rPr lang="en-US" sz="1600" dirty="0" err="1" smtClean="0">
                <a:effectLst/>
              </a:rPr>
              <a:t>PHROOD</a:t>
            </a:r>
            <a:r>
              <a:rPr lang="en-US" sz="1600" dirty="0" smtClean="0">
                <a:effectLst/>
              </a:rPr>
              <a:t>. </a:t>
            </a:r>
            <a:r>
              <a:rPr lang="en-US" sz="1600" i="1" dirty="0" smtClean="0">
                <a:effectLst/>
              </a:rPr>
              <a:t>Wikimedia Commons</a:t>
            </a:r>
            <a:r>
              <a:rPr lang="en-US" sz="1600" dirty="0" smtClean="0">
                <a:effectLst/>
              </a:rPr>
              <a:t> [online]. [cit. 7.4.2013]. </a:t>
            </a:r>
            <a:r>
              <a:rPr lang="en-US" sz="1600" dirty="0" err="1" smtClean="0">
                <a:effectLst/>
              </a:rPr>
              <a:t>Dostupný</a:t>
            </a:r>
            <a:r>
              <a:rPr lang="en-US" sz="1600" dirty="0" smtClean="0">
                <a:effectLst/>
              </a:rPr>
              <a:t> </a:t>
            </a:r>
            <a:r>
              <a:rPr lang="en-US" sz="1600" dirty="0" err="1" smtClean="0">
                <a:effectLst/>
              </a:rPr>
              <a:t>na</a:t>
            </a:r>
            <a:r>
              <a:rPr lang="en-US" sz="1600" dirty="0" smtClean="0">
                <a:effectLst/>
              </a:rPr>
              <a:t> WWW: </a:t>
            </a:r>
            <a:r>
              <a:rPr lang="en-US" sz="1600" dirty="0" smtClean="0">
                <a:effectLst/>
                <a:hlinkClick r:id="rId3"/>
              </a:rPr>
              <a:t>http://</a:t>
            </a:r>
            <a:r>
              <a:rPr lang="en-US" sz="1600" dirty="0" err="1" smtClean="0">
                <a:effectLst/>
                <a:hlinkClick r:id="rId3"/>
              </a:rPr>
              <a:t>cs.wikipedia.org</a:t>
            </a:r>
            <a:r>
              <a:rPr lang="en-US" sz="1600" dirty="0" smtClean="0">
                <a:effectLst/>
                <a:hlinkClick r:id="rId3"/>
              </a:rPr>
              <a:t>/wiki/</a:t>
            </a:r>
            <a:r>
              <a:rPr lang="en-US" sz="1600" dirty="0" err="1" smtClean="0">
                <a:effectLst/>
                <a:hlinkClick r:id="rId3"/>
              </a:rPr>
              <a:t>Soubor:Stendhal.jpg</a:t>
            </a:r>
            <a:endParaRPr lang="cs-CZ" sz="1600" dirty="0" smtClean="0">
              <a:effectLst/>
            </a:endParaRPr>
          </a:p>
          <a:p>
            <a:r>
              <a:rPr lang="cs-CZ" sz="1600" dirty="0" smtClean="0">
                <a:effectLst/>
              </a:rPr>
              <a:t>POPPY. </a:t>
            </a:r>
            <a:r>
              <a:rPr lang="cs-CZ" sz="1600" i="1" dirty="0" err="1" smtClean="0">
                <a:effectLst/>
              </a:rPr>
              <a:t>Wikimedia</a:t>
            </a:r>
            <a:r>
              <a:rPr lang="cs-CZ" sz="1600" i="1" dirty="0" smtClean="0">
                <a:effectLst/>
              </a:rPr>
              <a:t> </a:t>
            </a:r>
            <a:r>
              <a:rPr lang="cs-CZ" sz="1600" i="1" dirty="0" err="1" smtClean="0">
                <a:effectLst/>
              </a:rPr>
              <a:t>Commons</a:t>
            </a:r>
            <a:r>
              <a:rPr lang="cs-CZ" sz="1600" dirty="0" smtClean="0">
                <a:effectLst/>
              </a:rPr>
              <a:t> [online]. [cit. 7.4.2013]. Dostupný na WWW: </a:t>
            </a:r>
            <a:r>
              <a:rPr lang="cs-CZ" sz="1600" dirty="0" smtClean="0">
                <a:effectLst/>
                <a:hlinkClick r:id="rId4"/>
              </a:rPr>
              <a:t>http://</a:t>
            </a:r>
            <a:r>
              <a:rPr lang="cs-CZ" sz="1600" dirty="0" err="1" smtClean="0">
                <a:effectLst/>
                <a:hlinkClick r:id="rId4"/>
              </a:rPr>
              <a:t>cs.wikipedia.org</a:t>
            </a:r>
            <a:r>
              <a:rPr lang="cs-CZ" sz="1600" dirty="0" smtClean="0">
                <a:effectLst/>
                <a:hlinkClick r:id="rId4"/>
              </a:rPr>
              <a:t>/wiki/</a:t>
            </a:r>
            <a:r>
              <a:rPr lang="cs-CZ" sz="1600" dirty="0" err="1" smtClean="0">
                <a:effectLst/>
                <a:hlinkClick r:id="rId4"/>
              </a:rPr>
              <a:t>Soubor:Alfred_de_musset.jpg</a:t>
            </a:r>
            <a:endParaRPr lang="cs-CZ" sz="1600" dirty="0" smtClean="0">
              <a:effectLst/>
            </a:endParaRPr>
          </a:p>
          <a:p>
            <a:r>
              <a:rPr lang="cs-CZ" sz="1600" dirty="0" err="1" smtClean="0">
                <a:effectLst/>
              </a:rPr>
              <a:t>KELSON</a:t>
            </a:r>
            <a:r>
              <a:rPr lang="cs-CZ" sz="1600" dirty="0" smtClean="0">
                <a:effectLst/>
              </a:rPr>
              <a:t>. </a:t>
            </a:r>
            <a:r>
              <a:rPr lang="cs-CZ" sz="1600" i="1" dirty="0" err="1" smtClean="0">
                <a:effectLst/>
              </a:rPr>
              <a:t>Wikimedia</a:t>
            </a:r>
            <a:r>
              <a:rPr lang="cs-CZ" sz="1600" i="1" dirty="0" smtClean="0">
                <a:effectLst/>
              </a:rPr>
              <a:t> </a:t>
            </a:r>
            <a:r>
              <a:rPr lang="cs-CZ" sz="1600" i="1" dirty="0" err="1" smtClean="0">
                <a:effectLst/>
              </a:rPr>
              <a:t>Commons</a:t>
            </a:r>
            <a:r>
              <a:rPr lang="cs-CZ" sz="1600" dirty="0" smtClean="0">
                <a:effectLst/>
              </a:rPr>
              <a:t> [online]. [cit. 7.4.2013]. Dostupný na WWW: http://</a:t>
            </a:r>
            <a:r>
              <a:rPr lang="cs-CZ" sz="1600" dirty="0" err="1" smtClean="0">
                <a:effectLst/>
              </a:rPr>
              <a:t>cs.wikipedia.org</a:t>
            </a:r>
            <a:r>
              <a:rPr lang="cs-CZ" sz="1600" dirty="0" smtClean="0">
                <a:effectLst/>
              </a:rPr>
              <a:t>/wiki/</a:t>
            </a:r>
            <a:r>
              <a:rPr lang="cs-CZ" sz="1600" dirty="0" err="1" smtClean="0">
                <a:effectLst/>
              </a:rPr>
              <a:t>Soubor:Alexandre_Dumas.jpg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511085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Seznam zdrojů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>
                <a:effectLst/>
              </a:rPr>
              <a:t>SOCHROVÁ</a:t>
            </a:r>
            <a:r>
              <a:rPr lang="cs-CZ" dirty="0" smtClean="0">
                <a:effectLst/>
              </a:rPr>
              <a:t>, Marie. </a:t>
            </a:r>
            <a:r>
              <a:rPr lang="cs-CZ" i="1" dirty="0" smtClean="0">
                <a:effectLst/>
              </a:rPr>
              <a:t>Kompletní přehled české a světové literatury</a:t>
            </a:r>
            <a:r>
              <a:rPr lang="cs-CZ" dirty="0" smtClean="0">
                <a:effectLst/>
              </a:rPr>
              <a:t>. 1. vyd. Havlíčkův Brod: Fragment, 2007, 356 s. ISBN 978-802-5303-115.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4335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1181</Words>
  <Application>Microsoft Office PowerPoint</Application>
  <PresentationFormat>Předvádění na obrazovce (4:3)</PresentationFormat>
  <Paragraphs>73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Prezentace aplikace PowerPoint</vt:lpstr>
      <vt:lpstr>ANOTACE</vt:lpstr>
      <vt:lpstr>Romantismus ve světové literatuře</vt:lpstr>
      <vt:lpstr>Prezentace aplikace PowerPoint</vt:lpstr>
      <vt:lpstr>Francie</vt:lpstr>
      <vt:lpstr>Viktor Hugo - dílo</vt:lpstr>
      <vt:lpstr>Victor Hugo: Chrám Matky boží v Paříži /1831/  </vt:lpstr>
      <vt:lpstr>Victor Hugo: román Bídníci /Ubožáci/ /1862/ </vt:lpstr>
      <vt:lpstr>Prezentace aplikace PowerPoint</vt:lpstr>
      <vt:lpstr>Stendhal /Henri Beyle/ 1783 - 1842  </vt:lpstr>
      <vt:lpstr>Stendhal</vt:lpstr>
      <vt:lpstr>Prezentace aplikace PowerPoint</vt:lpstr>
      <vt:lpstr>Alfred de Musset /1810-1857/ </vt:lpstr>
      <vt:lpstr>Prezentace aplikace PowerPoint</vt:lpstr>
      <vt:lpstr>Alexandre Dumas /1802-1857/ </vt:lpstr>
      <vt:lpstr>Kontrolní otázky</vt:lpstr>
      <vt:lpstr>Seznam obrázků</vt:lpstr>
      <vt:lpstr>Seznam zdrojů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uzivatel</dc:creator>
  <cp:lastModifiedBy>uzivatel</cp:lastModifiedBy>
  <cp:revision>6</cp:revision>
  <dcterms:created xsi:type="dcterms:W3CDTF">2013-04-07T20:30:08Z</dcterms:created>
  <dcterms:modified xsi:type="dcterms:W3CDTF">2013-06-17T10:18:20Z</dcterms:modified>
</cp:coreProperties>
</file>