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64" r:id="rId5"/>
    <p:sldId id="260" r:id="rId6"/>
    <p:sldId id="261" r:id="rId7"/>
    <p:sldId id="257" r:id="rId8"/>
    <p:sldId id="262" r:id="rId9"/>
    <p:sldId id="258" r:id="rId10"/>
    <p:sldId id="259" r:id="rId11"/>
    <p:sldId id="263" r:id="rId12"/>
    <p:sldId id="271" r:id="rId13"/>
    <p:sldId id="265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676C6-ED49-411B-9DBF-A0CFDCBA37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FFAD1-57D5-4B6F-8D54-9A25A6D728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05533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676C6-ED49-411B-9DBF-A0CFDCBA37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FFAD1-57D5-4B6F-8D54-9A25A6D728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686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676C6-ED49-411B-9DBF-A0CFDCBA37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FFAD1-57D5-4B6F-8D54-9A25A6D728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553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676C6-ED49-411B-9DBF-A0CFDCBA37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FFAD1-57D5-4B6F-8D54-9A25A6D728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818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676C6-ED49-411B-9DBF-A0CFDCBA37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FFAD1-57D5-4B6F-8D54-9A25A6D728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5937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676C6-ED49-411B-9DBF-A0CFDCBA37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FFAD1-57D5-4B6F-8D54-9A25A6D728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8947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676C6-ED49-411B-9DBF-A0CFDCBA37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FFAD1-57D5-4B6F-8D54-9A25A6D728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143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676C6-ED49-411B-9DBF-A0CFDCBA37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FFAD1-57D5-4B6F-8D54-9A25A6D728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00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676C6-ED49-411B-9DBF-A0CFDCBA37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FFAD1-57D5-4B6F-8D54-9A25A6D728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325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676C6-ED49-411B-9DBF-A0CFDCBA37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FFAD1-57D5-4B6F-8D54-9A25A6D728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58386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676C6-ED49-411B-9DBF-A0CFDCBA37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FFAD1-57D5-4B6F-8D54-9A25A6D728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818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7676C6-ED49-411B-9DBF-A0CFDCBA37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8FFAD1-57D5-4B6F-8D54-9A25A6D728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73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6/6a/Jan_Vil%C3%ADmek_-_Karel_Jarom%C3%ADr_Erben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6/6e/Briefmarke_Sorbische_Sagen_-_Mittagsfrau_und_Nochtenerin_Crop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Jan_Vil%C3%ADmek_-_Karel_Jarom%C3%ADr_Erben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784" y="535781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68419" y="332656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8655405"/>
              </p:ext>
            </p:extLst>
          </p:nvPr>
        </p:nvGraphicFramePr>
        <p:xfrm>
          <a:off x="1475656" y="1759744"/>
          <a:ext cx="6576392" cy="42312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8"/>
                <a:gridCol w="3624064"/>
              </a:tblGrid>
              <a:tr h="37311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 Uherský Brod</a:t>
                      </a:r>
                      <a:endParaRPr lang="cs-CZ" dirty="0"/>
                    </a:p>
                  </a:txBody>
                  <a:tcPr/>
                </a:tc>
              </a:tr>
              <a:tr h="38110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Dana Zajíčková</a:t>
                      </a:r>
                      <a:endParaRPr lang="cs-CZ" dirty="0"/>
                    </a:p>
                  </a:txBody>
                  <a:tcPr/>
                </a:tc>
              </a:tr>
              <a:tr h="5537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</a:t>
                      </a:r>
                      <a:r>
                        <a:rPr kumimoji="0" lang="cs-CZ" sz="18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Romantismus v české literatuře: Karel Jaromír Erben</a:t>
                      </a:r>
                      <a:endParaRPr lang="cs-CZ" dirty="0"/>
                    </a:p>
                  </a:txBody>
                  <a:tcPr/>
                </a:tc>
              </a:tr>
              <a:tr h="54110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18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Český</a:t>
                      </a:r>
                      <a:r>
                        <a:rPr lang="cs-CZ" baseline="0" dirty="0" smtClean="0"/>
                        <a:t> jazyk a </a:t>
                      </a:r>
                      <a:r>
                        <a:rPr lang="cs-CZ" baseline="0" dirty="0" smtClean="0"/>
                        <a:t>literatura</a:t>
                      </a:r>
                      <a:endParaRPr lang="cs-CZ" dirty="0"/>
                    </a:p>
                  </a:txBody>
                  <a:tcPr/>
                </a:tc>
              </a:tr>
              <a:tr h="477088">
                <a:tc>
                  <a:txBody>
                    <a:bodyPr/>
                    <a:lstStyle/>
                    <a:p>
                      <a:r>
                        <a:rPr lang="cs-CZ" i="1" dirty="0" smtClean="0">
                          <a:latin typeface="Arial" pitchFamily="34" charset="0"/>
                          <a:cs typeface="Arial" pitchFamily="34" charset="0"/>
                        </a:rPr>
                        <a:t>Ročník: </a:t>
                      </a:r>
                      <a:endParaRPr lang="cs-CZ" i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I. ročník</a:t>
                      </a:r>
                      <a:endParaRPr lang="cs-CZ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  <a:endParaRPr lang="cs-CZ" dirty="0"/>
                    </a:p>
                  </a:txBody>
                  <a:tcPr/>
                </a:tc>
              </a:tr>
              <a:tr h="5537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duben</a:t>
                      </a:r>
                      <a:r>
                        <a:rPr lang="cs-CZ" baseline="0" dirty="0" smtClean="0"/>
                        <a:t> 2013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051720" y="6237312"/>
            <a:ext cx="5976664" cy="484163"/>
          </a:xfrm>
        </p:spPr>
        <p:txBody>
          <a:bodyPr/>
          <a:lstStyle/>
          <a:p>
            <a:r>
              <a:rPr lang="cs-CZ" i="1" dirty="0">
                <a:solidFill>
                  <a:prstClr val="black">
                    <a:tint val="75000"/>
                  </a:prstClr>
                </a:solidFill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9361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Estetické vzdělávání významně přispívá ke kultivaci člověka, vychovává žáky ke kultivovanému jazykovému projevu a podílí se na rozvoji jejich duchovního života.  </a:t>
            </a:r>
          </a:p>
          <a:p>
            <a:r>
              <a:rPr lang="cs-CZ" dirty="0">
                <a:cs typeface="Arial" charset="0"/>
              </a:rPr>
              <a:t>Záměrem této sady výukových materiálů s názvem: </a:t>
            </a:r>
            <a:r>
              <a:rPr lang="cs-CZ" u="sng" dirty="0">
                <a:cs typeface="Arial" charset="0"/>
              </a:rPr>
              <a:t>Český jazyk pro I. ročník oboru KRAJINÁŘ</a:t>
            </a:r>
            <a:r>
              <a:rPr lang="cs-CZ" dirty="0"/>
              <a:t> je utvářet kladný vztah </a:t>
            </a:r>
            <a:r>
              <a:rPr lang="cs-CZ" dirty="0" smtClean="0"/>
              <a:t> k </a:t>
            </a:r>
            <a:r>
              <a:rPr lang="cs-CZ" dirty="0"/>
              <a:t>materiálním </a:t>
            </a:r>
            <a:r>
              <a:rPr lang="cs-CZ" dirty="0" smtClean="0"/>
              <a:t> a </a:t>
            </a:r>
            <a:r>
              <a:rPr lang="cs-CZ" dirty="0"/>
              <a:t>duchovním hodnotám, prohloubit a kultivovat jazykový projev žáků.</a:t>
            </a:r>
          </a:p>
          <a:p>
            <a:r>
              <a:rPr lang="cs-CZ" dirty="0"/>
              <a:t>Žáci získají přehled o hlavních jevech a pilířích v české a světové literatuře od počátku starověku do poloviny </a:t>
            </a:r>
            <a:r>
              <a:rPr lang="cs-CZ" dirty="0" smtClean="0"/>
              <a:t>         19</a:t>
            </a:r>
            <a:r>
              <a:rPr lang="cs-CZ" dirty="0"/>
              <a:t>. století.</a:t>
            </a:r>
            <a:endParaRPr lang="cs-CZ" dirty="0">
              <a:cs typeface="Arial" charset="0"/>
            </a:endParaRP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dirty="0">
                <a:cs typeface="Arial" charset="0"/>
              </a:rPr>
              <a:t>Jednotlivé </a:t>
            </a:r>
            <a:r>
              <a:rPr lang="cs-CZ" dirty="0" err="1">
                <a:cs typeface="Arial" charset="0"/>
              </a:rPr>
              <a:t>DUMy</a:t>
            </a:r>
            <a:r>
              <a:rPr lang="cs-CZ" dirty="0">
                <a:cs typeface="Arial" charset="0"/>
              </a:rPr>
              <a:t> (prezentace) v této sadě reflektují tematické oblasti, které jsou probírány v předmětu Český jazyk a literatura </a:t>
            </a:r>
            <a:r>
              <a:rPr lang="cs-CZ" dirty="0" smtClean="0">
                <a:cs typeface="Arial" charset="0"/>
              </a:rPr>
              <a:t>na </a:t>
            </a:r>
            <a:r>
              <a:rPr lang="cs-CZ" dirty="0">
                <a:cs typeface="Arial" charset="0"/>
              </a:rPr>
              <a:t>SOU Uherský Brod.</a:t>
            </a: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dirty="0">
                <a:cs typeface="Arial" charset="0"/>
              </a:rPr>
              <a:t>Tato prezentace se </a:t>
            </a:r>
            <a:r>
              <a:rPr lang="cs-CZ" dirty="0" smtClean="0">
                <a:cs typeface="Arial" charset="0"/>
              </a:rPr>
              <a:t>věnuje K. J. Erbenovi.</a:t>
            </a:r>
            <a:endParaRPr lang="cs-CZ" u="sng" dirty="0">
              <a:cs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1728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052736"/>
            <a:ext cx="7772400" cy="1470025"/>
          </a:xfrm>
          <a:ln w="5715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Romantismus v české literatuře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0" lvl="2"/>
            <a:r>
              <a:rPr lang="cs-CZ" sz="4400" b="1" dirty="0">
                <a:solidFill>
                  <a:srgbClr val="7030A0"/>
                </a:solidFill>
              </a:rPr>
              <a:t>Karel Jaromír Erben </a:t>
            </a:r>
            <a:endParaRPr lang="cs-CZ" sz="4400" b="1" dirty="0" smtClean="0">
              <a:solidFill>
                <a:srgbClr val="7030A0"/>
              </a:solidFill>
            </a:endParaRPr>
          </a:p>
          <a:p>
            <a:endParaRPr lang="cs-CZ" sz="40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5134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Jan Vilímek - Karel Jaromír Erbe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16632"/>
            <a:ext cx="5184576" cy="6570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6796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Karel Jaromír Erben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Nadšený sběratel lidových písní a pohádek.</a:t>
            </a:r>
          </a:p>
          <a:p>
            <a:r>
              <a:rPr lang="cs-CZ" dirty="0" smtClean="0"/>
              <a:t>Nadaný klavírista.</a:t>
            </a:r>
          </a:p>
          <a:p>
            <a:r>
              <a:rPr lang="cs-CZ" dirty="0" smtClean="0"/>
              <a:t>Uznávaný slavista a folklorista. </a:t>
            </a:r>
          </a:p>
          <a:p>
            <a:r>
              <a:rPr lang="cs-CZ" dirty="0" smtClean="0"/>
              <a:t>Autor české právnické terminologie. </a:t>
            </a:r>
          </a:p>
          <a:p>
            <a:r>
              <a:rPr lang="cs-CZ" dirty="0" smtClean="0"/>
              <a:t>Vydavatel staročeských literárních památek a historických pramenů. </a:t>
            </a:r>
          </a:p>
          <a:p>
            <a:r>
              <a:rPr lang="cs-CZ" dirty="0" smtClean="0"/>
              <a:t>Zamlklý introvert, celý život bojující s chatrným zdravím a vadou řeči. </a:t>
            </a:r>
          </a:p>
          <a:p>
            <a:r>
              <a:rPr lang="cs-CZ" dirty="0" smtClean="0"/>
              <a:t>Básník jediné sbírky.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9148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3352" y="116632"/>
            <a:ext cx="8496944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</a:rPr>
              <a:t>7. listopadu 1811 </a:t>
            </a:r>
            <a:r>
              <a:rPr lang="cs-CZ" sz="3200" dirty="0" smtClean="0"/>
              <a:t>se </a:t>
            </a:r>
            <a:r>
              <a:rPr lang="cs-CZ" sz="3200" dirty="0" smtClean="0">
                <a:solidFill>
                  <a:srgbClr val="C00000"/>
                </a:solidFill>
              </a:rPr>
              <a:t>v Miletíně </a:t>
            </a:r>
            <a:r>
              <a:rPr lang="cs-CZ" sz="3200" dirty="0" smtClean="0"/>
              <a:t>ševci a sadaři Janu Erbenovi a jeho ženě Anně narodili synové Karel a Jan. Jan po několika týdnech zemřel. Nemoci a smrt nejbližších Karla budou provázet celý život.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Už v miletínské škole introvertní hoch projevil </a:t>
            </a:r>
            <a:r>
              <a:rPr lang="cs-CZ" sz="3200" b="1" dirty="0" smtClean="0">
                <a:solidFill>
                  <a:srgbClr val="C00000"/>
                </a:solidFill>
              </a:rPr>
              <a:t>nadání k hudbě i studiu</a:t>
            </a:r>
            <a:r>
              <a:rPr lang="cs-CZ" sz="3200" dirty="0" smtClean="0"/>
              <a:t>. Nejprve studoval v Hradci Králové, pak si na pražské univerzitě zvolil </a:t>
            </a:r>
            <a:r>
              <a:rPr lang="cs-CZ" sz="3200" b="1" dirty="0" smtClean="0">
                <a:solidFill>
                  <a:srgbClr val="C00000"/>
                </a:solidFill>
              </a:rPr>
              <a:t>studium práv</a:t>
            </a:r>
            <a:r>
              <a:rPr lang="cs-CZ" sz="3200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Jeho </a:t>
            </a:r>
            <a:r>
              <a:rPr lang="cs-CZ" sz="3200" b="1" dirty="0" smtClean="0">
                <a:solidFill>
                  <a:srgbClr val="C00000"/>
                </a:solidFill>
              </a:rPr>
              <a:t>hlavním zájmem </a:t>
            </a:r>
            <a:r>
              <a:rPr lang="cs-CZ" sz="3200" dirty="0" smtClean="0"/>
              <a:t>se však stala </a:t>
            </a:r>
            <a:r>
              <a:rPr lang="cs-CZ" sz="3200" b="1" dirty="0" smtClean="0">
                <a:solidFill>
                  <a:srgbClr val="C00000"/>
                </a:solidFill>
              </a:rPr>
              <a:t>historie</a:t>
            </a:r>
            <a:r>
              <a:rPr lang="cs-CZ" sz="3200" dirty="0" smtClean="0"/>
              <a:t>, k níž ho přivedla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spolupráce s Františkem Palackým. 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2437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79443" y="321831"/>
            <a:ext cx="7992888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Erben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přijal vlastenecké jméno Jaromír </a:t>
            </a:r>
            <a:r>
              <a:rPr lang="cs-CZ" sz="3200" dirty="0" smtClean="0"/>
              <a:t>a intenzivně se účastnil pražského literárního a divadelního života. Napsal </a:t>
            </a:r>
            <a:r>
              <a:rPr lang="cs-CZ" sz="3200" b="1" dirty="0" smtClean="0"/>
              <a:t>divadelní hru </a:t>
            </a:r>
            <a:r>
              <a:rPr lang="cs-CZ" sz="3200" b="1" i="1" dirty="0" smtClean="0">
                <a:solidFill>
                  <a:srgbClr val="006600"/>
                </a:solidFill>
              </a:rPr>
              <a:t>Sládci</a:t>
            </a:r>
            <a:r>
              <a:rPr lang="cs-CZ" sz="3200" dirty="0" smtClean="0"/>
              <a:t> a publikoval </a:t>
            </a:r>
            <a:r>
              <a:rPr lang="cs-CZ" sz="3200" b="1" dirty="0" smtClean="0"/>
              <a:t>první baladu </a:t>
            </a:r>
            <a:r>
              <a:rPr lang="cs-CZ" sz="3200" b="1" i="1" dirty="0" smtClean="0">
                <a:solidFill>
                  <a:srgbClr val="006600"/>
                </a:solidFill>
              </a:rPr>
              <a:t>Poklad </a:t>
            </a:r>
            <a:r>
              <a:rPr lang="cs-CZ" sz="3200" dirty="0" smtClean="0"/>
              <a:t>(1838).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Na svých cestách do archivů a s pomocí přátel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začal systematicky sbírat lidovou slovesnost</a:t>
            </a:r>
            <a:r>
              <a:rPr lang="cs-CZ" sz="3200" dirty="0" smtClean="0"/>
              <a:t>. 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Pracoval jako úředník českého muzea a Matice české, v revolučním roce 1848 překládal zákony do češtiny a po Karlu Havlíčku Borovském převzal redakci vládních </a:t>
            </a:r>
            <a:r>
              <a:rPr lang="cs-CZ" sz="3200" b="1" i="1" dirty="0" smtClean="0">
                <a:solidFill>
                  <a:srgbClr val="C00000"/>
                </a:solidFill>
              </a:rPr>
              <a:t>Pražských novin</a:t>
            </a:r>
            <a:r>
              <a:rPr lang="cs-CZ" sz="3200" dirty="0" smtClean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237261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4"/>
            <a:ext cx="8208912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Až v roce 1851 získal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stálé místo archiváře hlavního města Prahy</a:t>
            </a:r>
            <a:r>
              <a:rPr lang="cs-CZ" sz="3600" dirty="0" smtClean="0"/>
              <a:t>, jež jeho rodinu konečně finančně zabezpečilo. 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b="1" dirty="0" smtClean="0"/>
              <a:t>Věnoval se vydávání historických pramenů, staročeských literárních památek a sbírek písní a pohádek.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Roku </a:t>
            </a:r>
            <a:r>
              <a:rPr lang="cs-CZ" sz="3600" b="1" dirty="0" smtClean="0">
                <a:solidFill>
                  <a:srgbClr val="C00000"/>
                </a:solidFill>
              </a:rPr>
              <a:t>1853</a:t>
            </a:r>
            <a:r>
              <a:rPr lang="cs-CZ" sz="3600" dirty="0" smtClean="0"/>
              <a:t> pak vydal svou jedinou básnickou sbírku – </a:t>
            </a:r>
            <a:r>
              <a:rPr lang="cs-CZ" sz="3600" b="1" i="1" u="sng" dirty="0" smtClean="0">
                <a:solidFill>
                  <a:srgbClr val="006600"/>
                </a:solidFill>
              </a:rPr>
              <a:t>Kytici</a:t>
            </a:r>
            <a:r>
              <a:rPr lang="cs-CZ" sz="3600" b="1" u="sng" dirty="0" smtClean="0">
                <a:solidFill>
                  <a:srgbClr val="006600"/>
                </a:solidFill>
              </a:rPr>
              <a:t>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Zemřel </a:t>
            </a:r>
            <a:r>
              <a:rPr lang="cs-CZ" sz="3600" b="1" dirty="0" smtClean="0"/>
              <a:t>21. listopadu 1870</a:t>
            </a:r>
            <a:r>
              <a:rPr lang="cs-CZ" sz="3600" dirty="0" smtClean="0"/>
              <a:t>.  </a:t>
            </a:r>
          </a:p>
        </p:txBody>
      </p:sp>
    </p:spTree>
    <p:extLst>
      <p:ext uri="{BB962C8B-B14F-4D97-AF65-F5344CB8AC3E}">
        <p14:creationId xmlns:p14="http://schemas.microsoft.com/office/powerpoint/2010/main" val="245565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Národopisná </a:t>
            </a:r>
            <a:r>
              <a:rPr lang="cs-CZ" b="1" dirty="0">
                <a:solidFill>
                  <a:srgbClr val="7030A0"/>
                </a:solidFill>
              </a:rPr>
              <a:t>literatura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/>
              <a:t>sbíral lidovou tvorbu: </a:t>
            </a:r>
            <a:r>
              <a:rPr lang="cs-CZ" b="1" u="sng" dirty="0">
                <a:solidFill>
                  <a:srgbClr val="006600"/>
                </a:solidFill>
              </a:rPr>
              <a:t>Prostonárodní české písně a říkadla</a:t>
            </a:r>
            <a:r>
              <a:rPr lang="cs-CZ" dirty="0"/>
              <a:t> - shromáždil více než 2 200 písní – roztřídil je podle funkce v životě člověka od narození až do </a:t>
            </a:r>
            <a:r>
              <a:rPr lang="cs-CZ" dirty="0" smtClean="0"/>
              <a:t>smrti</a:t>
            </a:r>
          </a:p>
          <a:p>
            <a:r>
              <a:rPr lang="cs-CZ" b="1" u="sng" dirty="0">
                <a:solidFill>
                  <a:srgbClr val="006600"/>
                </a:solidFill>
              </a:rPr>
              <a:t>Vybrané báje a pověsti národní jiných větví slovanských </a:t>
            </a:r>
            <a:endParaRPr lang="cs-CZ" dirty="0"/>
          </a:p>
          <a:p>
            <a:pPr lvl="0"/>
            <a:r>
              <a:rPr lang="cs-CZ" dirty="0"/>
              <a:t>vydával </a:t>
            </a:r>
            <a:r>
              <a:rPr lang="cs-CZ" b="1" dirty="0">
                <a:solidFill>
                  <a:srgbClr val="7030A0"/>
                </a:solidFill>
              </a:rPr>
              <a:t>pohádky</a:t>
            </a:r>
            <a:r>
              <a:rPr lang="cs-CZ" dirty="0"/>
              <a:t> : </a:t>
            </a:r>
            <a:r>
              <a:rPr lang="cs-CZ" b="1" u="sng" dirty="0">
                <a:solidFill>
                  <a:srgbClr val="006600"/>
                </a:solidFill>
              </a:rPr>
              <a:t>České pohádky</a:t>
            </a:r>
            <a:r>
              <a:rPr lang="cs-CZ" u="sng" dirty="0">
                <a:solidFill>
                  <a:srgbClr val="006600"/>
                </a:solidFill>
              </a:rPr>
              <a:t> </a:t>
            </a:r>
          </a:p>
          <a:p>
            <a:pPr marL="0" lvl="0" indent="0">
              <a:buNone/>
            </a:pPr>
            <a:r>
              <a:rPr lang="cs-CZ" b="1" i="1" dirty="0">
                <a:solidFill>
                  <a:srgbClr val="006600"/>
                </a:solidFill>
              </a:rPr>
              <a:t>Pták Ohnivák a liška </a:t>
            </a:r>
            <a:r>
              <a:rPr lang="cs-CZ" b="1" i="1" dirty="0" smtClean="0">
                <a:solidFill>
                  <a:srgbClr val="006600"/>
                </a:solidFill>
              </a:rPr>
              <a:t>Ryška, Hrnečku vař, Tři </a:t>
            </a:r>
            <a:r>
              <a:rPr lang="cs-CZ" b="1" i="1" dirty="0">
                <a:solidFill>
                  <a:srgbClr val="006600"/>
                </a:solidFill>
              </a:rPr>
              <a:t>zlaté vlasy děda </a:t>
            </a:r>
            <a:r>
              <a:rPr lang="cs-CZ" b="1" i="1" dirty="0" smtClean="0">
                <a:solidFill>
                  <a:srgbClr val="006600"/>
                </a:solidFill>
              </a:rPr>
              <a:t>Vševěda</a:t>
            </a:r>
            <a:r>
              <a:rPr lang="cs-CZ" i="1" dirty="0" smtClean="0">
                <a:solidFill>
                  <a:srgbClr val="006600"/>
                </a:solidFill>
              </a:rPr>
              <a:t>, </a:t>
            </a:r>
            <a:r>
              <a:rPr lang="cs-CZ" b="1" i="1" dirty="0" smtClean="0">
                <a:solidFill>
                  <a:srgbClr val="006600"/>
                </a:solidFill>
              </a:rPr>
              <a:t>Dlouhý</a:t>
            </a:r>
            <a:r>
              <a:rPr lang="cs-CZ" b="1" i="1" dirty="0">
                <a:solidFill>
                  <a:srgbClr val="006600"/>
                </a:solidFill>
              </a:rPr>
              <a:t>, </a:t>
            </a:r>
            <a:r>
              <a:rPr lang="cs-CZ" b="1" i="1" dirty="0" smtClean="0">
                <a:solidFill>
                  <a:srgbClr val="006600"/>
                </a:solidFill>
              </a:rPr>
              <a:t>Široký </a:t>
            </a:r>
            <a:r>
              <a:rPr lang="cs-CZ" b="1" i="1" dirty="0">
                <a:solidFill>
                  <a:srgbClr val="006600"/>
                </a:solidFill>
              </a:rPr>
              <a:t>a </a:t>
            </a:r>
            <a:r>
              <a:rPr lang="cs-CZ" b="1" i="1" dirty="0" smtClean="0">
                <a:solidFill>
                  <a:srgbClr val="006600"/>
                </a:solidFill>
              </a:rPr>
              <a:t>Bystrozraký, Zlatovláska </a:t>
            </a:r>
            <a:endParaRPr lang="cs-CZ" i="1" dirty="0">
              <a:solidFill>
                <a:srgbClr val="0066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872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Básnická tvorba</a:t>
            </a:r>
            <a:r>
              <a:rPr lang="cs-CZ" b="1" dirty="0">
                <a:solidFill>
                  <a:srgbClr val="7030A0"/>
                </a:solidFill>
              </a:rPr>
              <a:t/>
            </a:r>
            <a:br>
              <a:rPr lang="cs-CZ" b="1" dirty="0">
                <a:solidFill>
                  <a:srgbClr val="7030A0"/>
                </a:solidFill>
              </a:rPr>
            </a:b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5100" b="1" u="sng" dirty="0">
                <a:solidFill>
                  <a:srgbClr val="006600"/>
                </a:solidFill>
              </a:rPr>
              <a:t>Kytice</a:t>
            </a:r>
            <a:r>
              <a:rPr lang="cs-CZ" b="1" dirty="0"/>
              <a:t> </a:t>
            </a:r>
            <a:r>
              <a:rPr lang="cs-CZ" b="1" dirty="0" smtClean="0"/>
              <a:t>–</a:t>
            </a:r>
            <a:r>
              <a:rPr lang="cs-CZ" dirty="0" smtClean="0"/>
              <a:t> soubor třinácti balad podle lidových námětů</a:t>
            </a:r>
          </a:p>
          <a:p>
            <a:r>
              <a:rPr lang="cs-CZ" dirty="0" smtClean="0"/>
              <a:t>Z lidových textů chtěl po vzoru bratří </a:t>
            </a:r>
            <a:r>
              <a:rPr lang="cs-CZ" dirty="0" err="1" smtClean="0"/>
              <a:t>Grimmů</a:t>
            </a:r>
            <a:r>
              <a:rPr lang="cs-CZ" dirty="0" smtClean="0"/>
              <a:t> rekonstruovat obraz prapůvodního mýtu a odhalit v něm hodnoty dávné společnosti.</a:t>
            </a:r>
          </a:p>
          <a:p>
            <a:r>
              <a:rPr lang="cs-CZ" dirty="0" smtClean="0"/>
              <a:t>Baladu chápal jako básnický útvar zrcadlící nadosobní řád. Jeho porušení znamená tvrdý trest, jemuž je možné se vyhnout upřímnou lítostí nad svými činy.  </a:t>
            </a:r>
          </a:p>
          <a:p>
            <a:r>
              <a:rPr lang="cs-CZ" dirty="0" smtClean="0"/>
              <a:t>Ve svých baladách Erben záměrně užívá jazyk a rytmizaci folklorní poezie, ve snaze o nadčasovost však stírá místní ráz svých předloh (pověstí, legendy, pohádky). Jeho básnický výraz je střídmý a přesný.</a:t>
            </a:r>
          </a:p>
          <a:p>
            <a:r>
              <a:rPr lang="cs-CZ" dirty="0" smtClean="0"/>
              <a:t>Sbírka </a:t>
            </a:r>
            <a:r>
              <a:rPr lang="cs-CZ" i="1" dirty="0" smtClean="0"/>
              <a:t>Kytice</a:t>
            </a:r>
            <a:r>
              <a:rPr lang="cs-CZ" dirty="0" smtClean="0"/>
              <a:t> představuje jeden z vrcholů české literatury. 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3170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Kytice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i="1" dirty="0" smtClean="0">
                <a:solidFill>
                  <a:srgbClr val="006600"/>
                </a:solidFill>
                <a:effectLst/>
              </a:rPr>
              <a:t>Kytice</a:t>
            </a:r>
          </a:p>
          <a:p>
            <a:r>
              <a:rPr lang="cs-CZ" b="1" i="1" dirty="0" smtClean="0">
                <a:solidFill>
                  <a:srgbClr val="006600"/>
                </a:solidFill>
                <a:effectLst/>
              </a:rPr>
              <a:t>Poklad</a:t>
            </a:r>
          </a:p>
          <a:p>
            <a:r>
              <a:rPr lang="cs-CZ" b="1" i="1" dirty="0" smtClean="0">
                <a:solidFill>
                  <a:srgbClr val="006600"/>
                </a:solidFill>
                <a:effectLst/>
              </a:rPr>
              <a:t>Svatební košile</a:t>
            </a:r>
          </a:p>
          <a:p>
            <a:r>
              <a:rPr lang="cs-CZ" b="1" i="1" dirty="0" smtClean="0">
                <a:solidFill>
                  <a:srgbClr val="006600"/>
                </a:solidFill>
                <a:effectLst/>
              </a:rPr>
              <a:t>Polednice</a:t>
            </a:r>
          </a:p>
          <a:p>
            <a:r>
              <a:rPr lang="cs-CZ" b="1" i="1" dirty="0" smtClean="0">
                <a:solidFill>
                  <a:srgbClr val="006600"/>
                </a:solidFill>
                <a:effectLst/>
              </a:rPr>
              <a:t>Zlatý kolovrat</a:t>
            </a:r>
          </a:p>
          <a:p>
            <a:r>
              <a:rPr lang="cs-CZ" b="1" i="1" dirty="0" smtClean="0">
                <a:solidFill>
                  <a:srgbClr val="006600"/>
                </a:solidFill>
                <a:effectLst/>
              </a:rPr>
              <a:t>Štědrý den</a:t>
            </a:r>
          </a:p>
          <a:p>
            <a:r>
              <a:rPr lang="cs-CZ" b="1" i="1" dirty="0" smtClean="0">
                <a:solidFill>
                  <a:srgbClr val="006600"/>
                </a:solidFill>
                <a:effectLst/>
              </a:rPr>
              <a:t>Holoubek</a:t>
            </a:r>
          </a:p>
          <a:p>
            <a:r>
              <a:rPr lang="cs-CZ" b="1" i="1" dirty="0" smtClean="0">
                <a:solidFill>
                  <a:srgbClr val="006600"/>
                </a:solidFill>
                <a:effectLst/>
              </a:rPr>
              <a:t>Záhořovo lože</a:t>
            </a:r>
          </a:p>
          <a:p>
            <a:r>
              <a:rPr lang="cs-CZ" b="1" i="1" dirty="0" smtClean="0">
                <a:solidFill>
                  <a:srgbClr val="006600"/>
                </a:solidFill>
                <a:effectLst/>
              </a:rPr>
              <a:t>Vodník</a:t>
            </a:r>
          </a:p>
          <a:p>
            <a:r>
              <a:rPr lang="cs-CZ" b="1" i="1" dirty="0" smtClean="0">
                <a:solidFill>
                  <a:srgbClr val="006600"/>
                </a:solidFill>
                <a:effectLst/>
              </a:rPr>
              <a:t>Vrba</a:t>
            </a:r>
          </a:p>
          <a:p>
            <a:r>
              <a:rPr lang="cs-CZ" b="1" i="1" dirty="0" smtClean="0">
                <a:solidFill>
                  <a:srgbClr val="006600"/>
                </a:solidFill>
                <a:effectLst/>
              </a:rPr>
              <a:t>Lilie</a:t>
            </a:r>
          </a:p>
          <a:p>
            <a:r>
              <a:rPr lang="cs-CZ" b="1" i="1" dirty="0" smtClean="0">
                <a:solidFill>
                  <a:srgbClr val="006600"/>
                </a:solidFill>
                <a:effectLst/>
              </a:rPr>
              <a:t>Dceřina kletba</a:t>
            </a:r>
          </a:p>
          <a:p>
            <a:r>
              <a:rPr lang="cs-CZ" b="1" i="1" dirty="0" smtClean="0">
                <a:solidFill>
                  <a:srgbClr val="006600"/>
                </a:solidFill>
                <a:effectLst/>
              </a:rPr>
              <a:t>Věštkyně</a:t>
            </a:r>
          </a:p>
          <a:p>
            <a:endParaRPr lang="cs-CZ" b="1" i="1" dirty="0">
              <a:solidFill>
                <a:srgbClr val="006600"/>
              </a:solidFill>
            </a:endParaRPr>
          </a:p>
        </p:txBody>
      </p:sp>
      <p:pic>
        <p:nvPicPr>
          <p:cNvPr id="2050" name="Picture 2" descr="Soubor:Briefmarke Sorbische Sagen - Mittagsfrau und Nochtenerin Crop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5449" y="1988840"/>
            <a:ext cx="5331987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4147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Která sbírka představuje jeden z vrcholů české literatury?</a:t>
            </a:r>
          </a:p>
          <a:p>
            <a:r>
              <a:rPr lang="cs-CZ" dirty="0" smtClean="0"/>
              <a:t>Co je balada?</a:t>
            </a:r>
          </a:p>
          <a:p>
            <a:r>
              <a:rPr lang="cs-CZ" dirty="0" smtClean="0"/>
              <a:t>Která balada je složená jen z dialogů mezi matkou a dcerou?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6535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err="1" smtClean="0">
                <a:effectLst/>
              </a:rPr>
              <a:t>JEDUDEDEK</a:t>
            </a:r>
            <a:r>
              <a:rPr lang="cs-CZ" sz="1600" dirty="0" smtClean="0">
                <a:effectLst/>
              </a:rPr>
              <a:t>. </a:t>
            </a:r>
            <a:r>
              <a:rPr lang="cs-CZ" sz="1600" i="1" dirty="0" err="1" smtClean="0">
                <a:effectLst/>
              </a:rPr>
              <a:t>Wikimedia</a:t>
            </a:r>
            <a:r>
              <a:rPr lang="cs-CZ" sz="1600" i="1" dirty="0" smtClean="0">
                <a:effectLst/>
              </a:rPr>
              <a:t> </a:t>
            </a:r>
            <a:r>
              <a:rPr lang="cs-CZ" sz="1600" i="1" dirty="0" err="1" smtClean="0">
                <a:effectLst/>
              </a:rPr>
              <a:t>Commons</a:t>
            </a:r>
            <a:r>
              <a:rPr lang="cs-CZ" sz="1600" dirty="0" smtClean="0">
                <a:effectLst/>
              </a:rPr>
              <a:t> [online]. [cit. 9.4.2013]. Dostupný na WWW: </a:t>
            </a:r>
            <a:r>
              <a:rPr lang="cs-CZ" sz="1600" dirty="0" smtClean="0">
                <a:effectLst/>
                <a:hlinkClick r:id="rId2"/>
              </a:rPr>
              <a:t>http://</a:t>
            </a:r>
            <a:r>
              <a:rPr lang="cs-CZ" sz="1600" dirty="0" err="1" smtClean="0">
                <a:effectLst/>
                <a:hlinkClick r:id="rId2"/>
              </a:rPr>
              <a:t>cs.wikipedia.org</a:t>
            </a:r>
            <a:r>
              <a:rPr lang="cs-CZ" sz="1600" dirty="0" smtClean="0">
                <a:effectLst/>
                <a:hlinkClick r:id="rId2"/>
              </a:rPr>
              <a:t>/wiki/Soubor:Jan_</a:t>
            </a:r>
            <a:r>
              <a:rPr lang="cs-CZ" sz="1600" dirty="0" err="1" smtClean="0">
                <a:effectLst/>
                <a:hlinkClick r:id="rId2"/>
              </a:rPr>
              <a:t>Vil%C3%ADmek</a:t>
            </a:r>
            <a:r>
              <a:rPr lang="cs-CZ" sz="1600" dirty="0" smtClean="0">
                <a:effectLst/>
                <a:hlinkClick r:id="rId2"/>
              </a:rPr>
              <a:t>_-_</a:t>
            </a:r>
            <a:r>
              <a:rPr lang="cs-CZ" sz="1600" dirty="0" err="1" smtClean="0">
                <a:effectLst/>
                <a:hlinkClick r:id="rId2"/>
              </a:rPr>
              <a:t>Karel_Jarom%C3%ADr_Erben.jpg</a:t>
            </a:r>
            <a:endParaRPr lang="cs-CZ" sz="1600" dirty="0" smtClean="0">
              <a:effectLst/>
            </a:endParaRPr>
          </a:p>
          <a:p>
            <a:r>
              <a:rPr lang="az-Cyrl-AZ" sz="1600" dirty="0" smtClean="0">
                <a:effectLst/>
              </a:rPr>
              <a:t>ЛОБАЧЕВ, Владимир. </a:t>
            </a:r>
            <a:r>
              <a:rPr lang="cs-CZ" sz="1600" i="1" dirty="0" err="1" smtClean="0">
                <a:effectLst/>
              </a:rPr>
              <a:t>Wikimedia</a:t>
            </a:r>
            <a:r>
              <a:rPr lang="cs-CZ" sz="1600" i="1" dirty="0" smtClean="0">
                <a:effectLst/>
              </a:rPr>
              <a:t> </a:t>
            </a:r>
            <a:r>
              <a:rPr lang="cs-CZ" sz="1600" i="1" dirty="0" err="1" smtClean="0">
                <a:effectLst/>
              </a:rPr>
              <a:t>Commons</a:t>
            </a:r>
            <a:r>
              <a:rPr lang="cs-CZ" sz="1600" dirty="0" smtClean="0">
                <a:effectLst/>
              </a:rPr>
              <a:t> [online]. [cit. 9.4.2013]. Dostupný na WWW: http://</a:t>
            </a:r>
            <a:r>
              <a:rPr lang="cs-CZ" sz="1600" dirty="0" err="1" smtClean="0">
                <a:effectLst/>
              </a:rPr>
              <a:t>cs.wikipedia.org</a:t>
            </a:r>
            <a:r>
              <a:rPr lang="cs-CZ" sz="1600" dirty="0" smtClean="0">
                <a:effectLst/>
              </a:rPr>
              <a:t>/wiki/Soubor:Briefmarke_Sorbische_Sagen_-_Mittagsfrau_und_Nochtenerin_Crop.jpg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385572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Seznam zdrojů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>
                <a:effectLst/>
              </a:rPr>
              <a:t>BLÁHOVÁ</a:t>
            </a:r>
            <a:r>
              <a:rPr lang="cs-CZ" sz="1600" dirty="0" smtClean="0">
                <a:effectLst/>
              </a:rPr>
              <a:t>, Kateřina. Karel Jaromír Erben. [online]. [cit. 2013-04-09]. Dostupné z: http://</a:t>
            </a:r>
            <a:r>
              <a:rPr lang="cs-CZ" sz="1600" dirty="0" err="1" smtClean="0">
                <a:effectLst/>
              </a:rPr>
              <a:t>www.rozhlas.cz</a:t>
            </a:r>
            <a:r>
              <a:rPr lang="cs-CZ" sz="1600" dirty="0" smtClean="0">
                <a:effectLst/>
              </a:rPr>
              <a:t>/</a:t>
            </a:r>
            <a:r>
              <a:rPr lang="cs-CZ" sz="1600" dirty="0" err="1" smtClean="0">
                <a:effectLst/>
              </a:rPr>
              <a:t>ctenarskydenik</a:t>
            </a:r>
            <a:r>
              <a:rPr lang="cs-CZ" sz="1600" dirty="0" smtClean="0">
                <a:effectLst/>
              </a:rPr>
              <a:t>/</a:t>
            </a:r>
            <a:r>
              <a:rPr lang="cs-CZ" sz="1600" dirty="0" err="1" smtClean="0">
                <a:effectLst/>
              </a:rPr>
              <a:t>autori</a:t>
            </a:r>
            <a:r>
              <a:rPr lang="cs-CZ" sz="1600" dirty="0" smtClean="0">
                <a:effectLst/>
              </a:rPr>
              <a:t>/_zprava/935277 </a:t>
            </a:r>
          </a:p>
          <a:p>
            <a:r>
              <a:rPr lang="cs-CZ" sz="1600" i="1" dirty="0" smtClean="0">
                <a:effectLst/>
              </a:rPr>
              <a:t>Česká literatura od počátků k dnešku</a:t>
            </a:r>
            <a:r>
              <a:rPr lang="cs-CZ" sz="1600" dirty="0" smtClean="0">
                <a:effectLst/>
              </a:rPr>
              <a:t>. 1. vyd. Praha: Lidové noviny, 1998, 1048 s. ISBN 80-710-6308-8. </a:t>
            </a:r>
            <a:endParaRPr lang="cs-CZ" sz="1600" dirty="0" smtClean="0">
              <a:effectLst/>
            </a:endParaRPr>
          </a:p>
          <a:p>
            <a:r>
              <a:rPr lang="cs-CZ" sz="1600" dirty="0" err="1"/>
              <a:t>SOCHROVÁ</a:t>
            </a:r>
            <a:r>
              <a:rPr lang="cs-CZ" sz="1600" dirty="0"/>
              <a:t>, Marie. </a:t>
            </a:r>
            <a:r>
              <a:rPr lang="cs-CZ" sz="1600" i="1" dirty="0"/>
              <a:t>Kompletní přehled české a světové literatury</a:t>
            </a:r>
            <a:r>
              <a:rPr lang="cs-CZ" sz="1600" dirty="0"/>
              <a:t>. 1. vyd. Havlíčkův Brod: Fragment, 2007, 356 s. </a:t>
            </a:r>
            <a:r>
              <a:rPr lang="cs-CZ" sz="1600"/>
              <a:t>ISBN 978-802-5303-115. </a:t>
            </a:r>
          </a:p>
          <a:p>
            <a:pPr marL="0" indent="0">
              <a:buNone/>
            </a:pPr>
            <a:endParaRPr lang="cs-CZ" sz="1600" dirty="0" smtClean="0">
              <a:effectLst/>
            </a:endParaRP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7282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680</Words>
  <Application>Microsoft Office PowerPoint</Application>
  <PresentationFormat>Předvádění na obrazovce (4:3)</PresentationFormat>
  <Paragraphs>78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Romantismus v české literatuře</vt:lpstr>
      <vt:lpstr>Prezentace aplikace PowerPoint</vt:lpstr>
      <vt:lpstr>Karel Jaromír Erben</vt:lpstr>
      <vt:lpstr>Prezentace aplikace PowerPoint</vt:lpstr>
      <vt:lpstr>Prezentace aplikace PowerPoint</vt:lpstr>
      <vt:lpstr>Prezentace aplikace PowerPoint</vt:lpstr>
      <vt:lpstr>Národopisná literatura  </vt:lpstr>
      <vt:lpstr>Básnická tvorba </vt:lpstr>
      <vt:lpstr>Kytice</vt:lpstr>
      <vt:lpstr>Kontrolní otázky?</vt:lpstr>
      <vt:lpstr>Seznam obrázků</vt:lpstr>
      <vt:lpstr>Seznam zdrojů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Romantismus v české literatuře</dc:title>
  <dc:creator>uzivatel</dc:creator>
  <cp:lastModifiedBy>uzivatel</cp:lastModifiedBy>
  <cp:revision>9</cp:revision>
  <dcterms:created xsi:type="dcterms:W3CDTF">2013-04-09T19:06:52Z</dcterms:created>
  <dcterms:modified xsi:type="dcterms:W3CDTF">2013-06-17T09:55:39Z</dcterms:modified>
</cp:coreProperties>
</file>