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6" r:id="rId4"/>
    <p:sldId id="257" r:id="rId5"/>
    <p:sldId id="266" r:id="rId6"/>
    <p:sldId id="260" r:id="rId7"/>
    <p:sldId id="261" r:id="rId8"/>
    <p:sldId id="268" r:id="rId9"/>
    <p:sldId id="262" r:id="rId10"/>
    <p:sldId id="269" r:id="rId11"/>
    <p:sldId id="263" r:id="rId12"/>
    <p:sldId id="270" r:id="rId13"/>
    <p:sldId id="264" r:id="rId14"/>
    <p:sldId id="265" r:id="rId15"/>
    <p:sldId id="271" r:id="rId16"/>
    <p:sldId id="267" r:id="rId17"/>
    <p:sldId id="273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D676E-D767-4F7D-B50D-00AB61E0E92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FC1CB-30CB-4A80-BA01-384E35E99A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3206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D676E-D767-4F7D-B50D-00AB61E0E92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FC1CB-30CB-4A80-BA01-384E35E99A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2136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D676E-D767-4F7D-B50D-00AB61E0E92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FC1CB-30CB-4A80-BA01-384E35E99A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6190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D676E-D767-4F7D-B50D-00AB61E0E92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FC1CB-30CB-4A80-BA01-384E35E99A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6003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D676E-D767-4F7D-B50D-00AB61E0E92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FC1CB-30CB-4A80-BA01-384E35E99A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2605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D676E-D767-4F7D-B50D-00AB61E0E92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FC1CB-30CB-4A80-BA01-384E35E99A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2233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D676E-D767-4F7D-B50D-00AB61E0E92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FC1CB-30CB-4A80-BA01-384E35E99A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1266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D676E-D767-4F7D-B50D-00AB61E0E92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FC1CB-30CB-4A80-BA01-384E35E99A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3333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D676E-D767-4F7D-B50D-00AB61E0E92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FC1CB-30CB-4A80-BA01-384E35E99A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1540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D676E-D767-4F7D-B50D-00AB61E0E92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FC1CB-30CB-4A80-BA01-384E35E99A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75154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D676E-D767-4F7D-B50D-00AB61E0E92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FC1CB-30CB-4A80-BA01-384E35E99A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9510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BD676E-D767-4F7D-B50D-00AB61E0E92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9FC1CB-30CB-4A80-BA01-384E35E99A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9864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//upload.wikimedia.org/wikipedia/commons/6/6e/Gurney-dickens.jp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//upload.wikimedia.org/wikipedia/commons/1/1d/Herman_Melville_1860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0/0c/Mark_Twain_by_AF_Bradley.jpg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a/ab/JackLondon.jpg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Gurney-dickens.jpg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0" descr="logolinkI_b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784" y="535781"/>
            <a:ext cx="3744912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0" descr="logolinkI_b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68419" y="332656"/>
            <a:ext cx="3744912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1449084"/>
              </p:ext>
            </p:extLst>
          </p:nvPr>
        </p:nvGraphicFramePr>
        <p:xfrm>
          <a:off x="1475656" y="1759744"/>
          <a:ext cx="6576392" cy="42535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/>
                <a:gridCol w="3624064"/>
              </a:tblGrid>
              <a:tr h="3731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SOU Uherský Brod</a:t>
                      </a:r>
                      <a:endParaRPr lang="cs-CZ" dirty="0"/>
                    </a:p>
                  </a:txBody>
                  <a:tcPr/>
                </a:tc>
              </a:tr>
              <a:tr h="3811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Dana Zajíčková</a:t>
                      </a:r>
                      <a:endParaRPr lang="cs-CZ" dirty="0"/>
                    </a:p>
                  </a:txBody>
                  <a:tcPr/>
                </a:tc>
              </a:tr>
              <a:tr h="5537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</a:t>
                      </a:r>
                      <a:r>
                        <a:rPr kumimoji="0" lang="cs-CZ" sz="1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DUMu</a:t>
                      </a: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):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Realismus ve světové literatuře: Anglie</a:t>
                      </a:r>
                      <a:r>
                        <a:rPr lang="cs-CZ" baseline="0" dirty="0" smtClean="0"/>
                        <a:t> a USA</a:t>
                      </a:r>
                      <a:endParaRPr lang="cs-CZ" dirty="0"/>
                    </a:p>
                  </a:txBody>
                  <a:tcPr/>
                </a:tc>
              </a:tr>
              <a:tr h="5411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  <a:endParaRPr kumimoji="0" lang="cs-CZ" sz="1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Český</a:t>
                      </a:r>
                      <a:r>
                        <a:rPr lang="cs-CZ" baseline="0" dirty="0" smtClean="0"/>
                        <a:t> jazyk a </a:t>
                      </a:r>
                      <a:r>
                        <a:rPr lang="cs-CZ" baseline="0" dirty="0" smtClean="0"/>
                        <a:t>literatura</a:t>
                      </a:r>
                      <a:endParaRPr lang="cs-CZ" dirty="0"/>
                    </a:p>
                  </a:txBody>
                  <a:tcPr/>
                </a:tc>
              </a:tr>
              <a:tr h="405080">
                <a:tc>
                  <a:txBody>
                    <a:bodyPr/>
                    <a:lstStyle/>
                    <a:p>
                      <a:r>
                        <a:rPr lang="cs-CZ" i="1" dirty="0" smtClean="0">
                          <a:latin typeface="Arial" pitchFamily="34" charset="0"/>
                          <a:cs typeface="Arial" pitchFamily="34" charset="0"/>
                        </a:rPr>
                        <a:t>Ročník: </a:t>
                      </a:r>
                      <a:endParaRPr lang="cs-CZ" i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I. ročník</a:t>
                      </a:r>
                      <a:endParaRPr lang="cs-CZ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/1.5.00/34.0369</a:t>
                      </a:r>
                      <a:endParaRPr lang="cs-CZ" dirty="0"/>
                    </a:p>
                  </a:txBody>
                  <a:tcPr/>
                </a:tc>
              </a:tr>
              <a:tr h="5537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duben 2013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051720" y="6237312"/>
            <a:ext cx="5976664" cy="484163"/>
          </a:xfrm>
        </p:spPr>
        <p:txBody>
          <a:bodyPr/>
          <a:lstStyle/>
          <a:p>
            <a:r>
              <a:rPr lang="cs-CZ" i="1" dirty="0">
                <a:solidFill>
                  <a:prstClr val="black">
                    <a:tint val="75000"/>
                  </a:prstClr>
                </a:solidFill>
                <a:cs typeface="Arial" charset="0"/>
              </a:rPr>
              <a:t>Uvedení autoři, není-li uvedeno jinak, jsou autory tohoto výukového materiálu a všech jeho částí. Tento projekt je spolufinancován ESF a státním rozpočtem ČR.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053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Estetické vzdělávání významně přispívá ke kultivaci člověka, vychovává žáky ke kultivovanému jazykovému projevu a podílí se na rozvoji jejich duchovního života.  </a:t>
            </a:r>
          </a:p>
          <a:p>
            <a:r>
              <a:rPr lang="cs-CZ" dirty="0">
                <a:cs typeface="Arial" charset="0"/>
              </a:rPr>
              <a:t>Záměrem této sady výukových materiálů s názvem: </a:t>
            </a:r>
            <a:r>
              <a:rPr lang="cs-CZ" u="sng" dirty="0">
                <a:cs typeface="Arial" charset="0"/>
              </a:rPr>
              <a:t>Český jazyk pro I. ročník oboru KRAJINÁŘ</a:t>
            </a:r>
            <a:r>
              <a:rPr lang="cs-CZ" dirty="0"/>
              <a:t> je utvářet kladný vztah k materiálním </a:t>
            </a:r>
            <a:r>
              <a:rPr lang="cs-CZ" dirty="0" smtClean="0"/>
              <a:t> a </a:t>
            </a:r>
            <a:r>
              <a:rPr lang="cs-CZ" dirty="0"/>
              <a:t>duchovním hodnotám, prohloubit a kultivovat jazykový projev žáků.</a:t>
            </a:r>
          </a:p>
          <a:p>
            <a:r>
              <a:rPr lang="cs-CZ" dirty="0"/>
              <a:t>Žáci získají přehled o hlavních jevech a pilířích v české a světové literatuře od počátku starověku do poloviny 19. století.</a:t>
            </a:r>
            <a:endParaRPr lang="cs-CZ" dirty="0">
              <a:cs typeface="Arial" charset="0"/>
            </a:endParaRPr>
          </a:p>
          <a:p>
            <a:pPr indent="-274320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cs-CZ" dirty="0">
                <a:cs typeface="Arial" charset="0"/>
              </a:rPr>
              <a:t>Jednotlivé </a:t>
            </a:r>
            <a:r>
              <a:rPr lang="cs-CZ" dirty="0" err="1">
                <a:cs typeface="Arial" charset="0"/>
              </a:rPr>
              <a:t>DUMy</a:t>
            </a:r>
            <a:r>
              <a:rPr lang="cs-CZ" dirty="0">
                <a:cs typeface="Arial" charset="0"/>
              </a:rPr>
              <a:t> (prezentace) v této sadě reflektují tematické oblasti, které jsou probírány v předmětu Český jazyk a literatura </a:t>
            </a:r>
            <a:r>
              <a:rPr lang="cs-CZ" dirty="0" smtClean="0">
                <a:cs typeface="Arial" charset="0"/>
              </a:rPr>
              <a:t>    na </a:t>
            </a:r>
            <a:r>
              <a:rPr lang="cs-CZ" dirty="0">
                <a:cs typeface="Arial" charset="0"/>
              </a:rPr>
              <a:t>SOU Uherský Brod.</a:t>
            </a:r>
          </a:p>
          <a:p>
            <a:pPr indent="-274320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cs-CZ" dirty="0">
                <a:cs typeface="Arial" charset="0"/>
              </a:rPr>
              <a:t>Tato prezentace se </a:t>
            </a:r>
            <a:r>
              <a:rPr lang="cs-CZ" dirty="0" smtClean="0">
                <a:cs typeface="Arial" charset="0"/>
              </a:rPr>
              <a:t>věnuje představitelům anglického a amerického realismu.</a:t>
            </a:r>
            <a:endParaRPr lang="cs-CZ" u="sng" dirty="0">
              <a:cs typeface="Arial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7945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340768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Realismus ve světové literatuře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Anglie a USA</a:t>
            </a:r>
            <a:endParaRPr lang="cs-CZ" sz="4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7649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09397" y="188640"/>
            <a:ext cx="8424936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800" b="1" kern="50" dirty="0" smtClean="0">
                <a:effectLst/>
                <a:latin typeface="Times New Roman"/>
                <a:ea typeface="Lucida Sans Unicode"/>
              </a:rPr>
              <a:t>Velká Británie</a:t>
            </a:r>
            <a:r>
              <a:rPr lang="cs-CZ" sz="2800" kern="50" dirty="0" smtClean="0">
                <a:effectLst/>
                <a:latin typeface="Times New Roman"/>
                <a:ea typeface="Lucida Sans Unicode"/>
              </a:rPr>
              <a:t> byla v 19. století koloniální i průmyslovou velmocí.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kern="50" dirty="0" smtClean="0">
                <a:effectLst/>
                <a:latin typeface="Times New Roman"/>
                <a:ea typeface="Lucida Sans Unicode"/>
              </a:rPr>
              <a:t>Od 30. let 19. století zde vznikají první dělnické organizace. Odborové hnutí vyústilo v sepsání </a:t>
            </a:r>
            <a:r>
              <a:rPr lang="cs-CZ" sz="2800" b="1" kern="50" dirty="0" smtClean="0">
                <a:effectLst/>
                <a:latin typeface="Times New Roman"/>
                <a:ea typeface="Lucida Sans Unicode"/>
              </a:rPr>
              <a:t>Charty lidu</a:t>
            </a:r>
            <a:r>
              <a:rPr lang="cs-CZ" sz="2800" kern="50" dirty="0" smtClean="0">
                <a:effectLst/>
                <a:latin typeface="Times New Roman"/>
                <a:ea typeface="Lucida Sans Unicode"/>
              </a:rPr>
              <a:t>, jejíž autoři požadovali zvýšení mezd, zkrácení pracovní doby nebo všeobecné volební právo.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kern="50" dirty="0" smtClean="0">
                <a:effectLst/>
                <a:latin typeface="Times New Roman"/>
                <a:ea typeface="Lucida Sans Unicode"/>
              </a:rPr>
              <a:t>Ve stejné době se formují zárodky pozdější </a:t>
            </a:r>
            <a:r>
              <a:rPr lang="cs-CZ" sz="2800" b="1" kern="50" dirty="0">
                <a:latin typeface="Times New Roman"/>
                <a:ea typeface="Lucida Sans Unicode"/>
              </a:rPr>
              <a:t>l</a:t>
            </a:r>
            <a:r>
              <a:rPr lang="cs-CZ" sz="2800" b="1" kern="50" dirty="0" smtClean="0">
                <a:effectLst/>
                <a:latin typeface="Times New Roman"/>
                <a:ea typeface="Lucida Sans Unicode"/>
              </a:rPr>
              <a:t>iberální</a:t>
            </a:r>
            <a:r>
              <a:rPr lang="cs-CZ" sz="2800" kern="50" dirty="0" smtClean="0">
                <a:effectLst/>
                <a:latin typeface="Times New Roman"/>
                <a:ea typeface="Lucida Sans Unicode"/>
              </a:rPr>
              <a:t> a </a:t>
            </a:r>
            <a:r>
              <a:rPr lang="cs-CZ" sz="2800" b="1" kern="50" dirty="0">
                <a:latin typeface="Times New Roman"/>
                <a:ea typeface="Lucida Sans Unicode"/>
              </a:rPr>
              <a:t>k</a:t>
            </a:r>
            <a:r>
              <a:rPr lang="cs-CZ" sz="2800" b="1" kern="50" dirty="0" smtClean="0">
                <a:effectLst/>
                <a:latin typeface="Times New Roman"/>
                <a:ea typeface="Lucida Sans Unicode"/>
              </a:rPr>
              <a:t>onzervativní strany</a:t>
            </a:r>
            <a:r>
              <a:rPr lang="cs-CZ" sz="2800" kern="50" dirty="0" smtClean="0">
                <a:effectLst/>
                <a:latin typeface="Times New Roman"/>
                <a:ea typeface="Lucida Sans Unicode"/>
              </a:rPr>
              <a:t>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kern="50" dirty="0" smtClean="0">
                <a:effectLst/>
                <a:latin typeface="Times New Roman"/>
                <a:ea typeface="Lucida Sans Unicode"/>
              </a:rPr>
              <a:t>Roku 1833 bylo zrušeno otroctví v britských koloniích.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kern="50" dirty="0" smtClean="0">
                <a:effectLst/>
                <a:latin typeface="Times New Roman"/>
                <a:ea typeface="Lucida Sans Unicode"/>
              </a:rPr>
              <a:t>Symbolem této epochy se stalo dlouhé panování královny </a:t>
            </a:r>
            <a:r>
              <a:rPr lang="cs-CZ" sz="2800" b="1" kern="50" dirty="0" smtClean="0">
                <a:effectLst/>
                <a:latin typeface="Times New Roman"/>
                <a:ea typeface="Lucida Sans Unicode"/>
              </a:rPr>
              <a:t>Viktorie</a:t>
            </a:r>
            <a:r>
              <a:rPr lang="cs-CZ" sz="2800" kern="50" dirty="0" smtClean="0">
                <a:effectLst/>
                <a:latin typeface="Times New Roman"/>
                <a:ea typeface="Lucida Sans Unicode"/>
              </a:rPr>
              <a:t> (1837-1901). Pro viktoriánskou společnost byla charakteristická upjatá morálka a postupné reformy, např. rozšiřování volebního práva nebo vyhlášení samosprávy v britských koloniích (Austrálie, Kanada, Nový Zéland atd.).</a:t>
            </a:r>
            <a:br>
              <a:rPr lang="cs-CZ" sz="2800" kern="50" dirty="0" smtClean="0">
                <a:effectLst/>
                <a:latin typeface="Times New Roman"/>
                <a:ea typeface="Lucida Sans Unicode"/>
              </a:rPr>
            </a:b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150589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Gurney-dickens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61121"/>
            <a:ext cx="4752528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6346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7030A0"/>
                </a:solidFill>
              </a:rPr>
              <a:t>Charles Dickens</a:t>
            </a:r>
            <a:r>
              <a:rPr lang="cs-CZ" dirty="0">
                <a:solidFill>
                  <a:srgbClr val="7030A0"/>
                </a:solidFill>
              </a:rPr>
              <a:t> </a:t>
            </a:r>
            <a:r>
              <a:rPr lang="cs-CZ" dirty="0"/>
              <a:t>[</a:t>
            </a:r>
            <a:r>
              <a:rPr lang="cs-CZ" dirty="0" err="1"/>
              <a:t>čárlz</a:t>
            </a:r>
            <a:r>
              <a:rPr lang="cs-CZ" dirty="0"/>
              <a:t> </a:t>
            </a:r>
            <a:r>
              <a:rPr lang="cs-CZ" dirty="0" err="1" smtClean="0"/>
              <a:t>dikinz</a:t>
            </a:r>
            <a:r>
              <a:rPr lang="cs-CZ" dirty="0"/>
              <a:t>]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pracoval od 12 let v továrně na leštidla, protože jeho otec skončil ve vězení pro dlužníky. </a:t>
            </a:r>
            <a:endParaRPr lang="cs-CZ" dirty="0" smtClean="0"/>
          </a:p>
          <a:p>
            <a:r>
              <a:rPr lang="cs-CZ" dirty="0" smtClean="0"/>
              <a:t>Vzdělával </a:t>
            </a:r>
            <a:r>
              <a:rPr lang="cs-CZ" dirty="0"/>
              <a:t>se četbou, s literární činností začal v 15 letech, ve 24 letech byl již uznávaným autorem. </a:t>
            </a:r>
            <a:endParaRPr lang="cs-CZ" dirty="0" smtClean="0"/>
          </a:p>
          <a:p>
            <a:r>
              <a:rPr lang="cs-CZ" dirty="0" smtClean="0"/>
              <a:t>Později </a:t>
            </a:r>
            <a:r>
              <a:rPr lang="cs-CZ" dirty="0"/>
              <a:t>se živil jako písař a novinář, měl 9 dětí. </a:t>
            </a:r>
            <a:endParaRPr lang="cs-CZ" dirty="0" smtClean="0"/>
          </a:p>
          <a:p>
            <a:r>
              <a:rPr lang="cs-CZ" dirty="0" smtClean="0"/>
              <a:t>Cestoval </a:t>
            </a:r>
            <a:r>
              <a:rPr lang="cs-CZ" dirty="0"/>
              <a:t>po Americe a pořádal charitativní veřejná čtení. </a:t>
            </a:r>
          </a:p>
          <a:p>
            <a:r>
              <a:rPr lang="cs-CZ" dirty="0"/>
              <a:t>Satira: </a:t>
            </a:r>
            <a:r>
              <a:rPr lang="cs-CZ" b="1" i="1" dirty="0">
                <a:solidFill>
                  <a:srgbClr val="006600"/>
                </a:solidFill>
              </a:rPr>
              <a:t>Kronika </a:t>
            </a:r>
            <a:r>
              <a:rPr lang="cs-CZ" b="1" i="1" dirty="0" err="1">
                <a:solidFill>
                  <a:srgbClr val="006600"/>
                </a:solidFill>
              </a:rPr>
              <a:t>Pickwickova</a:t>
            </a:r>
            <a:r>
              <a:rPr lang="cs-CZ" b="1" i="1" dirty="0">
                <a:solidFill>
                  <a:srgbClr val="006600"/>
                </a:solidFill>
              </a:rPr>
              <a:t> </a:t>
            </a:r>
            <a:r>
              <a:rPr lang="cs-CZ" b="1" i="1" dirty="0" smtClean="0">
                <a:solidFill>
                  <a:srgbClr val="006600"/>
                </a:solidFill>
              </a:rPr>
              <a:t>klu</a:t>
            </a:r>
            <a:r>
              <a:rPr lang="cs-CZ" b="1" dirty="0" smtClean="0"/>
              <a:t>bu - </a:t>
            </a:r>
            <a:r>
              <a:rPr lang="cs-CZ" dirty="0"/>
              <a:t>humoristický román </a:t>
            </a:r>
            <a:r>
              <a:rPr lang="cs-CZ" dirty="0" smtClean="0"/>
              <a:t>popisuje </a:t>
            </a:r>
            <a:r>
              <a:rPr lang="cs-CZ" dirty="0"/>
              <a:t>příhody čtyř londýnských přátel, kteří se rozhodnou navštívit venkov. Nepraktičnost Samuela </a:t>
            </a:r>
            <a:r>
              <a:rPr lang="cs-CZ" dirty="0" err="1"/>
              <a:t>Pickwicka</a:t>
            </a:r>
            <a:r>
              <a:rPr lang="cs-CZ" dirty="0"/>
              <a:t> a jeho společníků je vrhá do mnoha komických situací.</a:t>
            </a:r>
          </a:p>
          <a:p>
            <a:r>
              <a:rPr lang="cs-CZ" dirty="0"/>
              <a:t>Dickens psal romány s dětskými hrdiny: </a:t>
            </a:r>
            <a:r>
              <a:rPr lang="cs-CZ" b="1" i="1" dirty="0">
                <a:solidFill>
                  <a:srgbClr val="006600"/>
                </a:solidFill>
              </a:rPr>
              <a:t>Oliver Twist,  Starožitníkův krám, Život a osudy Davida </a:t>
            </a:r>
            <a:r>
              <a:rPr lang="cs-CZ" b="1" i="1" dirty="0" err="1">
                <a:solidFill>
                  <a:srgbClr val="006600"/>
                </a:solidFill>
              </a:rPr>
              <a:t>Copperfielda</a:t>
            </a:r>
            <a:r>
              <a:rPr lang="cs-CZ" b="1" i="1" dirty="0">
                <a:solidFill>
                  <a:srgbClr val="006600"/>
                </a:solidFill>
              </a:rPr>
              <a:t>, Malá </a:t>
            </a:r>
            <a:r>
              <a:rPr lang="cs-CZ" b="1" i="1" dirty="0" err="1">
                <a:solidFill>
                  <a:srgbClr val="006600"/>
                </a:solidFill>
              </a:rPr>
              <a:t>Dorritka</a:t>
            </a:r>
            <a:r>
              <a:rPr lang="cs-CZ" i="1" dirty="0">
                <a:solidFill>
                  <a:srgbClr val="006600"/>
                </a:solidFill>
              </a:rPr>
              <a:t> </a:t>
            </a:r>
            <a:r>
              <a:rPr lang="cs-CZ" dirty="0"/>
              <a:t>nebo </a:t>
            </a:r>
            <a:r>
              <a:rPr lang="cs-CZ" b="1" i="1" dirty="0">
                <a:solidFill>
                  <a:srgbClr val="006600"/>
                </a:solidFill>
              </a:rPr>
              <a:t>Nadějné vyhlídky</a:t>
            </a:r>
            <a:r>
              <a:rPr lang="cs-CZ" dirty="0"/>
              <a:t>. </a:t>
            </a:r>
            <a:r>
              <a:rPr lang="cs-CZ" b="1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0435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332656"/>
            <a:ext cx="820891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cs-CZ" sz="2800" kern="50" dirty="0" smtClean="0">
                <a:effectLst/>
                <a:latin typeface="Times New Roman"/>
                <a:ea typeface="Lucida Sans Unicode"/>
              </a:rPr>
              <a:t>Hlavním problémem </a:t>
            </a:r>
            <a:r>
              <a:rPr lang="cs-CZ" sz="2800" b="1" kern="50" dirty="0" smtClean="0">
                <a:solidFill>
                  <a:srgbClr val="7030A0"/>
                </a:solidFill>
                <a:effectLst/>
                <a:latin typeface="Times New Roman"/>
                <a:ea typeface="Lucida Sans Unicode"/>
              </a:rPr>
              <a:t>americké demokracie </a:t>
            </a:r>
            <a:r>
              <a:rPr lang="cs-CZ" sz="2800" kern="50" dirty="0" smtClean="0">
                <a:effectLst/>
                <a:latin typeface="Times New Roman"/>
                <a:ea typeface="Lucida Sans Unicode"/>
              </a:rPr>
              <a:t>bylo </a:t>
            </a:r>
            <a:r>
              <a:rPr lang="cs-CZ" sz="2800" b="1" kern="50" dirty="0" smtClean="0">
                <a:solidFill>
                  <a:srgbClr val="FF0000"/>
                </a:solidFill>
                <a:effectLst/>
                <a:latin typeface="Times New Roman"/>
                <a:ea typeface="Lucida Sans Unicode"/>
              </a:rPr>
              <a:t>postavení černošských obyvatel</a:t>
            </a:r>
            <a:r>
              <a:rPr lang="cs-CZ" sz="2800" kern="50" dirty="0" smtClean="0">
                <a:effectLst/>
                <a:latin typeface="Times New Roman"/>
                <a:ea typeface="Lucida Sans Unicode"/>
              </a:rPr>
              <a:t>. Zatímco v severních průmyslových státech byli svobodní, v jižních zemědělských státech žili jako otroci. Neměli občanská práva a fakticky byli majetkem svých pánů.</a:t>
            </a: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cs-CZ" sz="2800" kern="50" dirty="0" smtClean="0">
                <a:effectLst/>
                <a:latin typeface="Times New Roman"/>
                <a:ea typeface="Lucida Sans Unicode"/>
              </a:rPr>
              <a:t>Spory mezi oběma oblastmi vedly k občanské </a:t>
            </a:r>
            <a:r>
              <a:rPr lang="cs-CZ" sz="2800" kern="50" dirty="0" smtClean="0">
                <a:solidFill>
                  <a:srgbClr val="FF0000"/>
                </a:solidFill>
                <a:effectLst/>
                <a:latin typeface="Times New Roman"/>
                <a:ea typeface="Lucida Sans Unicode"/>
              </a:rPr>
              <a:t>válce </a:t>
            </a:r>
            <a:r>
              <a:rPr lang="cs-CZ" sz="2800" b="1" kern="50" dirty="0" smtClean="0">
                <a:solidFill>
                  <a:srgbClr val="FF0000"/>
                </a:solidFill>
                <a:effectLst/>
                <a:latin typeface="Times New Roman"/>
                <a:ea typeface="Lucida Sans Unicode"/>
              </a:rPr>
              <a:t>Severu proti Jihu</a:t>
            </a:r>
            <a:r>
              <a:rPr lang="cs-CZ" sz="2800" kern="50" dirty="0" smtClean="0">
                <a:solidFill>
                  <a:srgbClr val="FF0000"/>
                </a:solidFill>
                <a:effectLst/>
                <a:latin typeface="Times New Roman"/>
                <a:ea typeface="Lucida Sans Unicode"/>
              </a:rPr>
              <a:t> </a:t>
            </a:r>
            <a:r>
              <a:rPr lang="cs-CZ" sz="2800" kern="50" dirty="0" smtClean="0">
                <a:effectLst/>
                <a:latin typeface="Times New Roman"/>
                <a:ea typeface="Lucida Sans Unicode"/>
              </a:rPr>
              <a:t>(1861-1865).  I po vítězství Severu a zrušení otroctví </a:t>
            </a:r>
            <a:r>
              <a:rPr lang="cs-CZ" sz="2800" b="1" kern="50" dirty="0" smtClean="0">
                <a:solidFill>
                  <a:srgbClr val="7030A0"/>
                </a:solidFill>
                <a:effectLst/>
                <a:latin typeface="Times New Roman"/>
                <a:ea typeface="Lucida Sans Unicode"/>
              </a:rPr>
              <a:t>Abrahamem Lincolnem</a:t>
            </a:r>
            <a:r>
              <a:rPr lang="cs-CZ" sz="2800" kern="50" dirty="0" smtClean="0">
                <a:solidFill>
                  <a:srgbClr val="7030A0"/>
                </a:solidFill>
                <a:effectLst/>
                <a:latin typeface="Times New Roman"/>
                <a:ea typeface="Lucida Sans Unicode"/>
              </a:rPr>
              <a:t> </a:t>
            </a:r>
            <a:r>
              <a:rPr lang="cs-CZ" sz="2800" kern="50" dirty="0" smtClean="0">
                <a:effectLst/>
                <a:latin typeface="Times New Roman"/>
                <a:ea typeface="Lucida Sans Unicode"/>
              </a:rPr>
              <a:t>(1809-1865) přetrvával v celých Spojených státech amerických </a:t>
            </a:r>
            <a:r>
              <a:rPr lang="cs-CZ" sz="2800" b="1" kern="50" dirty="0" smtClean="0">
                <a:effectLst/>
                <a:latin typeface="Times New Roman"/>
                <a:ea typeface="Lucida Sans Unicode"/>
              </a:rPr>
              <a:t>rasismus</a:t>
            </a:r>
            <a:r>
              <a:rPr lang="cs-CZ" sz="2800" kern="50" dirty="0" smtClean="0">
                <a:effectLst/>
                <a:latin typeface="Times New Roman"/>
                <a:ea typeface="Lucida Sans Unicode"/>
              </a:rPr>
              <a:t>. Tento prezident založil po rozkolu v </a:t>
            </a:r>
            <a:r>
              <a:rPr lang="cs-CZ" sz="2800" b="1" kern="50" dirty="0" smtClean="0">
                <a:effectLst/>
                <a:latin typeface="Times New Roman"/>
                <a:ea typeface="Lucida Sans Unicode"/>
              </a:rPr>
              <a:t>demokratické straně</a:t>
            </a:r>
            <a:r>
              <a:rPr lang="cs-CZ" sz="2800" kern="50" dirty="0" smtClean="0">
                <a:effectLst/>
                <a:latin typeface="Times New Roman"/>
                <a:ea typeface="Lucida Sans Unicode"/>
              </a:rPr>
              <a:t> roku 1854 </a:t>
            </a:r>
            <a:r>
              <a:rPr lang="cs-CZ" sz="2800" b="1" kern="50" dirty="0" smtClean="0">
                <a:effectLst/>
                <a:latin typeface="Times New Roman"/>
                <a:ea typeface="Lucida Sans Unicode"/>
              </a:rPr>
              <a:t>republikánskou stranu</a:t>
            </a:r>
            <a:r>
              <a:rPr lang="cs-CZ" sz="2800" kern="50" dirty="0" smtClean="0">
                <a:effectLst/>
                <a:latin typeface="Times New Roman"/>
                <a:ea typeface="Lucida Sans Unicode"/>
              </a:rPr>
              <a:t>. Od té doby se tyto dvě politické strany střídají u moci. </a:t>
            </a:r>
            <a:endParaRPr lang="cs-CZ" sz="2800" kern="50" dirty="0">
              <a:effectLst/>
              <a:latin typeface="Times New Roman"/>
              <a:ea typeface="Lucida Sans Unicode"/>
            </a:endParaRPr>
          </a:p>
        </p:txBody>
      </p:sp>
    </p:spTree>
    <p:extLst>
      <p:ext uri="{BB962C8B-B14F-4D97-AF65-F5344CB8AC3E}">
        <p14:creationId xmlns:p14="http://schemas.microsoft.com/office/powerpoint/2010/main" val="2352695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Herman Melville 1860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764704"/>
            <a:ext cx="5904656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6209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7030A0"/>
                </a:solidFill>
              </a:rPr>
              <a:t>Herman </a:t>
            </a:r>
            <a:r>
              <a:rPr lang="cs-CZ" b="1" dirty="0" err="1">
                <a:solidFill>
                  <a:srgbClr val="7030A0"/>
                </a:solidFill>
              </a:rPr>
              <a:t>Melville</a:t>
            </a:r>
            <a:r>
              <a:rPr lang="cs-CZ" dirty="0">
                <a:solidFill>
                  <a:srgbClr val="7030A0"/>
                </a:solidFill>
              </a:rPr>
              <a:t> </a:t>
            </a:r>
            <a:r>
              <a:rPr lang="cs-CZ" dirty="0"/>
              <a:t>[</a:t>
            </a:r>
            <a:r>
              <a:rPr lang="cs-CZ" dirty="0" err="1"/>
              <a:t>hérmen</a:t>
            </a:r>
            <a:r>
              <a:rPr lang="cs-CZ" dirty="0"/>
              <a:t> </a:t>
            </a:r>
            <a:r>
              <a:rPr lang="cs-CZ" dirty="0" err="1"/>
              <a:t>melvil</a:t>
            </a:r>
            <a:r>
              <a:rPr lang="cs-CZ" dirty="0"/>
              <a:t>]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prožil spoustu </a:t>
            </a:r>
            <a:r>
              <a:rPr lang="cs-CZ" dirty="0" smtClean="0"/>
              <a:t>dobrodružství</a:t>
            </a:r>
          </a:p>
          <a:p>
            <a:r>
              <a:rPr lang="cs-CZ" dirty="0" smtClean="0"/>
              <a:t>Pracoval </a:t>
            </a:r>
            <a:r>
              <a:rPr lang="cs-CZ" dirty="0"/>
              <a:t>jako písař, učitel a plavčík. Sloužil na velrybářské lodi, odkud uprchl kvůli surovému zacházení na ostrov </a:t>
            </a:r>
            <a:r>
              <a:rPr lang="cs-CZ" dirty="0" err="1"/>
              <a:t>Nukuhivu</a:t>
            </a:r>
            <a:r>
              <a:rPr lang="cs-CZ" dirty="0"/>
              <a:t> (</a:t>
            </a:r>
            <a:r>
              <a:rPr lang="cs-CZ" dirty="0" err="1"/>
              <a:t>Marquézy</a:t>
            </a:r>
            <a:r>
              <a:rPr lang="cs-CZ" dirty="0"/>
              <a:t>), kde ho zajal kmen lidojedů z údolí </a:t>
            </a:r>
            <a:r>
              <a:rPr lang="cs-CZ" dirty="0" err="1"/>
              <a:t>Taipi</a:t>
            </a:r>
            <a:r>
              <a:rPr lang="cs-CZ" dirty="0"/>
              <a:t>. Po útěku se dostal na australskou loď, která ho zavezla na Tahiti</a:t>
            </a:r>
            <a:r>
              <a:rPr lang="cs-CZ" dirty="0" smtClean="0"/>
              <a:t>, </a:t>
            </a:r>
            <a:r>
              <a:rPr lang="cs-CZ" dirty="0"/>
              <a:t>přes Havajské ostrovy se vrátil do Spojených států. </a:t>
            </a:r>
            <a:endParaRPr lang="cs-CZ" dirty="0" smtClean="0"/>
          </a:p>
          <a:p>
            <a:r>
              <a:rPr lang="cs-CZ" dirty="0" err="1" smtClean="0"/>
              <a:t>Melville</a:t>
            </a:r>
            <a:r>
              <a:rPr lang="cs-CZ" dirty="0" smtClean="0"/>
              <a:t> </a:t>
            </a:r>
            <a:r>
              <a:rPr lang="cs-CZ" dirty="0"/>
              <a:t>psal romány z námořnického prostředí –  </a:t>
            </a:r>
            <a:r>
              <a:rPr lang="cs-CZ" b="1" i="1" dirty="0">
                <a:solidFill>
                  <a:srgbClr val="006600"/>
                </a:solidFill>
              </a:rPr>
              <a:t>První plavba</a:t>
            </a:r>
            <a:r>
              <a:rPr lang="cs-CZ" i="1" dirty="0">
                <a:solidFill>
                  <a:srgbClr val="006600"/>
                </a:solidFill>
              </a:rPr>
              <a:t> </a:t>
            </a:r>
            <a:r>
              <a:rPr lang="cs-CZ" dirty="0"/>
              <a:t>a </a:t>
            </a:r>
            <a:r>
              <a:rPr lang="cs-CZ" b="1" i="1" dirty="0">
                <a:solidFill>
                  <a:srgbClr val="006600"/>
                </a:solidFill>
              </a:rPr>
              <a:t>Bílá velryba</a:t>
            </a:r>
            <a:r>
              <a:rPr lang="cs-CZ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042308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Mark Twain by AF Bradley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60648"/>
            <a:ext cx="4067175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6581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7030A0"/>
                </a:solidFill>
              </a:rPr>
              <a:t>Mark </a:t>
            </a:r>
            <a:r>
              <a:rPr lang="cs-CZ" b="1" dirty="0" err="1">
                <a:solidFill>
                  <a:srgbClr val="7030A0"/>
                </a:solidFill>
              </a:rPr>
              <a:t>Twain</a:t>
            </a:r>
            <a:r>
              <a:rPr lang="cs-CZ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b="1" dirty="0"/>
              <a:t>Samuel </a:t>
            </a:r>
            <a:r>
              <a:rPr lang="cs-CZ" b="1" dirty="0" err="1"/>
              <a:t>Langhorne</a:t>
            </a:r>
            <a:r>
              <a:rPr lang="cs-CZ" b="1" dirty="0"/>
              <a:t> </a:t>
            </a:r>
            <a:r>
              <a:rPr lang="cs-CZ" b="1" dirty="0" err="1"/>
              <a:t>Clemens</a:t>
            </a:r>
            <a:r>
              <a:rPr lang="cs-CZ" dirty="0"/>
              <a:t> [</a:t>
            </a:r>
            <a:r>
              <a:rPr lang="cs-CZ" dirty="0" err="1"/>
              <a:t>semjuel</a:t>
            </a:r>
            <a:r>
              <a:rPr lang="cs-CZ" dirty="0"/>
              <a:t> </a:t>
            </a:r>
            <a:r>
              <a:rPr lang="cs-CZ" dirty="0" err="1"/>
              <a:t>lenghórn</a:t>
            </a:r>
            <a:r>
              <a:rPr lang="cs-CZ" dirty="0"/>
              <a:t> </a:t>
            </a:r>
            <a:r>
              <a:rPr lang="cs-CZ" dirty="0" err="1"/>
              <a:t>klemenz</a:t>
            </a:r>
            <a:r>
              <a:rPr lang="cs-CZ" dirty="0"/>
              <a:t>] psal pod pseudonymem </a:t>
            </a:r>
            <a:r>
              <a:rPr lang="cs-CZ" b="1" dirty="0"/>
              <a:t>Mark </a:t>
            </a:r>
            <a:r>
              <a:rPr lang="cs-CZ" b="1" dirty="0" err="1"/>
              <a:t>Twain</a:t>
            </a:r>
            <a:r>
              <a:rPr lang="cs-CZ" dirty="0"/>
              <a:t> [</a:t>
            </a:r>
            <a:r>
              <a:rPr lang="cs-CZ" dirty="0" err="1"/>
              <a:t>márk</a:t>
            </a:r>
            <a:r>
              <a:rPr lang="cs-CZ" dirty="0"/>
              <a:t> </a:t>
            </a:r>
            <a:r>
              <a:rPr lang="cs-CZ" dirty="0" err="1"/>
              <a:t>tvejn</a:t>
            </a:r>
            <a:r>
              <a:rPr lang="cs-CZ" dirty="0"/>
              <a:t>], což bylo volání lodního měřiče, že je řeka hluboká 2 sáhy. </a:t>
            </a:r>
            <a:endParaRPr lang="cs-CZ" dirty="0" smtClean="0"/>
          </a:p>
          <a:p>
            <a:r>
              <a:rPr lang="cs-CZ" dirty="0" smtClean="0"/>
              <a:t>Pracoval </a:t>
            </a:r>
            <a:r>
              <a:rPr lang="cs-CZ" dirty="0"/>
              <a:t>jako sazeč, novinář a lodivod parníku na Mississippi. Později se přestěhoval za bratrem, který se stal guvernérem Nevady. </a:t>
            </a:r>
            <a:endParaRPr lang="cs-CZ" dirty="0" smtClean="0"/>
          </a:p>
          <a:p>
            <a:r>
              <a:rPr lang="cs-CZ" dirty="0" smtClean="0"/>
              <a:t>Zkoušel </a:t>
            </a:r>
            <a:r>
              <a:rPr lang="cs-CZ" dirty="0"/>
              <a:t>štěstí jako zlatokop a psal humoristické prózy. </a:t>
            </a:r>
          </a:p>
          <a:p>
            <a:r>
              <a:rPr lang="cs-CZ" dirty="0"/>
              <a:t>K jeho nejznámějším dílům patří romány </a:t>
            </a:r>
            <a:r>
              <a:rPr lang="cs-CZ" b="1" i="1" dirty="0">
                <a:solidFill>
                  <a:srgbClr val="006600"/>
                </a:solidFill>
              </a:rPr>
              <a:t>Dobrodružství Toma </a:t>
            </a:r>
            <a:r>
              <a:rPr lang="cs-CZ" b="1" i="1" dirty="0" err="1">
                <a:solidFill>
                  <a:srgbClr val="006600"/>
                </a:solidFill>
              </a:rPr>
              <a:t>Sawyera</a:t>
            </a:r>
            <a:r>
              <a:rPr lang="cs-CZ" i="1" dirty="0">
                <a:solidFill>
                  <a:srgbClr val="006600"/>
                </a:solidFill>
              </a:rPr>
              <a:t>, </a:t>
            </a:r>
            <a:r>
              <a:rPr lang="cs-CZ" b="1" i="1" dirty="0">
                <a:solidFill>
                  <a:srgbClr val="006600"/>
                </a:solidFill>
              </a:rPr>
              <a:t>Dobrodružství </a:t>
            </a:r>
            <a:r>
              <a:rPr lang="cs-CZ" b="1" i="1" dirty="0" err="1">
                <a:solidFill>
                  <a:srgbClr val="006600"/>
                </a:solidFill>
              </a:rPr>
              <a:t>Huckleberryho</a:t>
            </a:r>
            <a:r>
              <a:rPr lang="cs-CZ" b="1" i="1" dirty="0">
                <a:solidFill>
                  <a:srgbClr val="006600"/>
                </a:solidFill>
              </a:rPr>
              <a:t> </a:t>
            </a:r>
            <a:r>
              <a:rPr lang="cs-CZ" b="1" i="1" dirty="0" err="1" smtClean="0">
                <a:solidFill>
                  <a:srgbClr val="006600"/>
                </a:solidFill>
              </a:rPr>
              <a:t>Finna</a:t>
            </a:r>
            <a:r>
              <a:rPr lang="cs-CZ" b="1" i="1" dirty="0" smtClean="0">
                <a:solidFill>
                  <a:srgbClr val="006600"/>
                </a:solidFill>
              </a:rPr>
              <a:t>.</a:t>
            </a:r>
            <a:endParaRPr lang="cs-CZ" i="1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712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oubor:JackLondon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764704"/>
            <a:ext cx="4896544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8847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7030A0"/>
                </a:solidFill>
              </a:rPr>
              <a:t>Jack London</a:t>
            </a:r>
            <a:r>
              <a:rPr lang="cs-CZ" dirty="0">
                <a:solidFill>
                  <a:srgbClr val="7030A0"/>
                </a:solidFill>
              </a:rPr>
              <a:t> </a:t>
            </a:r>
            <a:r>
              <a:rPr lang="cs-CZ" dirty="0"/>
              <a:t>[</a:t>
            </a:r>
            <a:r>
              <a:rPr lang="cs-CZ" dirty="0" err="1"/>
              <a:t>džek</a:t>
            </a:r>
            <a:r>
              <a:rPr lang="cs-CZ" dirty="0"/>
              <a:t> </a:t>
            </a:r>
            <a:r>
              <a:rPr lang="cs-CZ" dirty="0" err="1"/>
              <a:t>landn</a:t>
            </a:r>
            <a:r>
              <a:rPr lang="cs-CZ" dirty="0"/>
              <a:t>]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musel od 15 let živit celou rodinu. Pracoval jako kamelot, rozvážel led, zametal hostince a byl dělníkem v konzervárně. V 16 letech si za půjčené peníze koupil plachetnici a stal se ústřicovým pirátem. Později byl pomocníkem námořní policie a vystřídal řadu dalších zaměstnání. </a:t>
            </a:r>
            <a:endParaRPr lang="cs-CZ" dirty="0" smtClean="0"/>
          </a:p>
          <a:p>
            <a:r>
              <a:rPr lang="cs-CZ" dirty="0" smtClean="0"/>
              <a:t>Spolu </a:t>
            </a:r>
            <a:r>
              <a:rPr lang="cs-CZ" dirty="0"/>
              <a:t>s tisícovkami nezaměstnaných se zúčastnil pochodu na Washington a v době zlaté horečky se vydal na </a:t>
            </a:r>
            <a:r>
              <a:rPr lang="cs-CZ" dirty="0" err="1"/>
              <a:t>Klondyk</a:t>
            </a:r>
            <a:r>
              <a:rPr lang="cs-CZ" dirty="0"/>
              <a:t>. </a:t>
            </a:r>
            <a:endParaRPr lang="cs-CZ" dirty="0" smtClean="0"/>
          </a:p>
          <a:p>
            <a:r>
              <a:rPr lang="cs-CZ" dirty="0" smtClean="0"/>
              <a:t>Spáchal </a:t>
            </a:r>
            <a:r>
              <a:rPr lang="cs-CZ" dirty="0"/>
              <a:t>sebevraždu. </a:t>
            </a:r>
          </a:p>
        </p:txBody>
      </p:sp>
    </p:spTree>
    <p:extLst>
      <p:ext uri="{BB962C8B-B14F-4D97-AF65-F5344CB8AC3E}">
        <p14:creationId xmlns:p14="http://schemas.microsoft.com/office/powerpoint/2010/main" val="2837963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6600"/>
                </a:solidFill>
              </a:rPr>
              <a:t>Jack London: dílo</a:t>
            </a:r>
            <a:endParaRPr lang="cs-CZ" b="1" dirty="0">
              <a:solidFill>
                <a:srgbClr val="0066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London napsal autobiografické prózy: </a:t>
            </a:r>
            <a:r>
              <a:rPr lang="cs-CZ" b="1" i="1" dirty="0">
                <a:solidFill>
                  <a:srgbClr val="006600"/>
                </a:solidFill>
              </a:rPr>
              <a:t>Démon alkohol, </a:t>
            </a:r>
            <a:r>
              <a:rPr lang="cs-CZ" i="1" dirty="0">
                <a:solidFill>
                  <a:srgbClr val="006600"/>
                </a:solidFill>
              </a:rPr>
              <a:t> </a:t>
            </a:r>
            <a:r>
              <a:rPr lang="cs-CZ" b="1" i="1" dirty="0">
                <a:solidFill>
                  <a:srgbClr val="006600"/>
                </a:solidFill>
              </a:rPr>
              <a:t>Martin Eden</a:t>
            </a:r>
            <a:r>
              <a:rPr lang="cs-CZ" dirty="0"/>
              <a:t>. </a:t>
            </a:r>
          </a:p>
          <a:p>
            <a:r>
              <a:rPr lang="cs-CZ" dirty="0" smtClean="0"/>
              <a:t>London </a:t>
            </a:r>
            <a:r>
              <a:rPr lang="cs-CZ" dirty="0"/>
              <a:t>si všímal sociálních problémů – román </a:t>
            </a:r>
            <a:r>
              <a:rPr lang="cs-CZ" b="1" i="1" dirty="0">
                <a:solidFill>
                  <a:srgbClr val="006600"/>
                </a:solidFill>
              </a:rPr>
              <a:t>Lidé z propasti</a:t>
            </a:r>
            <a:r>
              <a:rPr lang="cs-CZ" b="1" dirty="0"/>
              <a:t>.</a:t>
            </a:r>
            <a:endParaRPr lang="cs-CZ" dirty="0"/>
          </a:p>
          <a:p>
            <a:r>
              <a:rPr lang="cs-CZ" dirty="0"/>
              <a:t>Nejznámější jsou jeho prózy o divoké přírodě: </a:t>
            </a:r>
            <a:r>
              <a:rPr lang="cs-CZ" b="1" i="1" dirty="0">
                <a:solidFill>
                  <a:srgbClr val="006600"/>
                </a:solidFill>
              </a:rPr>
              <a:t>Volání divočiny, Bílý tesák, Mořský vlk</a:t>
            </a:r>
            <a:r>
              <a:rPr lang="cs-CZ" i="1" dirty="0">
                <a:solidFill>
                  <a:srgbClr val="006600"/>
                </a:solidFill>
              </a:rPr>
              <a:t> a </a:t>
            </a:r>
            <a:r>
              <a:rPr lang="cs-CZ" b="1" i="1" dirty="0">
                <a:solidFill>
                  <a:srgbClr val="006600"/>
                </a:solidFill>
              </a:rPr>
              <a:t>Tulák po hvězdách</a:t>
            </a:r>
            <a:r>
              <a:rPr lang="cs-CZ" dirty="0"/>
              <a:t>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8712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Který autor musel od 15 let živit celou rodinu?</a:t>
            </a:r>
          </a:p>
          <a:p>
            <a:r>
              <a:rPr lang="cs-CZ" dirty="0" smtClean="0"/>
              <a:t>Který autor zkoušel štěstí jako zlatokop a psal humoristické prózy?</a:t>
            </a:r>
          </a:p>
          <a:p>
            <a:r>
              <a:rPr lang="cs-CZ" dirty="0" smtClean="0"/>
              <a:t>Který autor pracoval od 12 let v továrně na leštidla?</a:t>
            </a:r>
          </a:p>
          <a:p>
            <a:r>
              <a:rPr lang="cs-CZ" dirty="0" smtClean="0"/>
              <a:t>Kterého autora zajal kmen lidojedů?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0504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Seznam obrázků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err="1" smtClean="0">
                <a:effectLst/>
              </a:rPr>
              <a:t>SCEWING</a:t>
            </a:r>
            <a:r>
              <a:rPr lang="cs-CZ" sz="1600" dirty="0" smtClean="0">
                <a:effectLst/>
              </a:rPr>
              <a:t>. </a:t>
            </a:r>
            <a:r>
              <a:rPr lang="cs-CZ" sz="1600" i="1" dirty="0" err="1" smtClean="0">
                <a:effectLst/>
              </a:rPr>
              <a:t>Wikimedia</a:t>
            </a:r>
            <a:r>
              <a:rPr lang="cs-CZ" sz="1600" i="1" dirty="0" smtClean="0">
                <a:effectLst/>
              </a:rPr>
              <a:t> </a:t>
            </a:r>
            <a:r>
              <a:rPr lang="cs-CZ" sz="1600" i="1" dirty="0" err="1" smtClean="0">
                <a:effectLst/>
              </a:rPr>
              <a:t>Commons</a:t>
            </a:r>
            <a:r>
              <a:rPr lang="cs-CZ" sz="1600" dirty="0" smtClean="0">
                <a:effectLst/>
              </a:rPr>
              <a:t> [online]. [cit. 22.4.2013]. Dostupný na WWW: </a:t>
            </a:r>
            <a:r>
              <a:rPr lang="cs-CZ" sz="1600" dirty="0" smtClean="0">
                <a:effectLst/>
                <a:hlinkClick r:id="rId2"/>
              </a:rPr>
              <a:t>http://</a:t>
            </a:r>
            <a:r>
              <a:rPr lang="cs-CZ" sz="1600" dirty="0" err="1" smtClean="0">
                <a:effectLst/>
                <a:hlinkClick r:id="rId2"/>
              </a:rPr>
              <a:t>cs.wikipedia.org</a:t>
            </a:r>
            <a:r>
              <a:rPr lang="cs-CZ" sz="1600" dirty="0" smtClean="0">
                <a:effectLst/>
                <a:hlinkClick r:id="rId2"/>
              </a:rPr>
              <a:t>/wiki/</a:t>
            </a:r>
            <a:r>
              <a:rPr lang="cs-CZ" sz="1600" dirty="0" err="1" smtClean="0">
                <a:effectLst/>
                <a:hlinkClick r:id="rId2"/>
              </a:rPr>
              <a:t>Soubor:Gurney-dickens.jpg</a:t>
            </a:r>
            <a:endParaRPr lang="cs-CZ" sz="1600" dirty="0" smtClean="0">
              <a:effectLst/>
            </a:endParaRPr>
          </a:p>
          <a:p>
            <a:r>
              <a:rPr lang="cs-CZ" sz="1600" dirty="0" err="1" smtClean="0">
                <a:effectLst/>
              </a:rPr>
              <a:t>INEVERCRY</a:t>
            </a:r>
            <a:r>
              <a:rPr lang="cs-CZ" sz="1600" dirty="0" smtClean="0">
                <a:effectLst/>
              </a:rPr>
              <a:t>. </a:t>
            </a:r>
            <a:r>
              <a:rPr lang="cs-CZ" sz="1600" i="1" dirty="0" err="1" smtClean="0">
                <a:effectLst/>
              </a:rPr>
              <a:t>Wikimedia</a:t>
            </a:r>
            <a:r>
              <a:rPr lang="cs-CZ" sz="1600" i="1" dirty="0" smtClean="0">
                <a:effectLst/>
              </a:rPr>
              <a:t> </a:t>
            </a:r>
            <a:r>
              <a:rPr lang="cs-CZ" sz="1600" i="1" dirty="0" err="1" smtClean="0">
                <a:effectLst/>
              </a:rPr>
              <a:t>Commons</a:t>
            </a:r>
            <a:r>
              <a:rPr lang="cs-CZ" sz="1600" dirty="0" smtClean="0">
                <a:effectLst/>
              </a:rPr>
              <a:t> [online]. [cit. 22.4.2013]. Dostupný na WWW: http://</a:t>
            </a:r>
            <a:r>
              <a:rPr lang="cs-CZ" sz="1600" dirty="0" err="1" smtClean="0">
                <a:effectLst/>
              </a:rPr>
              <a:t>cs.wikipedia.org</a:t>
            </a:r>
            <a:r>
              <a:rPr lang="cs-CZ" sz="1600" dirty="0" smtClean="0">
                <a:effectLst/>
              </a:rPr>
              <a:t>/wiki/</a:t>
            </a:r>
            <a:r>
              <a:rPr lang="cs-CZ" sz="1600" dirty="0" err="1" smtClean="0">
                <a:effectLst/>
              </a:rPr>
              <a:t>Soubor:Herman_Melville_1860.jpg</a:t>
            </a:r>
            <a:endParaRPr lang="cs-CZ" sz="1600" dirty="0" smtClean="0">
              <a:effectLst/>
            </a:endParaRPr>
          </a:p>
          <a:p>
            <a:r>
              <a:rPr lang="cs-CZ" sz="1600" dirty="0" err="1" smtClean="0">
                <a:effectLst/>
              </a:rPr>
              <a:t>BEAO</a:t>
            </a:r>
            <a:r>
              <a:rPr lang="cs-CZ" sz="1600" dirty="0" smtClean="0">
                <a:effectLst/>
              </a:rPr>
              <a:t>. </a:t>
            </a:r>
            <a:r>
              <a:rPr lang="cs-CZ" sz="1600" i="1" dirty="0" err="1" smtClean="0">
                <a:effectLst/>
              </a:rPr>
              <a:t>Wikimedia</a:t>
            </a:r>
            <a:r>
              <a:rPr lang="cs-CZ" sz="1600" i="1" dirty="0" smtClean="0">
                <a:effectLst/>
              </a:rPr>
              <a:t> </a:t>
            </a:r>
            <a:r>
              <a:rPr lang="cs-CZ" sz="1600" i="1" dirty="0" err="1" smtClean="0">
                <a:effectLst/>
              </a:rPr>
              <a:t>Commons</a:t>
            </a:r>
            <a:r>
              <a:rPr lang="cs-CZ" sz="1600" dirty="0" smtClean="0">
                <a:effectLst/>
              </a:rPr>
              <a:t> [online]. [cit. 22.4.2013]. Dostupný na WWW: http://</a:t>
            </a:r>
            <a:r>
              <a:rPr lang="cs-CZ" sz="1600" dirty="0" err="1" smtClean="0">
                <a:effectLst/>
              </a:rPr>
              <a:t>cs.wikipedia.org</a:t>
            </a:r>
            <a:r>
              <a:rPr lang="cs-CZ" sz="1600" dirty="0" smtClean="0">
                <a:effectLst/>
              </a:rPr>
              <a:t>/wiki/</a:t>
            </a:r>
            <a:r>
              <a:rPr lang="cs-CZ" sz="1600" dirty="0" err="1" smtClean="0">
                <a:effectLst/>
              </a:rPr>
              <a:t>Soubor:Mark_Twain_by_AF_Bradley.jpg</a:t>
            </a:r>
            <a:r>
              <a:rPr lang="cs-CZ" sz="1600" dirty="0" smtClean="0">
                <a:effectLst/>
              </a:rPr>
              <a:t> </a:t>
            </a:r>
          </a:p>
          <a:p>
            <a:r>
              <a:rPr lang="cs-CZ" sz="1600" dirty="0" err="1" smtClean="0">
                <a:effectLst/>
              </a:rPr>
              <a:t>JANNEMAN</a:t>
            </a:r>
            <a:r>
              <a:rPr lang="cs-CZ" sz="1600" dirty="0" smtClean="0">
                <a:effectLst/>
              </a:rPr>
              <a:t>. </a:t>
            </a:r>
            <a:r>
              <a:rPr lang="cs-CZ" sz="1600" i="1" dirty="0" err="1" smtClean="0">
                <a:effectLst/>
              </a:rPr>
              <a:t>Wikimedia</a:t>
            </a:r>
            <a:r>
              <a:rPr lang="cs-CZ" sz="1600" i="1" dirty="0" smtClean="0">
                <a:effectLst/>
              </a:rPr>
              <a:t> </a:t>
            </a:r>
            <a:r>
              <a:rPr lang="cs-CZ" sz="1600" i="1" dirty="0" err="1" smtClean="0">
                <a:effectLst/>
              </a:rPr>
              <a:t>Commons</a:t>
            </a:r>
            <a:r>
              <a:rPr lang="cs-CZ" sz="1600" dirty="0" smtClean="0">
                <a:effectLst/>
              </a:rPr>
              <a:t> [online]. [cit. 22.4.2013]. Dostupný na WWW: http://</a:t>
            </a:r>
            <a:r>
              <a:rPr lang="cs-CZ" sz="1600" dirty="0" err="1" smtClean="0">
                <a:effectLst/>
              </a:rPr>
              <a:t>cs.wikipedia.org</a:t>
            </a:r>
            <a:r>
              <a:rPr lang="cs-CZ" sz="1600" dirty="0" smtClean="0">
                <a:effectLst/>
              </a:rPr>
              <a:t>/wiki/</a:t>
            </a:r>
            <a:r>
              <a:rPr lang="cs-CZ" sz="1600" dirty="0" err="1" smtClean="0">
                <a:effectLst/>
              </a:rPr>
              <a:t>Soubor:JackLondon.jpg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267742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Seznam zdrojů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>
                <a:effectLst/>
              </a:rPr>
              <a:t>SOCHROVÁ</a:t>
            </a:r>
            <a:r>
              <a:rPr lang="cs-CZ" dirty="0" smtClean="0">
                <a:effectLst/>
              </a:rPr>
              <a:t>, Marie. </a:t>
            </a:r>
            <a:r>
              <a:rPr lang="cs-CZ" i="1" dirty="0" smtClean="0">
                <a:effectLst/>
              </a:rPr>
              <a:t>Kompletní přehled české a světové literatury</a:t>
            </a:r>
            <a:r>
              <a:rPr lang="cs-CZ" dirty="0" smtClean="0">
                <a:effectLst/>
              </a:rPr>
              <a:t>. 1. vyd. Havlíčkův Brod: Fragment, 2007, 356 s. ISBN 978-802-5303-115. </a:t>
            </a:r>
          </a:p>
          <a:p>
            <a:pPr marL="0" indent="0">
              <a:buNone/>
            </a:pPr>
            <a:endParaRPr lang="cs-CZ" dirty="0" smtClean="0">
              <a:effectLst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7610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746</Words>
  <Application>Microsoft Office PowerPoint</Application>
  <PresentationFormat>Předvádění na obrazovce (4:3)</PresentationFormat>
  <Paragraphs>66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Prezentace aplikace PowerPoint</vt:lpstr>
      <vt:lpstr>ANOTACE</vt:lpstr>
      <vt:lpstr>Realismus ve světové literatuře</vt:lpstr>
      <vt:lpstr>Prezentace aplikace PowerPoint</vt:lpstr>
      <vt:lpstr>Prezentace aplikace PowerPoint</vt:lpstr>
      <vt:lpstr>Charles Dickens [čárlz dikinz]</vt:lpstr>
      <vt:lpstr>Prezentace aplikace PowerPoint</vt:lpstr>
      <vt:lpstr>Prezentace aplikace PowerPoint</vt:lpstr>
      <vt:lpstr>Herman Melville [hérmen melvil] </vt:lpstr>
      <vt:lpstr>Prezentace aplikace PowerPoint</vt:lpstr>
      <vt:lpstr>Mark Twain </vt:lpstr>
      <vt:lpstr>Prezentace aplikace PowerPoint</vt:lpstr>
      <vt:lpstr>Jack London [džek landn] </vt:lpstr>
      <vt:lpstr>Jack London: dílo</vt:lpstr>
      <vt:lpstr>Kontrolní otázky</vt:lpstr>
      <vt:lpstr>Seznam obrázků</vt:lpstr>
      <vt:lpstr>Seznam zdrojů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uzivatel</dc:creator>
  <cp:lastModifiedBy>uzivatel</cp:lastModifiedBy>
  <cp:revision>6</cp:revision>
  <dcterms:created xsi:type="dcterms:W3CDTF">2013-04-22T19:41:22Z</dcterms:created>
  <dcterms:modified xsi:type="dcterms:W3CDTF">2013-06-17T10:14:45Z</dcterms:modified>
</cp:coreProperties>
</file>