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6" r:id="rId4"/>
    <p:sldId id="257" r:id="rId5"/>
    <p:sldId id="268" r:id="rId6"/>
    <p:sldId id="258" r:id="rId7"/>
    <p:sldId id="259" r:id="rId8"/>
    <p:sldId id="269" r:id="rId9"/>
    <p:sldId id="260" r:id="rId10"/>
    <p:sldId id="261" r:id="rId11"/>
    <p:sldId id="270" r:id="rId12"/>
    <p:sldId id="262" r:id="rId13"/>
    <p:sldId id="263" r:id="rId14"/>
    <p:sldId id="264" r:id="rId15"/>
    <p:sldId id="271" r:id="rId16"/>
    <p:sldId id="265" r:id="rId17"/>
    <p:sldId id="266" r:id="rId18"/>
    <p:sldId id="277" r:id="rId19"/>
    <p:sldId id="267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1100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898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085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681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83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27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944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66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078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862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7783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7509E-FB9B-45C4-B446-4ABF9DF871C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0B550-18AD-4F8B-8B7D-5682500FC2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55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6/6e/Balzac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c/c6/Gustave_flaubert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f/f7/Emile_Zola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9/95/Zola_grave_on_cimetiere_de_montmartre_paris_02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4/48/GDMaupassant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6/BalzacOldGoriot01.jpg" TargetMode="External"/><Relationship Id="rId2" Type="http://schemas.openxmlformats.org/officeDocument/2006/relationships/hyperlink" Target="http://cs.wikipedia.org/wiki/Soubor:Balzac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Zola_grave_on_cimetiere_de_montmartre_paris_02.JPG" TargetMode="External"/><Relationship Id="rId4" Type="http://schemas.openxmlformats.org/officeDocument/2006/relationships/hyperlink" Target="http://cs.wikipedia.org/wiki/Soubor:Gustave_flaubert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535781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8419" y="332656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759593"/>
              </p:ext>
            </p:extLst>
          </p:nvPr>
        </p:nvGraphicFramePr>
        <p:xfrm>
          <a:off x="1475656" y="1759744"/>
          <a:ext cx="6576392" cy="4317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624064"/>
              </a:tblGrid>
              <a:tr h="3731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 Uherský Brod</a:t>
                      </a:r>
                      <a:endParaRPr lang="cs-CZ" dirty="0"/>
                    </a:p>
                  </a:txBody>
                  <a:tcPr/>
                </a:tc>
              </a:tr>
              <a:tr h="381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Dana Zajíčková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Realismus ve světové literatuře: Francie</a:t>
                      </a:r>
                      <a:endParaRPr lang="cs-CZ" dirty="0"/>
                    </a:p>
                  </a:txBody>
                  <a:tcPr/>
                </a:tc>
              </a:tr>
              <a:tr h="6131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a </a:t>
                      </a:r>
                      <a:r>
                        <a:rPr lang="cs-CZ" baseline="0" dirty="0" smtClean="0"/>
                        <a:t>literatura</a:t>
                      </a:r>
                      <a:endParaRPr lang="cs-CZ" dirty="0"/>
                    </a:p>
                  </a:txBody>
                  <a:tcPr/>
                </a:tc>
              </a:tr>
              <a:tr h="477088">
                <a:tc>
                  <a:txBody>
                    <a:bodyPr/>
                    <a:lstStyle/>
                    <a:p>
                      <a:r>
                        <a:rPr lang="cs-CZ" i="1" dirty="0" smtClean="0"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i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I. ročník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  <a:endParaRPr lang="cs-CZ" dirty="0"/>
                    </a:p>
                  </a:txBody>
                  <a:tcPr/>
                </a:tc>
              </a:tr>
              <a:tr h="553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051720" y="6237312"/>
            <a:ext cx="5976664" cy="484163"/>
          </a:xfrm>
        </p:spPr>
        <p:txBody>
          <a:bodyPr/>
          <a:lstStyle/>
          <a:p>
            <a:r>
              <a:rPr lang="cs-CZ" i="1" dirty="0">
                <a:solidFill>
                  <a:prstClr val="black">
                    <a:tint val="75000"/>
                  </a:prstClr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13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Estetické vzdělávání významně přispívá ke kultivaci člověka, vychovává žáky ke kultivovanému jazykovému projevu a podílí se na rozvoji jejich duchovního života.  </a:t>
            </a:r>
          </a:p>
          <a:p>
            <a:r>
              <a:rPr lang="cs-CZ" dirty="0">
                <a:cs typeface="Arial" charset="0"/>
              </a:rPr>
              <a:t>Záměrem této sady výukových materiálů s názvem: </a:t>
            </a:r>
            <a:r>
              <a:rPr lang="cs-CZ" u="sng" dirty="0">
                <a:cs typeface="Arial" charset="0"/>
              </a:rPr>
              <a:t>Český jazyk pro I. ročník oboru KRAJINÁŘ</a:t>
            </a:r>
            <a:r>
              <a:rPr lang="cs-CZ" dirty="0"/>
              <a:t> je utvářet kladný vztah k materiálním </a:t>
            </a:r>
            <a:r>
              <a:rPr lang="cs-CZ" dirty="0" smtClean="0"/>
              <a:t> a </a:t>
            </a:r>
            <a:r>
              <a:rPr lang="cs-CZ" dirty="0"/>
              <a:t>duchovním hodnotám, prohloubit a kultivovat jazykový projev žáků.</a:t>
            </a:r>
          </a:p>
          <a:p>
            <a:r>
              <a:rPr lang="cs-CZ" dirty="0"/>
              <a:t>Žáci získají přehled o hlavních jevech a pilířích v české a světové literatuře od počátku starověku do poloviny 19. století.</a:t>
            </a:r>
            <a:endParaRPr lang="cs-CZ" dirty="0">
              <a:cs typeface="Arial" charset="0"/>
            </a:endParaRP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Jednotlivé </a:t>
            </a:r>
            <a:r>
              <a:rPr lang="cs-CZ" dirty="0" err="1">
                <a:cs typeface="Arial" charset="0"/>
              </a:rPr>
              <a:t>DUMy</a:t>
            </a:r>
            <a:r>
              <a:rPr lang="cs-CZ" dirty="0">
                <a:cs typeface="Arial" charset="0"/>
              </a:rPr>
              <a:t> (prezentace) v této sadě reflektují tematické oblasti, které jsou probírány v předmětu Český jazyk a literatura </a:t>
            </a:r>
            <a:r>
              <a:rPr lang="cs-CZ" dirty="0" smtClean="0">
                <a:cs typeface="Arial" charset="0"/>
              </a:rPr>
              <a:t>    na </a:t>
            </a:r>
            <a:r>
              <a:rPr lang="cs-CZ" dirty="0">
                <a:cs typeface="Arial" charset="0"/>
              </a:rPr>
              <a:t>SOU Uherský Brod.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cs typeface="Arial" charset="0"/>
              </a:rPr>
              <a:t>Tato prezentace se </a:t>
            </a:r>
            <a:r>
              <a:rPr lang="cs-CZ" dirty="0" smtClean="0">
                <a:cs typeface="Arial" charset="0"/>
              </a:rPr>
              <a:t>věnuje představitelům francouzského realismu.</a:t>
            </a:r>
            <a:endParaRPr lang="cs-CZ" u="sng" dirty="0"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003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Realismus ve světové literatuře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Francie</a:t>
            </a:r>
            <a:endParaRPr lang="cs-CZ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94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98443" y="188640"/>
            <a:ext cx="820891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Realismus</a:t>
            </a:r>
            <a:r>
              <a:rPr lang="cs-CZ" sz="2000" dirty="0"/>
              <a:t> začal </a:t>
            </a:r>
            <a:r>
              <a:rPr lang="cs-CZ" sz="2000" b="1" dirty="0">
                <a:solidFill>
                  <a:srgbClr val="7030A0"/>
                </a:solidFill>
              </a:rPr>
              <a:t>od 50. let </a:t>
            </a:r>
            <a:r>
              <a:rPr lang="cs-CZ" sz="2000" dirty="0"/>
              <a:t>nabývat vrcholu nad romantismem. </a:t>
            </a:r>
            <a:r>
              <a:rPr lang="cs-CZ" sz="2000" b="1" dirty="0"/>
              <a:t>Definitivnímu odklonu od romantismu napomohla i změna společenských poměrů:</a:t>
            </a:r>
            <a:endParaRPr lang="cs-CZ" sz="20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 smtClean="0"/>
              <a:t>revoluce </a:t>
            </a:r>
            <a:r>
              <a:rPr lang="cs-CZ" sz="2000" dirty="0"/>
              <a:t>1848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/>
              <a:t>nástup Napoleona III. na francouzský trůn (diktátor) – 1852 </a:t>
            </a:r>
            <a:r>
              <a:rPr lang="cs-CZ" sz="2000" b="1" dirty="0"/>
              <a:t>nastolení II. císařství</a:t>
            </a:r>
            <a:r>
              <a:rPr lang="cs-CZ" sz="2000" dirty="0"/>
              <a:t>:</a:t>
            </a:r>
          </a:p>
          <a:p>
            <a:r>
              <a:rPr lang="cs-CZ" sz="2000" dirty="0"/>
              <a:t>- pohřbil všechny sny revolučních romantiků</a:t>
            </a:r>
          </a:p>
          <a:p>
            <a:r>
              <a:rPr lang="cs-CZ" sz="2000" dirty="0"/>
              <a:t>- politické odpůrce nového režimu postihlo zatýkání, deportace a vyhnanství, na knihy a noviny byla uvalena přísná cenzura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/>
              <a:t>velký rozvoj vědy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7030A0"/>
                </a:solidFill>
              </a:rPr>
              <a:t>filozofie pozitivismu </a:t>
            </a:r>
            <a:r>
              <a:rPr lang="cs-CZ" sz="2000" dirty="0"/>
              <a:t>(tj. jistý, spolehlivý, skutečný) – </a:t>
            </a:r>
            <a:r>
              <a:rPr lang="cs-CZ" sz="2000" b="1" dirty="0">
                <a:solidFill>
                  <a:srgbClr val="7030A0"/>
                </a:solidFill>
              </a:rPr>
              <a:t>Auguste </a:t>
            </a:r>
            <a:r>
              <a:rPr lang="cs-CZ" sz="2000" b="1" dirty="0" err="1">
                <a:solidFill>
                  <a:srgbClr val="7030A0"/>
                </a:solidFill>
              </a:rPr>
              <a:t>Comte</a:t>
            </a:r>
            <a:r>
              <a:rPr lang="cs-CZ" sz="2000" dirty="0">
                <a:solidFill>
                  <a:srgbClr val="7030A0"/>
                </a:solidFill>
              </a:rPr>
              <a:t> </a:t>
            </a:r>
            <a:r>
              <a:rPr lang="cs-CZ" sz="2000" dirty="0"/>
              <a:t>[</a:t>
            </a:r>
            <a:r>
              <a:rPr lang="cs-CZ" sz="2000" dirty="0" err="1"/>
              <a:t>ogist</a:t>
            </a:r>
            <a:r>
              <a:rPr lang="cs-CZ" sz="2000" dirty="0"/>
              <a:t> </a:t>
            </a:r>
            <a:r>
              <a:rPr lang="cs-CZ" sz="2000" dirty="0" err="1"/>
              <a:t>kónt</a:t>
            </a:r>
            <a:r>
              <a:rPr lang="cs-CZ" sz="2000" dirty="0"/>
              <a:t>]</a:t>
            </a:r>
          </a:p>
          <a:p>
            <a:r>
              <a:rPr lang="cs-CZ" sz="2000" dirty="0"/>
              <a:t>Pozitivisté reagovali na rychlý rozvoj vědy v 18. a 19. století a byli přesvědčeni, že jedině ona může být prostředkem lidského poznání, protože se opírá o to, co je „pozitivně“ smyslově dáno. Základní metodou pozitivismu je </a:t>
            </a:r>
            <a:r>
              <a:rPr lang="cs-CZ" sz="2000" b="1" dirty="0">
                <a:solidFill>
                  <a:srgbClr val="7030A0"/>
                </a:solidFill>
              </a:rPr>
              <a:t>popis a třídění poznatků získaných pozorováním</a:t>
            </a:r>
            <a:r>
              <a:rPr lang="cs-CZ" sz="2000" dirty="0">
                <a:solidFill>
                  <a:srgbClr val="7030A0"/>
                </a:solidFill>
              </a:rPr>
              <a:t>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/>
              <a:t>Pozorování, popis a třídění se staly hlavní metodou spisovatelů, kteří se chtěli podobat vědcům. Téměř všichni si vedli zápisky, v nichž podrobně zachycovali veškeré své postřehy, které jim sloužily jako materiál k </a:t>
            </a:r>
            <a:r>
              <a:rPr lang="cs-CZ" sz="2000" dirty="0" smtClean="0"/>
              <a:t>románům.</a:t>
            </a:r>
            <a:endParaRPr lang="cs-CZ" sz="20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7030A0"/>
                </a:solidFill>
              </a:rPr>
              <a:t>román měl podávat pravdivý obraz skutečnosti, zbavený všech příkras a iluzí</a:t>
            </a:r>
            <a:endParaRPr lang="cs-CZ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67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Balzac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8680"/>
            <a:ext cx="4824536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54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>
                <a:solidFill>
                  <a:srgbClr val="7030A0"/>
                </a:solidFill>
              </a:rPr>
              <a:t>Honoré</a:t>
            </a:r>
            <a:r>
              <a:rPr lang="cs-CZ" b="1" dirty="0">
                <a:solidFill>
                  <a:srgbClr val="7030A0"/>
                </a:solidFill>
              </a:rPr>
              <a:t> de Balzac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onore</a:t>
            </a:r>
            <a:r>
              <a:rPr lang="cs-CZ" dirty="0"/>
              <a:t> de </a:t>
            </a:r>
            <a:r>
              <a:rPr lang="cs-CZ" dirty="0" err="1"/>
              <a:t>balzak</a:t>
            </a:r>
            <a:r>
              <a:rPr lang="cs-CZ" dirty="0"/>
              <a:t>]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se rozhodl, že se bude živit psaním a pronikne do vysoké společnosti, ale neustále se topil v dluzích. </a:t>
            </a:r>
            <a:endParaRPr lang="cs-CZ" dirty="0" smtClean="0"/>
          </a:p>
          <a:p>
            <a:r>
              <a:rPr lang="cs-CZ" dirty="0" smtClean="0"/>
              <a:t>Balzac </a:t>
            </a:r>
            <a:r>
              <a:rPr lang="cs-CZ" dirty="0"/>
              <a:t>psal až 20 hodin denně. Většinu knih zařadil do </a:t>
            </a:r>
            <a:r>
              <a:rPr lang="cs-CZ" dirty="0">
                <a:solidFill>
                  <a:srgbClr val="006600"/>
                </a:solidFill>
              </a:rPr>
              <a:t>cyklu </a:t>
            </a:r>
            <a:r>
              <a:rPr lang="cs-CZ" b="1" dirty="0">
                <a:solidFill>
                  <a:srgbClr val="006600"/>
                </a:solidFill>
              </a:rPr>
              <a:t>Lidská komedie </a:t>
            </a:r>
            <a:r>
              <a:rPr lang="cs-CZ" dirty="0"/>
              <a:t>(cyklus asi 100 románů)</a:t>
            </a:r>
          </a:p>
          <a:p>
            <a:r>
              <a:rPr lang="cs-CZ" dirty="0"/>
              <a:t>K jeho nejznámějším dílům patří  volná trilogie </a:t>
            </a:r>
            <a:r>
              <a:rPr lang="cs-CZ" b="1" i="1" dirty="0">
                <a:solidFill>
                  <a:srgbClr val="006600"/>
                </a:solidFill>
              </a:rPr>
              <a:t>Otec </a:t>
            </a:r>
            <a:r>
              <a:rPr lang="cs-CZ" b="1" i="1" dirty="0" err="1">
                <a:solidFill>
                  <a:srgbClr val="006600"/>
                </a:solidFill>
              </a:rPr>
              <a:t>Goriot</a:t>
            </a:r>
            <a:r>
              <a:rPr lang="cs-CZ" b="1" i="1" dirty="0">
                <a:solidFill>
                  <a:srgbClr val="006600"/>
                </a:solidFill>
              </a:rPr>
              <a:t>, Ztracené iluze</a:t>
            </a:r>
            <a:r>
              <a:rPr lang="cs-CZ" i="1" dirty="0">
                <a:solidFill>
                  <a:srgbClr val="006600"/>
                </a:solidFill>
              </a:rPr>
              <a:t> </a:t>
            </a:r>
            <a:r>
              <a:rPr lang="cs-CZ" dirty="0"/>
              <a:t>a </a:t>
            </a:r>
            <a:r>
              <a:rPr lang="cs-CZ" b="1" i="1" dirty="0">
                <a:solidFill>
                  <a:srgbClr val="006600"/>
                </a:solidFill>
              </a:rPr>
              <a:t>Lesk a bída kurtizán</a:t>
            </a:r>
            <a:r>
              <a:rPr lang="cs-CZ" i="1" dirty="0">
                <a:solidFill>
                  <a:srgbClr val="006600"/>
                </a:solidFill>
              </a:rPr>
              <a:t> </a:t>
            </a:r>
            <a:r>
              <a:rPr lang="cs-CZ" dirty="0"/>
              <a:t>nebo romány </a:t>
            </a:r>
            <a:r>
              <a:rPr lang="cs-CZ" b="1" i="1" dirty="0">
                <a:solidFill>
                  <a:srgbClr val="006600"/>
                </a:solidFill>
              </a:rPr>
              <a:t>Evženie </a:t>
            </a:r>
            <a:r>
              <a:rPr lang="cs-CZ" b="1" i="1" dirty="0" err="1">
                <a:solidFill>
                  <a:srgbClr val="006600"/>
                </a:solidFill>
              </a:rPr>
              <a:t>Grandetová</a:t>
            </a:r>
            <a:r>
              <a:rPr lang="cs-CZ" b="1" i="1" dirty="0">
                <a:solidFill>
                  <a:srgbClr val="006600"/>
                </a:solidFill>
              </a:rPr>
              <a:t>, Bratranec Pons</a:t>
            </a:r>
            <a:r>
              <a:rPr lang="cs-CZ" dirty="0"/>
              <a:t> a </a:t>
            </a:r>
            <a:r>
              <a:rPr lang="cs-CZ" b="1" i="1" dirty="0">
                <a:solidFill>
                  <a:srgbClr val="006600"/>
                </a:solidFill>
              </a:rPr>
              <a:t>Sestřenice Běta</a:t>
            </a:r>
            <a:r>
              <a:rPr lang="cs-CZ" dirty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786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Otec </a:t>
            </a:r>
            <a:r>
              <a:rPr lang="cs-CZ" b="1" dirty="0" err="1" smtClean="0">
                <a:solidFill>
                  <a:srgbClr val="006600"/>
                </a:solidFill>
              </a:rPr>
              <a:t>Goriot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4873380" cy="449736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cs-CZ" dirty="0"/>
              <a:t>Úspěšného podnikatele </a:t>
            </a:r>
            <a:r>
              <a:rPr lang="cs-CZ" b="1" dirty="0" err="1" smtClean="0"/>
              <a:t>Goriota</a:t>
            </a:r>
            <a:r>
              <a:rPr lang="cs-CZ" b="1" dirty="0" smtClean="0"/>
              <a:t> </a:t>
            </a:r>
            <a:r>
              <a:rPr lang="cs-CZ" dirty="0" smtClean="0"/>
              <a:t>zruinovaly </a:t>
            </a:r>
            <a:r>
              <a:rPr lang="cs-CZ" dirty="0"/>
              <a:t>sobecké dcery, které se snažil zaopatřit. Když zestárl a neměl jim už co nabídnout, odvrátily se od něj a nechaly ho zemřít v chudobě a samotě. </a:t>
            </a:r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Na </a:t>
            </a:r>
            <a:r>
              <a:rPr lang="cs-CZ" dirty="0"/>
              <a:t>sklonku života se </a:t>
            </a:r>
            <a:r>
              <a:rPr lang="cs-CZ" dirty="0" err="1"/>
              <a:t>Goriot</a:t>
            </a:r>
            <a:r>
              <a:rPr lang="cs-CZ" dirty="0"/>
              <a:t> setkává s </a:t>
            </a:r>
            <a:r>
              <a:rPr lang="cs-CZ" b="1" dirty="0"/>
              <a:t>Evženem </a:t>
            </a:r>
            <a:r>
              <a:rPr lang="cs-CZ" b="1" dirty="0" err="1"/>
              <a:t>Rastignacem</a:t>
            </a:r>
            <a:r>
              <a:rPr lang="cs-CZ" dirty="0"/>
              <a:t>. Tento student práv se postupně vzdává svých ideálů a dobrých předsevzetí. Změní se v ctižádostivého kariéristu a stane se milencem jedné z </a:t>
            </a:r>
            <a:r>
              <a:rPr lang="cs-CZ" dirty="0" err="1"/>
              <a:t>Goriotových</a:t>
            </a:r>
            <a:r>
              <a:rPr lang="cs-CZ" dirty="0"/>
              <a:t> dcer, protože od ní očekává pomoc při společenském vzestupu. </a:t>
            </a:r>
          </a:p>
          <a:p>
            <a:pPr algn="just"/>
            <a:endParaRPr lang="cs-CZ" dirty="0"/>
          </a:p>
        </p:txBody>
      </p:sp>
      <p:pic>
        <p:nvPicPr>
          <p:cNvPr id="2050" name="Picture 2" descr="http://upload.wikimedia.org/wikipedia/commons/b/b6/BalzacOldGoriot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84784"/>
            <a:ext cx="3352056" cy="4885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04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Gustave flauber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48680"/>
            <a:ext cx="474154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68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7030A0"/>
                </a:solidFill>
              </a:rPr>
              <a:t>Gustave Flaubert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gistáv</a:t>
            </a:r>
            <a:r>
              <a:rPr lang="cs-CZ" dirty="0"/>
              <a:t> </a:t>
            </a:r>
            <a:r>
              <a:rPr lang="cs-CZ" dirty="0" err="1"/>
              <a:t>flobér</a:t>
            </a:r>
            <a:r>
              <a:rPr lang="cs-CZ" dirty="0"/>
              <a:t>]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Narodil se ve vážené měšťanské rodině s lékařskou tradicí. Již od mládí chtěl být spisovatelem. Do Paříže odešel studovat práva, ale kvůli nervové nemoci studia přerušil, vrátil se na rodný statek, kde se vášnivě věnoval psaní.</a:t>
            </a:r>
          </a:p>
          <a:p>
            <a:r>
              <a:rPr lang="cs-CZ" dirty="0"/>
              <a:t>Živil se literaturou a vedl osamělý život v ústraní. Román považoval za </a:t>
            </a:r>
            <a:r>
              <a:rPr lang="cs-CZ" i="1" dirty="0"/>
              <a:t>zrcadlo lidské duše</a:t>
            </a:r>
            <a:r>
              <a:rPr lang="cs-CZ" dirty="0"/>
              <a:t>. Nechtěl, aby byl věrnou kopií skutečnosti, ale neosobním zobrazením života. Dával přednost psychologické charakteristice před vnějšími popisy. Základem jeho </a:t>
            </a:r>
            <a:r>
              <a:rPr lang="cs-CZ" i="1" dirty="0"/>
              <a:t>objektivní metody</a:t>
            </a:r>
            <a:r>
              <a:rPr lang="cs-CZ" dirty="0"/>
              <a:t> bylo pilné shromažďování dokumentace a pečlivá příprava. Do psaní se pouštěl až po důkladném studiu. </a:t>
            </a:r>
          </a:p>
          <a:p>
            <a:r>
              <a:rPr lang="cs-CZ" dirty="0"/>
              <a:t>Kvůli historickému románu z období punských válek </a:t>
            </a:r>
            <a:r>
              <a:rPr lang="cs-CZ" b="1" i="1" dirty="0" err="1">
                <a:solidFill>
                  <a:srgbClr val="006600"/>
                </a:solidFill>
              </a:rPr>
              <a:t>Salambo</a:t>
            </a:r>
            <a:r>
              <a:rPr lang="cs-CZ" dirty="0"/>
              <a:t> podnikl cestu do Tuniska. </a:t>
            </a:r>
          </a:p>
          <a:p>
            <a:r>
              <a:rPr lang="cs-CZ" dirty="0"/>
              <a:t>Román </a:t>
            </a:r>
            <a:r>
              <a:rPr lang="cs-CZ" b="1" i="1" dirty="0">
                <a:solidFill>
                  <a:srgbClr val="006600"/>
                </a:solidFill>
              </a:rPr>
              <a:t>Citová výchova</a:t>
            </a:r>
            <a:r>
              <a:rPr lang="cs-CZ" dirty="0"/>
              <a:t>, ve kterém se hlavní hrdina zamiluje do starší vdané ženy, odráží autorův vztah se spisovatelkou </a:t>
            </a:r>
            <a:r>
              <a:rPr lang="cs-CZ" dirty="0" err="1"/>
              <a:t>Coletovou</a:t>
            </a:r>
            <a:r>
              <a:rPr lang="cs-CZ" dirty="0"/>
              <a:t>. </a:t>
            </a:r>
          </a:p>
          <a:p>
            <a:r>
              <a:rPr lang="cs-CZ" dirty="0"/>
              <a:t>Jeho nejznámějším románem je </a:t>
            </a:r>
            <a:r>
              <a:rPr lang="cs-CZ" b="1" i="1" dirty="0">
                <a:solidFill>
                  <a:srgbClr val="006600"/>
                </a:solidFill>
              </a:rPr>
              <a:t>Paní </a:t>
            </a:r>
            <a:r>
              <a:rPr lang="cs-CZ" b="1" i="1" dirty="0" smtClean="0">
                <a:solidFill>
                  <a:srgbClr val="006600"/>
                </a:solidFill>
              </a:rPr>
              <a:t>Bovaryová</a:t>
            </a:r>
            <a:r>
              <a:rPr lang="cs-CZ" b="1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96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6600"/>
                </a:solidFill>
              </a:rPr>
              <a:t>Paní Bovaryová</a:t>
            </a:r>
            <a:endParaRPr lang="cs-CZ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Druhá manželka lékaře Karla </a:t>
            </a:r>
            <a:r>
              <a:rPr lang="cs-CZ" dirty="0" err="1"/>
              <a:t>Bovaryho</a:t>
            </a:r>
            <a:r>
              <a:rPr lang="cs-CZ" dirty="0"/>
              <a:t> Ema Bovaryová je krásná, ale povrchní žena, která podlehla četbě romantických příběhů. Místo vysněného života a vzrušujících dobrodružství ji čeká banalita všedních dnů a citová prázdnota maloměsta. V touze po romantické lásce si najde milence, ale ten ji opouští ve chvíli, kdy se s ním rozhodne uprchnout. Ema propadá naprosté deziluzi. Začne si vydržovat dalšího milence, rozhazuje manželovy peníze a zadluží se u lichváře. V dražbě přijdou manželé </a:t>
            </a:r>
            <a:r>
              <a:rPr lang="cs-CZ" dirty="0" err="1"/>
              <a:t>Bovaryovi</a:t>
            </a:r>
            <a:r>
              <a:rPr lang="cs-CZ" dirty="0"/>
              <a:t> o dům. Ema spáchá sebevraždu, brzy po ní umírá ze žalu i její manžel, který ji nepřestal milovat.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92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Emile Zol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81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bor:Zola grave on cimetiere de montmartre paris 02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404664"/>
            <a:ext cx="396272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35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4" algn="ctr" rtl="0">
              <a:spcBef>
                <a:spcPct val="0"/>
              </a:spcBef>
            </a:pPr>
            <a:r>
              <a:rPr lang="cs-CZ" sz="3200" b="1" dirty="0" err="1">
                <a:solidFill>
                  <a:srgbClr val="006600"/>
                </a:solidFill>
              </a:rPr>
              <a:t>Émile</a:t>
            </a:r>
            <a:r>
              <a:rPr lang="cs-CZ" sz="3200" b="1" dirty="0">
                <a:solidFill>
                  <a:srgbClr val="006600"/>
                </a:solidFill>
              </a:rPr>
              <a:t> </a:t>
            </a:r>
            <a:r>
              <a:rPr lang="cs-CZ" sz="3200" b="1" dirty="0" err="1">
                <a:solidFill>
                  <a:srgbClr val="006600"/>
                </a:solidFill>
              </a:rPr>
              <a:t>Zola</a:t>
            </a:r>
            <a:r>
              <a:rPr lang="cs-CZ" sz="3200" b="1" dirty="0">
                <a:solidFill>
                  <a:srgbClr val="006600"/>
                </a:solidFill>
              </a:rPr>
              <a:t> </a:t>
            </a:r>
            <a:r>
              <a:rPr lang="cs-CZ" sz="3200" b="1" dirty="0"/>
              <a:t/>
            </a:r>
            <a:br>
              <a:rPr lang="cs-CZ" sz="3200" b="1" dirty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err="1"/>
              <a:t>Zola</a:t>
            </a:r>
            <a:r>
              <a:rPr lang="cs-CZ" b="1" dirty="0"/>
              <a:t> </a:t>
            </a:r>
            <a:r>
              <a:rPr lang="cs-CZ" dirty="0"/>
              <a:t>opakovaně propadl u maturity z literatury, přesto se stal zakladatelem </a:t>
            </a:r>
            <a:r>
              <a:rPr lang="cs-CZ" b="1" u="sng" dirty="0">
                <a:solidFill>
                  <a:srgbClr val="C00000"/>
                </a:solidFill>
              </a:rPr>
              <a:t>naturalismu</a:t>
            </a:r>
            <a:r>
              <a:rPr lang="cs-CZ" dirty="0"/>
              <a:t>. V otevřeném dopise </a:t>
            </a:r>
            <a:r>
              <a:rPr lang="cs-CZ" b="1" dirty="0"/>
              <a:t>Žaluji!</a:t>
            </a:r>
            <a:r>
              <a:rPr lang="cs-CZ" dirty="0"/>
              <a:t>, který zaslal prezidentovi, se zastal neprávem odsouzeného kapitána Dreyfuse. Byl za to odsouzen do vězení, kterému se vyhnul útěkem do Anglie. </a:t>
            </a:r>
          </a:p>
          <a:p>
            <a:r>
              <a:rPr lang="cs-CZ" dirty="0"/>
              <a:t>Jeho prvním naturalistickým románem byla </a:t>
            </a:r>
            <a:r>
              <a:rPr lang="cs-CZ" b="1" i="1" dirty="0">
                <a:solidFill>
                  <a:srgbClr val="006600"/>
                </a:solidFill>
              </a:rPr>
              <a:t>Tereza </a:t>
            </a:r>
            <a:r>
              <a:rPr lang="cs-CZ" b="1" i="1" dirty="0" err="1">
                <a:solidFill>
                  <a:srgbClr val="006600"/>
                </a:solidFill>
              </a:rPr>
              <a:t>Raquinová</a:t>
            </a:r>
            <a:r>
              <a:rPr lang="cs-CZ" dirty="0"/>
              <a:t>. </a:t>
            </a:r>
          </a:p>
          <a:p>
            <a:r>
              <a:rPr lang="cs-CZ" dirty="0"/>
              <a:t>Většinu dalších zařadil do </a:t>
            </a:r>
            <a:r>
              <a:rPr lang="cs-CZ" dirty="0">
                <a:solidFill>
                  <a:srgbClr val="006600"/>
                </a:solidFill>
              </a:rPr>
              <a:t>cyklu </a:t>
            </a:r>
            <a:r>
              <a:rPr lang="cs-CZ" b="1" dirty="0" err="1">
                <a:solidFill>
                  <a:srgbClr val="006600"/>
                </a:solidFill>
              </a:rPr>
              <a:t>Rougon-Macquartové</a:t>
            </a:r>
            <a:r>
              <a:rPr lang="cs-CZ" b="1" dirty="0">
                <a:solidFill>
                  <a:srgbClr val="00660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ružón</a:t>
            </a:r>
            <a:r>
              <a:rPr lang="cs-CZ" dirty="0"/>
              <a:t>- </a:t>
            </a:r>
            <a:r>
              <a:rPr lang="cs-CZ" dirty="0" err="1"/>
              <a:t>mekártové</a:t>
            </a:r>
            <a:r>
              <a:rPr lang="cs-CZ" dirty="0"/>
              <a:t>]. </a:t>
            </a:r>
          </a:p>
          <a:p>
            <a:r>
              <a:rPr lang="cs-CZ" dirty="0"/>
              <a:t>Naturalistickou tvůrčí metodu osvětlil v pojednání </a:t>
            </a:r>
            <a:r>
              <a:rPr lang="cs-CZ" b="1" i="1" dirty="0">
                <a:solidFill>
                  <a:srgbClr val="006600"/>
                </a:solidFill>
              </a:rPr>
              <a:t>Experimentální román</a:t>
            </a:r>
            <a:r>
              <a:rPr lang="cs-CZ" dirty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585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6600"/>
                </a:solidFill>
              </a:rPr>
              <a:t>cyklus </a:t>
            </a:r>
            <a:r>
              <a:rPr lang="cs-CZ" b="1" dirty="0" err="1" smtClean="0">
                <a:solidFill>
                  <a:srgbClr val="006600"/>
                </a:solidFill>
              </a:rPr>
              <a:t>Rougon-Macquartové</a:t>
            </a:r>
            <a:endParaRPr lang="cs-CZ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Románový cyklus </a:t>
            </a:r>
            <a:r>
              <a:rPr lang="cs-CZ" b="1" dirty="0" err="1"/>
              <a:t>Rougon-Macquartové</a:t>
            </a:r>
            <a:r>
              <a:rPr lang="cs-CZ" b="1" dirty="0"/>
              <a:t>, Přírodopis a sociální dějepis jedné rodiny za druhého císařství</a:t>
            </a:r>
            <a:r>
              <a:rPr lang="cs-CZ" dirty="0"/>
              <a:t>, čítá 20 svazků. Popisuje chování příslušníků jedné rodiny, z nichž každý dosáhl jiného postavení ve společnosti. Jejich osud je předurčen dědičností a determinován prostředím. Nejznámějšími romány cyklu jsou: </a:t>
            </a:r>
            <a:r>
              <a:rPr lang="cs-CZ" b="1" i="1" dirty="0">
                <a:solidFill>
                  <a:srgbClr val="006600"/>
                </a:solidFill>
              </a:rPr>
              <a:t>Štěstí </a:t>
            </a:r>
            <a:r>
              <a:rPr lang="cs-CZ" b="1" i="1" dirty="0" err="1">
                <a:solidFill>
                  <a:srgbClr val="006600"/>
                </a:solidFill>
              </a:rPr>
              <a:t>Rougonů</a:t>
            </a:r>
            <a:r>
              <a:rPr lang="cs-CZ" b="1" i="1" dirty="0">
                <a:solidFill>
                  <a:srgbClr val="006600"/>
                </a:solidFill>
              </a:rPr>
              <a:t>, Břicho Paříže, Zabiják, </a:t>
            </a:r>
            <a:r>
              <a:rPr lang="cs-CZ" b="1" i="1" dirty="0" err="1">
                <a:solidFill>
                  <a:srgbClr val="006600"/>
                </a:solidFill>
              </a:rPr>
              <a:t>Nana</a:t>
            </a:r>
            <a:r>
              <a:rPr lang="cs-CZ" b="1" dirty="0"/>
              <a:t>,  </a:t>
            </a:r>
            <a:r>
              <a:rPr lang="cs-CZ" b="1" i="1" dirty="0" err="1">
                <a:solidFill>
                  <a:srgbClr val="006600"/>
                </a:solidFill>
              </a:rPr>
              <a:t>Germinal</a:t>
            </a:r>
            <a:r>
              <a:rPr lang="cs-CZ" b="1" dirty="0"/>
              <a:t> </a:t>
            </a:r>
            <a:r>
              <a:rPr lang="cs-CZ" dirty="0"/>
              <a:t>[</a:t>
            </a:r>
            <a:r>
              <a:rPr lang="cs-CZ" dirty="0" err="1"/>
              <a:t>žerminal</a:t>
            </a:r>
            <a:r>
              <a:rPr lang="cs-CZ" dirty="0"/>
              <a:t>]</a:t>
            </a:r>
            <a:r>
              <a:rPr lang="cs-CZ" b="1" dirty="0"/>
              <a:t>, </a:t>
            </a:r>
            <a:r>
              <a:rPr lang="cs-CZ" b="1" i="1" dirty="0">
                <a:solidFill>
                  <a:srgbClr val="006600"/>
                </a:solidFill>
              </a:rPr>
              <a:t>Člověk bestie</a:t>
            </a:r>
            <a:r>
              <a:rPr lang="cs-CZ" b="1" dirty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226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Zabiják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5184576"/>
          </a:xfrm>
        </p:spPr>
        <p:txBody>
          <a:bodyPr>
            <a:noAutofit/>
          </a:bodyPr>
          <a:lstStyle/>
          <a:p>
            <a:pPr marL="342900" lvl="3" indent="-342900">
              <a:buFont typeface="Arial" pitchFamily="34" charset="0"/>
              <a:buChar char="•"/>
            </a:pPr>
            <a:r>
              <a:rPr lang="cs-CZ" sz="2800" dirty="0"/>
              <a:t>Zolův román Zabiják pojednává o lidech, které zničí alkoholismus. Venkovanka </a:t>
            </a:r>
            <a:r>
              <a:rPr lang="cs-CZ" sz="2800" dirty="0" err="1"/>
              <a:t>Gervaisa</a:t>
            </a:r>
            <a:r>
              <a:rPr lang="cs-CZ" sz="2800" dirty="0"/>
              <a:t> [</a:t>
            </a:r>
            <a:r>
              <a:rPr lang="cs-CZ" sz="2800" dirty="0" err="1"/>
              <a:t>žervéza</a:t>
            </a:r>
            <a:r>
              <a:rPr lang="cs-CZ" sz="2800" dirty="0"/>
              <a:t>] </a:t>
            </a:r>
            <a:r>
              <a:rPr lang="cs-CZ" sz="2800" dirty="0" err="1"/>
              <a:t>Macquartová</a:t>
            </a:r>
            <a:r>
              <a:rPr lang="cs-CZ" sz="2800" dirty="0"/>
              <a:t> se stěhuje se dvěma malými dětmi a svým druhem do Paříže, druh ji záhy opouští. V Paříži si zařizuje prosperující prádelnu. Vdá se za klempíře, který v práci utrpí těžký úraz. Během nemoci si odvykne pracovat a začne vést zahálčivý život. Postupně propadne alkoholismu a umírá na delirium tremens. </a:t>
            </a:r>
            <a:r>
              <a:rPr lang="cs-CZ" sz="2800" dirty="0" err="1"/>
              <a:t>Gervaisa</a:t>
            </a:r>
            <a:r>
              <a:rPr lang="cs-CZ" sz="2800" dirty="0"/>
              <a:t> přichází o prádelnu a útěchu z beznadějné existence hledá také v alkoholu. Neštěstí rodiny završuje osud jejich dcery </a:t>
            </a:r>
            <a:r>
              <a:rPr lang="cs-CZ" sz="2800" dirty="0" err="1"/>
              <a:t>Nany</a:t>
            </a:r>
            <a:r>
              <a:rPr lang="cs-CZ" sz="2800" dirty="0"/>
              <a:t>, ze které se stala prostitutka. </a:t>
            </a:r>
            <a:endParaRPr lang="cs-CZ" sz="2800" b="1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678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GDMaupassan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4366"/>
            <a:ext cx="4896544" cy="592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19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>
                <a:solidFill>
                  <a:srgbClr val="7030A0"/>
                </a:solidFill>
              </a:rPr>
              <a:t>Guy</a:t>
            </a:r>
            <a:r>
              <a:rPr lang="cs-CZ" b="1" dirty="0">
                <a:solidFill>
                  <a:srgbClr val="7030A0"/>
                </a:solidFill>
              </a:rPr>
              <a:t> de </a:t>
            </a:r>
            <a:r>
              <a:rPr lang="cs-CZ" b="1" dirty="0" err="1">
                <a:solidFill>
                  <a:srgbClr val="7030A0"/>
                </a:solidFill>
              </a:rPr>
              <a:t>Maupassant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dirty="0"/>
              <a:t>[</a:t>
            </a:r>
            <a:r>
              <a:rPr lang="cs-CZ" dirty="0" err="1"/>
              <a:t>gi</a:t>
            </a:r>
            <a:r>
              <a:rPr lang="cs-CZ" dirty="0"/>
              <a:t> de </a:t>
            </a:r>
            <a:r>
              <a:rPr lang="cs-CZ" dirty="0" err="1"/>
              <a:t>mopasan</a:t>
            </a:r>
            <a:r>
              <a:rPr lang="cs-CZ" dirty="0"/>
              <a:t>]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pocházel z šlechtického rodu, pracoval jako ministerský úředník a zúčastnil se prusko-francouzské války. Ve spisovatelských začátcích ho podporoval Flaubert. Napsal přes 300 povídek. </a:t>
            </a:r>
          </a:p>
          <a:p>
            <a:r>
              <a:rPr lang="cs-CZ" sz="3600" dirty="0"/>
              <a:t>Čtenáře zaujala </a:t>
            </a:r>
            <a:r>
              <a:rPr lang="cs-CZ" sz="3600" b="1" i="1" dirty="0" smtClean="0">
                <a:solidFill>
                  <a:srgbClr val="006600"/>
                </a:solidFill>
              </a:rPr>
              <a:t>Kulička a </a:t>
            </a:r>
            <a:r>
              <a:rPr lang="cs-CZ" sz="3600" dirty="0" smtClean="0"/>
              <a:t>román</a:t>
            </a:r>
            <a:r>
              <a:rPr lang="cs-CZ" sz="3600" b="1" i="1" dirty="0" smtClean="0">
                <a:solidFill>
                  <a:srgbClr val="006600"/>
                </a:solidFill>
              </a:rPr>
              <a:t> Miláček</a:t>
            </a:r>
            <a:r>
              <a:rPr lang="cs-CZ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662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Miláček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Hlavní postava </a:t>
            </a:r>
            <a:r>
              <a:rPr lang="cs-CZ" dirty="0" err="1"/>
              <a:t>Maupassantova</a:t>
            </a:r>
            <a:r>
              <a:rPr lang="cs-CZ" dirty="0"/>
              <a:t> románu Georges </a:t>
            </a:r>
            <a:r>
              <a:rPr lang="cs-CZ" dirty="0" err="1"/>
              <a:t>Duroy</a:t>
            </a:r>
            <a:r>
              <a:rPr lang="cs-CZ" dirty="0"/>
              <a:t> je intrikán a kariérista, který je velmi oblíbený u žen, a proto mu říkají </a:t>
            </a:r>
            <a:r>
              <a:rPr lang="cs-CZ" b="1" dirty="0"/>
              <a:t>Miláček</a:t>
            </a:r>
            <a:r>
              <a:rPr lang="cs-CZ" dirty="0"/>
              <a:t>. Ten ale jejich náklonnosti zneužívá pro vlastní cíle. S pomocí přítele </a:t>
            </a:r>
            <a:r>
              <a:rPr lang="cs-CZ" dirty="0" err="1"/>
              <a:t>Forestiera</a:t>
            </a:r>
            <a:r>
              <a:rPr lang="cs-CZ" dirty="0"/>
              <a:t> se stane novinářem. Články za něj ovšem píše kolegova žena Madeleine, se kterou se po přítelově smrti ožení. Vzápětí svede manželku svého zaměstnavatele a vlastní ženu obviní z cizoložství, připraví ji o majetek a rozvede se s ní. Nakonec si vyhlédne dceru bankéře Waltera Suzanne, přiměje ji k útěku a pod pohrůžkou skandálu přinutí její rodiče, aby souhlasili se sňatkem. Získává další peníze, šlechtický titul a dostává se na vrchol společenského žebříčku. </a:t>
            </a:r>
          </a:p>
          <a:p>
            <a:r>
              <a:rPr lang="cs-CZ" dirty="0"/>
              <a:t>Román má autobiografické rysy a najdeme v něm řadu klíčových postav.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053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čem je založena metoda pozitivismu?</a:t>
            </a:r>
          </a:p>
          <a:p>
            <a:r>
              <a:rPr lang="cs-CZ" dirty="0" smtClean="0"/>
              <a:t>Který autor pilně shromažďoval dokumentaci a pečlivě se připravoval na literární práci?</a:t>
            </a:r>
          </a:p>
          <a:p>
            <a:r>
              <a:rPr lang="cs-CZ" dirty="0" smtClean="0"/>
              <a:t>Kdo je zakladatelem naturalismu?</a:t>
            </a:r>
          </a:p>
          <a:p>
            <a:r>
              <a:rPr lang="cs-CZ" smtClean="0"/>
              <a:t>Kdo psal až 20 hodin denně?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27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err="1" smtClean="0">
                <a:effectLst/>
              </a:rPr>
              <a:t>PRAEFCKE</a:t>
            </a:r>
            <a:r>
              <a:rPr lang="cs-CZ" sz="1600" dirty="0" smtClean="0">
                <a:effectLst/>
              </a:rPr>
              <a:t>, Andreas.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</a:t>
            </a:r>
            <a:r>
              <a:rPr lang="cs-CZ" sz="1600" dirty="0" smtClean="0">
                <a:effectLst/>
                <a:hlinkClick r:id="rId2"/>
              </a:rPr>
              <a:t>http://</a:t>
            </a:r>
            <a:r>
              <a:rPr lang="cs-CZ" sz="1600" dirty="0" err="1" smtClean="0">
                <a:effectLst/>
                <a:hlinkClick r:id="rId2"/>
              </a:rPr>
              <a:t>cs.wikipedia.org</a:t>
            </a:r>
            <a:r>
              <a:rPr lang="cs-CZ" sz="1600" dirty="0" smtClean="0">
                <a:effectLst/>
                <a:hlinkClick r:id="rId2"/>
              </a:rPr>
              <a:t>/wiki/</a:t>
            </a:r>
            <a:r>
              <a:rPr lang="cs-CZ" sz="1600" dirty="0" err="1" smtClean="0">
                <a:effectLst/>
                <a:hlinkClick r:id="rId2"/>
              </a:rPr>
              <a:t>Soubor:Balzac.jpg</a:t>
            </a:r>
            <a:endParaRPr lang="cs-CZ" sz="1600" dirty="0" smtClean="0">
              <a:effectLst/>
            </a:endParaRPr>
          </a:p>
          <a:p>
            <a:r>
              <a:rPr lang="cs-CZ" sz="1600" dirty="0" smtClean="0">
                <a:effectLst/>
              </a:rPr>
              <a:t>W. C. MINOR.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</a:t>
            </a:r>
            <a:r>
              <a:rPr lang="cs-CZ" sz="1600" dirty="0" smtClean="0">
                <a:effectLst/>
                <a:hlinkClick r:id="rId3"/>
              </a:rPr>
              <a:t>http://</a:t>
            </a:r>
            <a:r>
              <a:rPr lang="cs-CZ" sz="1600" dirty="0" err="1" smtClean="0">
                <a:effectLst/>
                <a:hlinkClick r:id="rId3"/>
              </a:rPr>
              <a:t>upload.wikimedia.org</a:t>
            </a:r>
            <a:r>
              <a:rPr lang="cs-CZ" sz="1600" dirty="0" smtClean="0">
                <a:effectLst/>
                <a:hlinkClick r:id="rId3"/>
              </a:rPr>
              <a:t>/</a:t>
            </a:r>
            <a:r>
              <a:rPr lang="cs-CZ" sz="1600" dirty="0" err="1" smtClean="0">
                <a:effectLst/>
                <a:hlinkClick r:id="rId3"/>
              </a:rPr>
              <a:t>wikipedia</a:t>
            </a:r>
            <a:r>
              <a:rPr lang="cs-CZ" sz="1600" dirty="0" smtClean="0">
                <a:effectLst/>
                <a:hlinkClick r:id="rId3"/>
              </a:rPr>
              <a:t>/</a:t>
            </a:r>
            <a:r>
              <a:rPr lang="cs-CZ" sz="1600" dirty="0" err="1" smtClean="0">
                <a:effectLst/>
                <a:hlinkClick r:id="rId3"/>
              </a:rPr>
              <a:t>commons</a:t>
            </a:r>
            <a:r>
              <a:rPr lang="cs-CZ" sz="1600" dirty="0" smtClean="0">
                <a:effectLst/>
                <a:hlinkClick r:id="rId3"/>
              </a:rPr>
              <a:t>/b/</a:t>
            </a:r>
            <a:r>
              <a:rPr lang="cs-CZ" sz="1600" dirty="0" err="1" smtClean="0">
                <a:effectLst/>
                <a:hlinkClick r:id="rId3"/>
              </a:rPr>
              <a:t>b6</a:t>
            </a:r>
            <a:r>
              <a:rPr lang="cs-CZ" sz="1600" dirty="0" smtClean="0">
                <a:effectLst/>
                <a:hlinkClick r:id="rId3"/>
              </a:rPr>
              <a:t>/</a:t>
            </a:r>
            <a:r>
              <a:rPr lang="cs-CZ" sz="1600" dirty="0" err="1" smtClean="0">
                <a:effectLst/>
                <a:hlinkClick r:id="rId3"/>
              </a:rPr>
              <a:t>BalzacOldGoriot01.jpg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KELSON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</a:t>
            </a:r>
            <a:r>
              <a:rPr lang="cs-CZ" sz="1600" dirty="0" smtClean="0">
                <a:effectLst/>
                <a:hlinkClick r:id="rId4"/>
              </a:rPr>
              <a:t>http://</a:t>
            </a:r>
            <a:r>
              <a:rPr lang="cs-CZ" sz="1600" dirty="0" err="1" smtClean="0">
                <a:effectLst/>
                <a:hlinkClick r:id="rId4"/>
              </a:rPr>
              <a:t>cs.wikipedia.org</a:t>
            </a:r>
            <a:r>
              <a:rPr lang="cs-CZ" sz="1600" dirty="0" smtClean="0">
                <a:effectLst/>
                <a:hlinkClick r:id="rId4"/>
              </a:rPr>
              <a:t>/wiki/</a:t>
            </a:r>
            <a:r>
              <a:rPr lang="cs-CZ" sz="1600" dirty="0" err="1" smtClean="0">
                <a:effectLst/>
                <a:hlinkClick r:id="rId4"/>
              </a:rPr>
              <a:t>Soubor:Gustave_flaubert.jpg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GABOR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http://</a:t>
            </a:r>
            <a:r>
              <a:rPr lang="cs-CZ" sz="1600" dirty="0" err="1" smtClean="0">
                <a:effectLst/>
              </a:rPr>
              <a:t>cs.wikipedia.org</a:t>
            </a:r>
            <a:r>
              <a:rPr lang="cs-CZ" sz="1600" dirty="0" smtClean="0">
                <a:effectLst/>
              </a:rPr>
              <a:t>/wiki/</a:t>
            </a:r>
            <a:r>
              <a:rPr lang="cs-CZ" sz="1600" dirty="0" err="1" smtClean="0">
                <a:effectLst/>
              </a:rPr>
              <a:t>Soubor:Emile_Zola.jpg</a:t>
            </a:r>
            <a:r>
              <a:rPr lang="cs-CZ" sz="1600" dirty="0" smtClean="0">
                <a:effectLst/>
              </a:rPr>
              <a:t> </a:t>
            </a:r>
          </a:p>
          <a:p>
            <a:r>
              <a:rPr lang="cs-CZ" sz="1600" dirty="0" err="1" smtClean="0">
                <a:effectLst/>
              </a:rPr>
              <a:t>WALLROTH</a:t>
            </a:r>
            <a:r>
              <a:rPr lang="cs-CZ" sz="1600" dirty="0" smtClean="0">
                <a:effectLst/>
              </a:rPr>
              <a:t>, Sebastian.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</a:t>
            </a:r>
            <a:r>
              <a:rPr lang="cs-CZ" sz="1600" dirty="0" smtClean="0">
                <a:effectLst/>
                <a:hlinkClick r:id="rId5"/>
              </a:rPr>
              <a:t>http://</a:t>
            </a:r>
            <a:r>
              <a:rPr lang="cs-CZ" sz="1600" dirty="0" err="1" smtClean="0">
                <a:effectLst/>
                <a:hlinkClick r:id="rId5"/>
              </a:rPr>
              <a:t>cs.wikipedia.org</a:t>
            </a:r>
            <a:r>
              <a:rPr lang="cs-CZ" sz="1600" dirty="0" smtClean="0">
                <a:effectLst/>
                <a:hlinkClick r:id="rId5"/>
              </a:rPr>
              <a:t>/wiki/</a:t>
            </a:r>
            <a:r>
              <a:rPr lang="cs-CZ" sz="1600" dirty="0" err="1" smtClean="0">
                <a:effectLst/>
                <a:hlinkClick r:id="rId5"/>
              </a:rPr>
              <a:t>Soubor:Zola_grave_on_cimetiere_de_montmartre_paris_02.JPG</a:t>
            </a:r>
            <a:endParaRPr lang="cs-CZ" sz="1600" dirty="0" smtClean="0">
              <a:effectLst/>
            </a:endParaRPr>
          </a:p>
          <a:p>
            <a:r>
              <a:rPr lang="cs-CZ" sz="1600" dirty="0" err="1" smtClean="0">
                <a:effectLst/>
              </a:rPr>
              <a:t>CHICO</a:t>
            </a:r>
            <a:r>
              <a:rPr lang="cs-CZ" sz="1600" dirty="0" smtClean="0">
                <a:effectLst/>
              </a:rPr>
              <a:t>. </a:t>
            </a:r>
            <a:r>
              <a:rPr lang="cs-CZ" sz="1600" i="1" dirty="0" err="1" smtClean="0">
                <a:effectLst/>
              </a:rPr>
              <a:t>Wikimedia</a:t>
            </a:r>
            <a:r>
              <a:rPr lang="cs-CZ" sz="1600" i="1" dirty="0" smtClean="0">
                <a:effectLst/>
              </a:rPr>
              <a:t> </a:t>
            </a:r>
            <a:r>
              <a:rPr lang="cs-CZ" sz="1600" i="1" dirty="0" err="1" smtClean="0">
                <a:effectLst/>
              </a:rPr>
              <a:t>Commons</a:t>
            </a:r>
            <a:r>
              <a:rPr lang="cs-CZ" sz="1600" dirty="0" smtClean="0">
                <a:effectLst/>
              </a:rPr>
              <a:t> [online]. [cit. 22.4.2013]. Dostupný na WWW: http://</a:t>
            </a:r>
            <a:r>
              <a:rPr lang="cs-CZ" sz="1600" dirty="0" err="1" smtClean="0">
                <a:effectLst/>
              </a:rPr>
              <a:t>cs.wikipedia.org</a:t>
            </a:r>
            <a:r>
              <a:rPr lang="cs-CZ" sz="1600" dirty="0" smtClean="0">
                <a:effectLst/>
              </a:rPr>
              <a:t>/wiki/</a:t>
            </a:r>
            <a:r>
              <a:rPr lang="cs-CZ" sz="1600" dirty="0" err="1" smtClean="0">
                <a:effectLst/>
              </a:rPr>
              <a:t>Soubor:GDMaupassant.jpg</a:t>
            </a:r>
            <a:endParaRPr lang="cs-CZ" sz="1600" dirty="0" smtClean="0">
              <a:effectLst/>
            </a:endParaRP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284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Seznam zdrojů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effectLst/>
              </a:rPr>
              <a:t>SOCHROVÁ</a:t>
            </a:r>
            <a:r>
              <a:rPr lang="cs-CZ" dirty="0" smtClean="0">
                <a:effectLst/>
              </a:rPr>
              <a:t>, Marie. </a:t>
            </a:r>
            <a:r>
              <a:rPr lang="cs-CZ" i="1" dirty="0" smtClean="0">
                <a:effectLst/>
              </a:rPr>
              <a:t>Kompletní přehled české a světové literatury</a:t>
            </a:r>
            <a:r>
              <a:rPr lang="cs-CZ" dirty="0" smtClean="0">
                <a:effectLst/>
              </a:rPr>
              <a:t>. 1. vyd. Havlíčkův Brod: Fragment, 2007, 356 s. ISBN 978-802-5303-115. </a:t>
            </a:r>
          </a:p>
          <a:p>
            <a:pPr marL="0" indent="0">
              <a:buNone/>
            </a:pPr>
            <a:endParaRPr lang="cs-CZ" dirty="0" smtClean="0">
              <a:effectLst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88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1110</Words>
  <Application>Microsoft Office PowerPoint</Application>
  <PresentationFormat>Předvádění na obrazovce (4:3)</PresentationFormat>
  <Paragraphs>77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ANOTACE</vt:lpstr>
      <vt:lpstr>Realismus ve světové literatuře</vt:lpstr>
      <vt:lpstr>Prezentace aplikace PowerPoint</vt:lpstr>
      <vt:lpstr>Prezentace aplikace PowerPoint</vt:lpstr>
      <vt:lpstr>Honoré de Balzac [onore de balzak]  </vt:lpstr>
      <vt:lpstr>Otec Goriot</vt:lpstr>
      <vt:lpstr>Prezentace aplikace PowerPoint</vt:lpstr>
      <vt:lpstr>Gustave Flaubert [gistáv flobér]  </vt:lpstr>
      <vt:lpstr>Paní Bovaryová</vt:lpstr>
      <vt:lpstr>Prezentace aplikace PowerPoint</vt:lpstr>
      <vt:lpstr>Émile Zola  </vt:lpstr>
      <vt:lpstr>cyklus Rougon-Macquartové</vt:lpstr>
      <vt:lpstr>Zabiják</vt:lpstr>
      <vt:lpstr>Prezentace aplikace PowerPoint</vt:lpstr>
      <vt:lpstr>Guy de Maupassant [gi de mopasan]</vt:lpstr>
      <vt:lpstr>Miláček</vt:lpstr>
      <vt:lpstr>Kontrolní otázky</vt:lpstr>
      <vt:lpstr>Seznam obrázků</vt:lpstr>
      <vt:lpstr>Seznam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Realismus ve světové literatuře</dc:title>
  <dc:creator>uzivatel</dc:creator>
  <cp:lastModifiedBy>uzivatel</cp:lastModifiedBy>
  <cp:revision>7</cp:revision>
  <dcterms:created xsi:type="dcterms:W3CDTF">2013-04-22T18:57:39Z</dcterms:created>
  <dcterms:modified xsi:type="dcterms:W3CDTF">2013-06-17T10:24:17Z</dcterms:modified>
</cp:coreProperties>
</file>