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68" r:id="rId6"/>
    <p:sldId id="258" r:id="rId7"/>
    <p:sldId id="270" r:id="rId8"/>
    <p:sldId id="259" r:id="rId9"/>
    <p:sldId id="271" r:id="rId10"/>
    <p:sldId id="260" r:id="rId11"/>
    <p:sldId id="272" r:id="rId12"/>
    <p:sldId id="261" r:id="rId13"/>
    <p:sldId id="262" r:id="rId14"/>
    <p:sldId id="264" r:id="rId15"/>
    <p:sldId id="263" r:id="rId16"/>
    <p:sldId id="273" r:id="rId17"/>
    <p:sldId id="269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065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977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644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822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727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098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832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146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099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392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187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6F3D0-3B99-4C1C-8A85-073BE5670B5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F431A-7B95-4523-9849-75A5ED4B1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28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c/c6/L.N.Tolstoy_Prokudin-Gorsky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3/34/IvanTurgenev.jpe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5/Ivan_Goncharov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c/Dostoevsky_1872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784" y="535781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8419" y="332656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500890"/>
              </p:ext>
            </p:extLst>
          </p:nvPr>
        </p:nvGraphicFramePr>
        <p:xfrm>
          <a:off x="1475656" y="1759744"/>
          <a:ext cx="6576392" cy="43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3624064"/>
              </a:tblGrid>
              <a:tr h="3731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 Uherský Brod</a:t>
                      </a:r>
                      <a:endParaRPr lang="cs-CZ" dirty="0"/>
                    </a:p>
                  </a:txBody>
                  <a:tcPr/>
                </a:tc>
              </a:tr>
              <a:tr h="3811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Dana Zajíčková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18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Realismus ve světové literatuře: Rusko</a:t>
                      </a:r>
                      <a:endParaRPr lang="cs-CZ" dirty="0"/>
                    </a:p>
                  </a:txBody>
                  <a:tcPr/>
                </a:tc>
              </a:tr>
              <a:tr h="4690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</a:t>
                      </a:r>
                      <a:r>
                        <a:rPr lang="cs-CZ" baseline="0" dirty="0" smtClean="0"/>
                        <a:t>literatura</a:t>
                      </a:r>
                      <a:endParaRPr lang="cs-CZ" dirty="0"/>
                    </a:p>
                  </a:txBody>
                  <a:tcPr/>
                </a:tc>
              </a:tr>
              <a:tr h="477088">
                <a:tc>
                  <a:txBody>
                    <a:bodyPr/>
                    <a:lstStyle/>
                    <a:p>
                      <a:r>
                        <a:rPr lang="cs-CZ" i="1" dirty="0" smtClean="0"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I. ročník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051720" y="6237312"/>
            <a:ext cx="5976664" cy="484163"/>
          </a:xfrm>
        </p:spPr>
        <p:txBody>
          <a:bodyPr/>
          <a:lstStyle/>
          <a:p>
            <a:r>
              <a:rPr lang="cs-CZ" i="1" dirty="0">
                <a:solidFill>
                  <a:prstClr val="black">
                    <a:tint val="75000"/>
                  </a:prstClr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50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pro I. ročník oboru KRAJINÁŘ</a:t>
            </a:r>
            <a:r>
              <a:rPr lang="cs-CZ" dirty="0"/>
              <a:t> je utvářet kladný vztah k materiálním </a:t>
            </a:r>
            <a:r>
              <a:rPr lang="cs-CZ" dirty="0" smtClean="0"/>
              <a:t> a </a:t>
            </a:r>
            <a:r>
              <a:rPr lang="cs-CZ" dirty="0"/>
              <a:t>duchovním hodnotám, prohloubit a kultivovat jazykový projev žáků.</a:t>
            </a:r>
          </a:p>
          <a:p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</a:t>
            </a:r>
            <a:r>
              <a:rPr lang="cs-CZ" dirty="0" smtClean="0">
                <a:cs typeface="Arial" charset="0"/>
              </a:rPr>
              <a:t>    na </a:t>
            </a:r>
            <a:r>
              <a:rPr lang="cs-CZ" dirty="0">
                <a:cs typeface="Arial" charset="0"/>
              </a:rPr>
              <a:t>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Tato prezentace se </a:t>
            </a:r>
            <a:r>
              <a:rPr lang="cs-CZ" dirty="0" smtClean="0">
                <a:cs typeface="Arial" charset="0"/>
              </a:rPr>
              <a:t>věnuje představitelům ruského realismu.</a:t>
            </a:r>
            <a:endParaRPr lang="cs-CZ" u="sng" dirty="0"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55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Realismus ve světové literatuře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Rusko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942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806489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Reformám, které se prosazovaly v západní Evropě, se </a:t>
            </a:r>
            <a:r>
              <a:rPr lang="cs-CZ" sz="2400" b="1" dirty="0"/>
              <a:t>Rusko</a:t>
            </a:r>
            <a:r>
              <a:rPr lang="cs-CZ" sz="2400" dirty="0"/>
              <a:t> dlouho vyhýbalo a řadu z nich nezavedlo vůbec. Nevolnictví zde bylo zrušeno až roku 1861 a první státní duma (obdoba parlamentu) byla svolána až v roce 1906.</a:t>
            </a:r>
            <a:br>
              <a:rPr lang="cs-CZ" sz="2400" dirty="0"/>
            </a:br>
            <a:r>
              <a:rPr lang="cs-CZ" sz="2400" dirty="0"/>
              <a:t>Ruská inteligence se dělila na:  1. </a:t>
            </a:r>
            <a:r>
              <a:rPr lang="cs-CZ" sz="2400" b="1" dirty="0" err="1"/>
              <a:t>západníky</a:t>
            </a:r>
            <a:r>
              <a:rPr lang="cs-CZ" sz="2400" b="1" dirty="0"/>
              <a:t> –</a:t>
            </a:r>
            <a:r>
              <a:rPr lang="cs-CZ" sz="2400" dirty="0"/>
              <a:t> chtěli přiblížit izolované Rusko Evropě (stoupenci Někrasov, </a:t>
            </a:r>
            <a:r>
              <a:rPr lang="cs-CZ" sz="2400" dirty="0" err="1"/>
              <a:t>Turgeněv</a:t>
            </a:r>
            <a:r>
              <a:rPr lang="cs-CZ" sz="2400" dirty="0"/>
              <a:t>)</a:t>
            </a:r>
          </a:p>
          <a:p>
            <a:r>
              <a:rPr lang="cs-CZ" sz="2400" dirty="0"/>
              <a:t>                                                 </a:t>
            </a:r>
            <a:r>
              <a:rPr lang="cs-CZ" sz="2400" dirty="0" smtClean="0"/>
              <a:t>      </a:t>
            </a:r>
            <a:r>
              <a:rPr lang="cs-CZ" sz="2400" b="1" dirty="0"/>
              <a:t>2.</a:t>
            </a:r>
            <a:r>
              <a:rPr lang="cs-CZ" sz="2400" dirty="0"/>
              <a:t> </a:t>
            </a:r>
            <a:r>
              <a:rPr lang="cs-CZ" sz="2400" b="1" dirty="0"/>
              <a:t>slavjanofily –</a:t>
            </a:r>
            <a:r>
              <a:rPr lang="cs-CZ" sz="2400" dirty="0"/>
              <a:t> zdůrazňovali duchovní potenciál ruského pravoslaví a hodlali jím obrodit Evropu „zkaženou“ katolicismem (</a:t>
            </a:r>
            <a:r>
              <a:rPr lang="cs-CZ" sz="2400" dirty="0" err="1"/>
              <a:t>Dostojevskij</a:t>
            </a:r>
            <a:r>
              <a:rPr lang="cs-CZ" sz="2400" dirty="0"/>
              <a:t>) </a:t>
            </a:r>
            <a:endParaRPr lang="cs-CZ" sz="2400" dirty="0" smtClean="0"/>
          </a:p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Velmi oblíbenou literární postavou byl </a:t>
            </a:r>
            <a:r>
              <a:rPr lang="cs-CZ" sz="2400" b="1" u="sng" dirty="0">
                <a:solidFill>
                  <a:srgbClr val="FF0000"/>
                </a:solidFill>
              </a:rPr>
              <a:t>zbytečný člověk</a:t>
            </a:r>
            <a:r>
              <a:rPr lang="cs-CZ" sz="2400" dirty="0"/>
              <a:t>, který se nedokáže prosadit v osobním životě ani ve společnosti, přestože k tomu má všechny předpoklady. </a:t>
            </a:r>
          </a:p>
        </p:txBody>
      </p:sp>
    </p:spTree>
    <p:extLst>
      <p:ext uri="{BB962C8B-B14F-4D97-AF65-F5344CB8AC3E}">
        <p14:creationId xmlns:p14="http://schemas.microsoft.com/office/powerpoint/2010/main" val="273557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.N.Tolstoy Prokudin-Gorsk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0648"/>
            <a:ext cx="4968552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537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4" algn="ctr" rtl="0">
              <a:spcBef>
                <a:spcPct val="0"/>
              </a:spcBef>
            </a:pPr>
            <a:r>
              <a:rPr lang="cs-CZ" sz="3600" b="1" dirty="0">
                <a:solidFill>
                  <a:srgbClr val="7030A0"/>
                </a:solidFill>
              </a:rPr>
              <a:t>Lev Nikolajevič Tolstoj </a:t>
            </a:r>
            <a:br>
              <a:rPr lang="cs-CZ" sz="3600" b="1" dirty="0">
                <a:solidFill>
                  <a:srgbClr val="7030A0"/>
                </a:solidFill>
              </a:rPr>
            </a:b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Tolstoj</a:t>
            </a:r>
            <a:r>
              <a:rPr lang="cs-CZ" dirty="0"/>
              <a:t> pocházel ze šlechtické rodiny. </a:t>
            </a:r>
            <a:endParaRPr lang="cs-CZ" dirty="0" smtClean="0"/>
          </a:p>
          <a:p>
            <a:r>
              <a:rPr lang="cs-CZ" dirty="0" smtClean="0"/>
              <a:t>Hospodařil </a:t>
            </a:r>
            <a:r>
              <a:rPr lang="cs-CZ" dirty="0"/>
              <a:t>na svém panství v Jasné </a:t>
            </a:r>
            <a:r>
              <a:rPr lang="cs-CZ" dirty="0" err="1"/>
              <a:t>Poljaně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Bojoval </a:t>
            </a:r>
            <a:r>
              <a:rPr lang="cs-CZ" dirty="0"/>
              <a:t>v krymské válce. </a:t>
            </a:r>
            <a:endParaRPr lang="cs-CZ" dirty="0" smtClean="0"/>
          </a:p>
          <a:p>
            <a:r>
              <a:rPr lang="cs-CZ" dirty="0" smtClean="0"/>
              <a:t>Byl </a:t>
            </a:r>
            <a:r>
              <a:rPr lang="cs-CZ" dirty="0"/>
              <a:t>pedagogickým reformátorem a stoupencem „volné výchovy“.  Pod vlivem myšlenek Petra Chelčického vytvořil učení, jehož základem bylo neodporování zlu a mravní sebezdokonalování. Za své názory byl vyobcován z pravoslavné církve. </a:t>
            </a:r>
          </a:p>
          <a:p>
            <a:r>
              <a:rPr lang="cs-CZ" dirty="0"/>
              <a:t>Do literatury vstoupil autobiografickou trilogií </a:t>
            </a:r>
            <a:r>
              <a:rPr lang="cs-CZ" b="1" i="1" dirty="0">
                <a:solidFill>
                  <a:srgbClr val="006600"/>
                </a:solidFill>
              </a:rPr>
              <a:t>Dětství, Chlapectví</a:t>
            </a:r>
            <a:r>
              <a:rPr lang="cs-CZ" dirty="0"/>
              <a:t> a </a:t>
            </a:r>
            <a:r>
              <a:rPr lang="cs-CZ" b="1" i="1" dirty="0">
                <a:solidFill>
                  <a:srgbClr val="006600"/>
                </a:solidFill>
              </a:rPr>
              <a:t>Jinošství</a:t>
            </a:r>
            <a:r>
              <a:rPr lang="cs-CZ" dirty="0"/>
              <a:t>. </a:t>
            </a:r>
          </a:p>
          <a:p>
            <a:r>
              <a:rPr lang="cs-CZ" dirty="0"/>
              <a:t>Proslavily ho romány </a:t>
            </a:r>
            <a:r>
              <a:rPr lang="cs-CZ" b="1" i="1" dirty="0">
                <a:solidFill>
                  <a:srgbClr val="006600"/>
                </a:solidFill>
              </a:rPr>
              <a:t>Vojna a mír, Anna Kareninová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a </a:t>
            </a:r>
            <a:r>
              <a:rPr lang="cs-CZ" b="1" i="1" dirty="0">
                <a:solidFill>
                  <a:srgbClr val="006600"/>
                </a:solidFill>
              </a:rPr>
              <a:t>Vzkříšení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185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IvanTurgenev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2656"/>
            <a:ext cx="4680520" cy="624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024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4" algn="ctr" rtl="0">
              <a:spcBef>
                <a:spcPct val="0"/>
              </a:spcBef>
            </a:pPr>
            <a:r>
              <a:rPr lang="cs-CZ" sz="3200" b="1" dirty="0">
                <a:solidFill>
                  <a:srgbClr val="7030A0"/>
                </a:solidFill>
              </a:rPr>
              <a:t>Ivan Sergejevič </a:t>
            </a:r>
            <a:r>
              <a:rPr lang="cs-CZ" sz="3200" b="1" dirty="0" err="1">
                <a:solidFill>
                  <a:srgbClr val="7030A0"/>
                </a:solidFill>
              </a:rPr>
              <a:t>Turgeněv</a:t>
            </a:r>
            <a:r>
              <a:rPr lang="cs-CZ" sz="3200" b="1" dirty="0">
                <a:solidFill>
                  <a:srgbClr val="7030A0"/>
                </a:solidFill>
              </a:rPr>
              <a:t> </a:t>
            </a:r>
            <a:br>
              <a:rPr lang="cs-CZ" sz="3200" b="1" dirty="0">
                <a:solidFill>
                  <a:srgbClr val="7030A0"/>
                </a:solidFill>
              </a:rPr>
            </a:b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328592"/>
          </a:xfrm>
        </p:spPr>
        <p:txBody>
          <a:bodyPr>
            <a:normAutofit fontScale="55000" lnSpcReduction="20000"/>
          </a:bodyPr>
          <a:lstStyle/>
          <a:p>
            <a:r>
              <a:rPr lang="cs-CZ" sz="3600" b="1" dirty="0" err="1"/>
              <a:t>Turgeněv</a:t>
            </a:r>
            <a:r>
              <a:rPr lang="cs-CZ" sz="3600" dirty="0"/>
              <a:t> pocházel z bohaté šlechtické rodiny. Studoval v Německu. Za zveřejnění nekrologu na Gogola byl vypovězen na rodný statek. S francouzskou pěvkyní Paulinou </a:t>
            </a:r>
            <a:r>
              <a:rPr lang="cs-CZ" sz="3600" dirty="0" err="1"/>
              <a:t>Viardotovou</a:t>
            </a:r>
            <a:r>
              <a:rPr lang="cs-CZ" sz="3600" dirty="0"/>
              <a:t> žil v Paříži, kde se spřátelil s Flaubertem a </a:t>
            </a:r>
            <a:r>
              <a:rPr lang="cs-CZ" sz="3600" dirty="0" err="1"/>
              <a:t>Zolou</a:t>
            </a:r>
            <a:r>
              <a:rPr lang="cs-CZ" sz="3600" dirty="0"/>
              <a:t>. </a:t>
            </a:r>
          </a:p>
          <a:p>
            <a:r>
              <a:rPr lang="cs-CZ" sz="3600" dirty="0" err="1"/>
              <a:t>Turgeněv</a:t>
            </a:r>
            <a:r>
              <a:rPr lang="cs-CZ" sz="3600" dirty="0"/>
              <a:t> napsal cyklus povídek </a:t>
            </a:r>
            <a:r>
              <a:rPr lang="cs-CZ" sz="3600" b="1" i="1" dirty="0">
                <a:solidFill>
                  <a:srgbClr val="006600"/>
                </a:solidFill>
              </a:rPr>
              <a:t>Lovcovy zápisky </a:t>
            </a:r>
            <a:r>
              <a:rPr lang="cs-CZ" sz="3600" b="1" dirty="0"/>
              <a:t>- </a:t>
            </a:r>
            <a:r>
              <a:rPr lang="cs-CZ" sz="3600" dirty="0"/>
              <a:t>rámec 25 črt tvoří lovecké toulky vypravěče a jeho pomocníka. Jádrem tohoto cyklu próz jsou portréty statkářů, nevolníků a dalších obyvatel ruského venkova. Tradice říká, že se ruský car rozhodl po přečtení této knihy zrušit nevolnictví. </a:t>
            </a:r>
          </a:p>
          <a:p>
            <a:r>
              <a:rPr lang="cs-CZ" sz="3600" dirty="0"/>
              <a:t>Próza: </a:t>
            </a:r>
            <a:r>
              <a:rPr lang="cs-CZ" sz="3600" b="1" i="1" dirty="0">
                <a:solidFill>
                  <a:srgbClr val="006600"/>
                </a:solidFill>
              </a:rPr>
              <a:t>Deník zbytečného člověka</a:t>
            </a:r>
            <a:r>
              <a:rPr lang="cs-CZ" sz="3600" i="1" dirty="0">
                <a:solidFill>
                  <a:srgbClr val="006600"/>
                </a:solidFill>
              </a:rPr>
              <a:t> </a:t>
            </a:r>
          </a:p>
          <a:p>
            <a:r>
              <a:rPr lang="cs-CZ" sz="3600" dirty="0"/>
              <a:t>román: </a:t>
            </a:r>
            <a:r>
              <a:rPr lang="cs-CZ" sz="3600" b="1" i="1" dirty="0">
                <a:solidFill>
                  <a:srgbClr val="006600"/>
                </a:solidFill>
              </a:rPr>
              <a:t>Šlechtické hnízdo </a:t>
            </a:r>
            <a:r>
              <a:rPr lang="cs-CZ" sz="3600" b="1" dirty="0"/>
              <a:t>–</a:t>
            </a:r>
            <a:r>
              <a:rPr lang="cs-CZ" sz="3600" dirty="0"/>
              <a:t> milenecká dvojice nedokáže přestoupit hranice společenských konvencí (tzv. zbytečný člověk)</a:t>
            </a:r>
          </a:p>
          <a:p>
            <a:r>
              <a:rPr lang="cs-CZ" sz="3600" dirty="0"/>
              <a:t>román: </a:t>
            </a:r>
            <a:r>
              <a:rPr lang="cs-CZ" sz="3600" b="1" i="1" dirty="0" err="1">
                <a:solidFill>
                  <a:srgbClr val="006600"/>
                </a:solidFill>
              </a:rPr>
              <a:t>Rudin</a:t>
            </a:r>
            <a:r>
              <a:rPr lang="cs-CZ" sz="3600" b="1" dirty="0"/>
              <a:t> – </a:t>
            </a:r>
            <a:r>
              <a:rPr lang="cs-CZ" sz="3600" dirty="0"/>
              <a:t>(tzv. zbytečný člověk) – mladý muž plný ideálů, které nedokáže </a:t>
            </a:r>
            <a:r>
              <a:rPr lang="cs-CZ" sz="3600" dirty="0" smtClean="0"/>
              <a:t>realizovat</a:t>
            </a:r>
          </a:p>
          <a:p>
            <a:r>
              <a:rPr lang="cs-CZ" sz="3600" dirty="0"/>
              <a:t>román: </a:t>
            </a:r>
            <a:r>
              <a:rPr lang="cs-CZ" sz="3600" b="1" dirty="0"/>
              <a:t>Otcové a děti </a:t>
            </a:r>
            <a:endParaRPr lang="cs-CZ" sz="3600" dirty="0"/>
          </a:p>
          <a:p>
            <a:r>
              <a:rPr lang="cs-CZ" sz="3600" dirty="0"/>
              <a:t>U </a:t>
            </a:r>
            <a:r>
              <a:rPr lang="cs-CZ" sz="3600" dirty="0" err="1"/>
              <a:t>Turgeněva</a:t>
            </a:r>
            <a:r>
              <a:rPr lang="cs-CZ" sz="3600" dirty="0"/>
              <a:t> nejsou </a:t>
            </a:r>
            <a:r>
              <a:rPr lang="cs-CZ" sz="3600" b="1" u="sng" dirty="0">
                <a:solidFill>
                  <a:schemeClr val="accent4">
                    <a:lumMod val="50000"/>
                  </a:schemeClr>
                </a:solidFill>
              </a:rPr>
              <a:t>„zbytečnými lidmi“ </a:t>
            </a:r>
            <a:r>
              <a:rPr lang="cs-CZ" sz="3600" dirty="0"/>
              <a:t>suverénní šviháci bez citu, ale obyčejní lidé, kteří jsou spoutáni předsudky a společenskými závazky. Důsledky jejich činů ničí životy jiných</a:t>
            </a:r>
            <a:r>
              <a:rPr lang="cs-CZ" sz="3600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875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Ivan Goncharov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94995"/>
            <a:ext cx="44100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295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Ivan Alexandrovič </a:t>
            </a:r>
            <a:r>
              <a:rPr lang="cs-CZ" b="1" dirty="0" err="1">
                <a:solidFill>
                  <a:srgbClr val="7030A0"/>
                </a:solidFill>
              </a:rPr>
              <a:t>Gončarov</a:t>
            </a: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err="1"/>
              <a:t>Gončarov</a:t>
            </a:r>
            <a:r>
              <a:rPr lang="cs-CZ" dirty="0"/>
              <a:t> byl synem bohatého statkáře. Pracoval jako cenzor na ministerstvu národní osvěty. Zúčastnil se plavby kolem světa. Léčil se v Mariánských Lázních, kde dokončil román o „zbytečném člověku“ </a:t>
            </a:r>
            <a:r>
              <a:rPr lang="cs-CZ" b="1" i="1" dirty="0">
                <a:solidFill>
                  <a:srgbClr val="006600"/>
                </a:solidFill>
              </a:rPr>
              <a:t>Oblomov</a:t>
            </a:r>
            <a:r>
              <a:rPr lang="cs-CZ" dirty="0"/>
              <a:t>. </a:t>
            </a:r>
          </a:p>
          <a:p>
            <a:r>
              <a:rPr lang="cs-CZ" dirty="0"/>
              <a:t>Hlavní postavou Gončarovova románu je statkář </a:t>
            </a:r>
            <a:r>
              <a:rPr lang="cs-CZ" b="1" dirty="0"/>
              <a:t>Oblomov</a:t>
            </a:r>
            <a:r>
              <a:rPr lang="cs-CZ" dirty="0"/>
              <a:t>, který žije v Petrohradě z výtěžků svého majetku. Je pomalý a naprosto pasivní. Většinu času tráví na svém divanu a nechává se </a:t>
            </a:r>
            <a:r>
              <a:rPr lang="cs-CZ" dirty="0" err="1"/>
              <a:t>opečovávat</a:t>
            </a:r>
            <a:r>
              <a:rPr lang="cs-CZ" dirty="0"/>
              <a:t> oddaným sluhou. Jeho příbytek pokrývá prach a pavučiny. Ze snění ho vytrhne až podnikavý a energický přítel </a:t>
            </a:r>
            <a:r>
              <a:rPr lang="cs-CZ" b="1" dirty="0"/>
              <a:t>Štolc</a:t>
            </a:r>
            <a:r>
              <a:rPr lang="cs-CZ" dirty="0"/>
              <a:t> a seznámení s </a:t>
            </a:r>
            <a:r>
              <a:rPr lang="cs-CZ" b="1" dirty="0"/>
              <a:t>Olgou</a:t>
            </a:r>
            <a:r>
              <a:rPr lang="cs-CZ" dirty="0"/>
              <a:t>, do níž se zamiluje. Oblomov ale vše pokazí. Olga ho opouští a provdává se za Štolce. Hlavní hrdina opět upadá do letargie a nakonec umírá. </a:t>
            </a:r>
          </a:p>
          <a:p>
            <a:r>
              <a:rPr lang="cs-CZ" dirty="0"/>
              <a:t>Román je kritikou běžného ruského statkáře, který se (zabezpečen výnosy ze svých pozemků) oddává duševní a fyzické </a:t>
            </a:r>
            <a:r>
              <a:rPr lang="cs-CZ" dirty="0" smtClean="0"/>
              <a:t>nečinnosti.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40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Dostoevsky 187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0648"/>
            <a:ext cx="45815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47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4" algn="ctr" rtl="0">
              <a:spcBef>
                <a:spcPct val="0"/>
              </a:spcBef>
            </a:pPr>
            <a:r>
              <a:rPr lang="cs-CZ" sz="3200" b="1" dirty="0" err="1">
                <a:solidFill>
                  <a:srgbClr val="7030A0"/>
                </a:solidFill>
              </a:rPr>
              <a:t>Fjodor</a:t>
            </a:r>
            <a:r>
              <a:rPr lang="cs-CZ" sz="3200" b="1" dirty="0">
                <a:solidFill>
                  <a:srgbClr val="7030A0"/>
                </a:solidFill>
              </a:rPr>
              <a:t> Michajlovič </a:t>
            </a:r>
            <a:r>
              <a:rPr lang="cs-CZ" sz="3200" b="1" dirty="0" err="1">
                <a:solidFill>
                  <a:srgbClr val="7030A0"/>
                </a:solidFill>
              </a:rPr>
              <a:t>Dostojevskij</a:t>
            </a:r>
            <a:r>
              <a:rPr lang="cs-CZ" sz="3200" b="1" dirty="0">
                <a:solidFill>
                  <a:srgbClr val="7030A0"/>
                </a:solidFill>
              </a:rPr>
              <a:t> </a:t>
            </a:r>
            <a:r>
              <a:rPr lang="cs-CZ" sz="1100" b="1" dirty="0"/>
              <a:t/>
            </a:r>
            <a:br>
              <a:rPr lang="cs-CZ" sz="1100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err="1"/>
              <a:t>Dostojevskij</a:t>
            </a:r>
            <a:r>
              <a:rPr lang="cs-CZ" dirty="0"/>
              <a:t> byl synem lékaře, prožil dětství v prostředí chudinské moskevské nemocnice. </a:t>
            </a:r>
            <a:endParaRPr lang="cs-CZ" dirty="0" smtClean="0"/>
          </a:p>
          <a:p>
            <a:r>
              <a:rPr lang="cs-CZ" dirty="0" smtClean="0"/>
              <a:t>Živil </a:t>
            </a:r>
            <a:r>
              <a:rPr lang="cs-CZ" dirty="0"/>
              <a:t>se literaturou a své romány diktoval stenografce, která se stala jeho ženou. </a:t>
            </a:r>
            <a:endParaRPr lang="cs-CZ" dirty="0" smtClean="0"/>
          </a:p>
          <a:p>
            <a:r>
              <a:rPr lang="cs-CZ" dirty="0" smtClean="0"/>
              <a:t>Za </a:t>
            </a:r>
            <a:r>
              <a:rPr lang="cs-CZ" dirty="0"/>
              <a:t>údajné veřejné čtení otevřeného dopisu </a:t>
            </a:r>
            <a:r>
              <a:rPr lang="cs-CZ" dirty="0" err="1"/>
              <a:t>Bělinského</a:t>
            </a:r>
            <a:r>
              <a:rPr lang="cs-CZ" dirty="0"/>
              <a:t> Gogolovi, které se uskutečnilo v kroužku utopického socialisty </a:t>
            </a:r>
            <a:r>
              <a:rPr lang="cs-CZ" dirty="0" err="1"/>
              <a:t>Petraševského</a:t>
            </a:r>
            <a:r>
              <a:rPr lang="cs-CZ" dirty="0"/>
              <a:t>, byl odsouzen k trestu smrti. Na poslední chvíli dostal milost a čekaly ho „pouze“ nucené práce a vojenská služba na Sibiři, kde strávil </a:t>
            </a:r>
            <a:r>
              <a:rPr lang="cs-CZ" dirty="0" smtClean="0"/>
              <a:t>      9 </a:t>
            </a:r>
            <a:r>
              <a:rPr lang="cs-CZ" dirty="0"/>
              <a:t>let. Sibiřský pobyt jej těžce poznamenal psychicky i fyzicky (trpěl epilepsií).</a:t>
            </a:r>
          </a:p>
          <a:p>
            <a:r>
              <a:rPr lang="cs-CZ" dirty="0"/>
              <a:t>Ruské společnosti doporučoval respektovat ruské tradice, opřít se o pravoslavné křesťanství, o půdu a mužství.</a:t>
            </a:r>
          </a:p>
          <a:p>
            <a:r>
              <a:rPr lang="cs-CZ" dirty="0"/>
              <a:t>Po bratrově smrti vzal na sebe velké množství jeho dluhů, které ho odsoudily k doživotnímu nedostatku.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353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6600"/>
                </a:solidFill>
              </a:rPr>
              <a:t>Dostojevskij</a:t>
            </a:r>
            <a:r>
              <a:rPr lang="cs-CZ" b="1" dirty="0" smtClean="0">
                <a:solidFill>
                  <a:srgbClr val="006600"/>
                </a:solidFill>
              </a:rPr>
              <a:t>: dílo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/>
              <a:t>Dostojevskij</a:t>
            </a:r>
            <a:r>
              <a:rPr lang="cs-CZ" dirty="0"/>
              <a:t> je považován za </a:t>
            </a:r>
            <a:r>
              <a:rPr lang="cs-CZ" b="1" u="sng" dirty="0">
                <a:solidFill>
                  <a:schemeClr val="accent4">
                    <a:lumMod val="50000"/>
                  </a:schemeClr>
                </a:solidFill>
              </a:rPr>
              <a:t>zakladatele psychologické prózy</a:t>
            </a:r>
            <a:r>
              <a:rPr lang="cs-CZ" dirty="0"/>
              <a:t>. Usiluje o zachycení toho, co nekontrolujeme rozumem, co se odehrává v našem podvědomí. Snažil se proniknout do hlubin lidské psychiky.</a:t>
            </a:r>
          </a:p>
          <a:p>
            <a:r>
              <a:rPr lang="cs-CZ" dirty="0"/>
              <a:t>Napsal naturalistické romány: </a:t>
            </a:r>
            <a:r>
              <a:rPr lang="cs-CZ" b="1" i="1" dirty="0">
                <a:solidFill>
                  <a:srgbClr val="006600"/>
                </a:solidFill>
              </a:rPr>
              <a:t>Zločin a trest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Idiot</a:t>
            </a:r>
            <a:r>
              <a:rPr lang="cs-CZ" b="1" dirty="0" smtClean="0"/>
              <a:t> </a:t>
            </a:r>
            <a:r>
              <a:rPr lang="cs-CZ" b="1" dirty="0"/>
              <a:t>–</a:t>
            </a:r>
            <a:r>
              <a:rPr lang="cs-CZ" dirty="0"/>
              <a:t> kníže Lev </a:t>
            </a:r>
            <a:r>
              <a:rPr lang="cs-CZ" dirty="0" err="1"/>
              <a:t>Myškin</a:t>
            </a:r>
            <a:r>
              <a:rPr lang="cs-CZ" dirty="0"/>
              <a:t> - „čistý člověk“-ztělesnění křesťanské lásky k lidem, pro své okolí však „idiot“</a:t>
            </a:r>
          </a:p>
          <a:p>
            <a:r>
              <a:rPr lang="cs-CZ" b="1" i="1" dirty="0">
                <a:solidFill>
                  <a:srgbClr val="006600"/>
                </a:solidFill>
              </a:rPr>
              <a:t>Běsi 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>
                <a:solidFill>
                  <a:srgbClr val="006600"/>
                </a:solidFill>
              </a:rPr>
              <a:t>Bratři </a:t>
            </a:r>
            <a:r>
              <a:rPr lang="cs-CZ" b="1" i="1" dirty="0" err="1">
                <a:solidFill>
                  <a:srgbClr val="006600"/>
                </a:solidFill>
              </a:rPr>
              <a:t>Karamazovi</a:t>
            </a:r>
            <a:r>
              <a:rPr lang="cs-CZ" b="1" i="1" dirty="0">
                <a:solidFill>
                  <a:srgbClr val="006600"/>
                </a:solidFill>
              </a:rPr>
              <a:t> 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>
                <a:solidFill>
                  <a:srgbClr val="006600"/>
                </a:solidFill>
              </a:rPr>
              <a:t>Zápisky z mrtvého domu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– prožitky a zkušenosti ze Sibiře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7280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Další realisté a jejich díl</a:t>
            </a:r>
            <a:r>
              <a:rPr lang="cs-CZ" dirty="0"/>
              <a:t>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N</a:t>
            </a:r>
            <a:r>
              <a:rPr lang="cs-CZ" b="1" dirty="0" smtClean="0">
                <a:solidFill>
                  <a:srgbClr val="7030A0"/>
                </a:solidFill>
              </a:rPr>
              <a:t>. V</a:t>
            </a:r>
            <a:r>
              <a:rPr lang="cs-CZ" b="1" dirty="0">
                <a:solidFill>
                  <a:srgbClr val="7030A0"/>
                </a:solidFill>
              </a:rPr>
              <a:t>. </a:t>
            </a:r>
            <a:r>
              <a:rPr lang="cs-CZ" b="1" dirty="0" smtClean="0">
                <a:solidFill>
                  <a:srgbClr val="7030A0"/>
                </a:solidFill>
              </a:rPr>
              <a:t>Gogol</a:t>
            </a:r>
            <a:endParaRPr lang="cs-CZ" b="1" u="sng" dirty="0" smtClean="0"/>
          </a:p>
          <a:p>
            <a:pPr marL="0" indent="0">
              <a:buNone/>
            </a:pPr>
            <a:r>
              <a:rPr lang="cs-CZ" i="1" dirty="0" smtClean="0">
                <a:solidFill>
                  <a:srgbClr val="006600"/>
                </a:solidFill>
              </a:rPr>
              <a:t> </a:t>
            </a:r>
            <a:r>
              <a:rPr lang="cs-CZ" b="1" i="1" dirty="0">
                <a:solidFill>
                  <a:srgbClr val="006600"/>
                </a:solidFill>
              </a:rPr>
              <a:t>Mrtvé </a:t>
            </a:r>
            <a:r>
              <a:rPr lang="cs-CZ" b="1" i="1" dirty="0" smtClean="0">
                <a:solidFill>
                  <a:srgbClr val="006600"/>
                </a:solidFill>
              </a:rPr>
              <a:t>duše</a:t>
            </a:r>
            <a:endParaRPr lang="cs-CZ" b="1" i="1" dirty="0">
              <a:solidFill>
                <a:srgbClr val="006600"/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rgbClr val="006600"/>
                </a:solidFill>
              </a:rPr>
              <a:t> </a:t>
            </a:r>
            <a:r>
              <a:rPr lang="cs-CZ" b="1" i="1" dirty="0">
                <a:solidFill>
                  <a:srgbClr val="006600"/>
                </a:solidFill>
              </a:rPr>
              <a:t>Revizor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A. P</a:t>
            </a:r>
            <a:r>
              <a:rPr lang="cs-CZ" b="1" dirty="0">
                <a:solidFill>
                  <a:srgbClr val="7030A0"/>
                </a:solidFill>
              </a:rPr>
              <a:t>. </a:t>
            </a:r>
            <a:r>
              <a:rPr lang="cs-CZ" b="1" dirty="0" smtClean="0">
                <a:solidFill>
                  <a:srgbClr val="7030A0"/>
                </a:solidFill>
              </a:rPr>
              <a:t>Čechov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06600"/>
                </a:solidFill>
              </a:rPr>
              <a:t>Strýček Váňa 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06600"/>
                </a:solidFill>
              </a:rPr>
              <a:t>Tři sestry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06600"/>
                </a:solidFill>
              </a:rPr>
              <a:t>Višňový sad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06600"/>
                </a:solidFill>
              </a:rPr>
              <a:t>Racek</a:t>
            </a:r>
            <a:endParaRPr lang="cs-CZ" i="1" dirty="0">
              <a:solidFill>
                <a:srgbClr val="0066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9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Zločin a trest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Hlavní postavou románu </a:t>
            </a:r>
            <a:r>
              <a:rPr lang="cs-CZ" b="1" dirty="0"/>
              <a:t>Zločin a trest</a:t>
            </a:r>
            <a:r>
              <a:rPr lang="cs-CZ" dirty="0"/>
              <a:t> je petrohradský student </a:t>
            </a:r>
            <a:r>
              <a:rPr lang="cs-CZ" b="1" dirty="0" err="1"/>
              <a:t>Raskolnikov</a:t>
            </a:r>
            <a:r>
              <a:rPr lang="cs-CZ" dirty="0"/>
              <a:t>, který se ocitne v těžké finanční i životní situaci. Rozhodne se ji řešit promyšlenou vraždou staré lichvářky. Přestože ji považoval za „lidskou veš“, není schopen unést břímě svého činu. Svěřuje se prostitutce Soně</a:t>
            </a:r>
            <a:r>
              <a:rPr lang="cs-CZ" b="1" dirty="0"/>
              <a:t> </a:t>
            </a:r>
            <a:r>
              <a:rPr lang="cs-CZ" dirty="0"/>
              <a:t>, která mu radí, aby se sám udal. </a:t>
            </a:r>
            <a:r>
              <a:rPr lang="cs-CZ" dirty="0" err="1"/>
              <a:t>Raskolnikova</a:t>
            </a:r>
            <a:r>
              <a:rPr lang="cs-CZ" dirty="0"/>
              <a:t> podezřívá policejní inspektor, ale nemá jasné důkazy. Student se nakonec přizná a je odsouzen k nuceným pracím na Sibiři, kam ho doprovází i Soňa. Její konání mu otevírá oči: hrdina se přimyká ke křesťanství a věří v lepší budoucnost.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01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Kontrolní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Charakterizujte zbytečného člověka.</a:t>
            </a:r>
          </a:p>
          <a:p>
            <a:r>
              <a:rPr lang="cs-CZ" dirty="0" smtClean="0"/>
              <a:t>V kterých dílech se můžeme se zbytečným člověkem setkat?</a:t>
            </a:r>
          </a:p>
          <a:p>
            <a:r>
              <a:rPr lang="cs-CZ" dirty="0" smtClean="0"/>
              <a:t>Kdo je zakladatelem psychologické prózy?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91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err="1" smtClean="0">
                <a:effectLst/>
              </a:rPr>
              <a:t>GREATORANGEPUMPKIN</a:t>
            </a:r>
            <a:r>
              <a:rPr lang="cs-CZ" sz="1600" dirty="0" smtClean="0">
                <a:effectLst/>
              </a:rPr>
              <a:t>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23.4.2013]. Dostupný na WWW: http://</a:t>
            </a:r>
            <a:r>
              <a:rPr lang="cs-CZ" sz="1600" dirty="0" err="1" smtClean="0">
                <a:effectLst/>
              </a:rPr>
              <a:t>cs.wikipedia.org</a:t>
            </a:r>
            <a:r>
              <a:rPr lang="cs-CZ" sz="1600" dirty="0" smtClean="0">
                <a:effectLst/>
              </a:rPr>
              <a:t>/wiki/</a:t>
            </a:r>
            <a:r>
              <a:rPr lang="cs-CZ" sz="1600" dirty="0" err="1" smtClean="0">
                <a:effectLst/>
              </a:rPr>
              <a:t>Soubor:L.N.Tolstoy_Prokudin-Gorsky.jpg</a:t>
            </a:r>
            <a:r>
              <a:rPr lang="cs-CZ" sz="1600" dirty="0" smtClean="0">
                <a:effectLst/>
              </a:rPr>
              <a:t> </a:t>
            </a:r>
          </a:p>
          <a:p>
            <a:r>
              <a:rPr lang="pt-BR" sz="1600" dirty="0" smtClean="0">
                <a:effectLst/>
              </a:rPr>
              <a:t>ANASTÁCIO, Manuel. </a:t>
            </a:r>
            <a:r>
              <a:rPr lang="pt-BR" sz="1600" i="1" dirty="0" smtClean="0">
                <a:effectLst/>
              </a:rPr>
              <a:t>Wikimedia Commons</a:t>
            </a:r>
            <a:r>
              <a:rPr lang="pt-BR" sz="1600" dirty="0" smtClean="0">
                <a:effectLst/>
              </a:rPr>
              <a:t> [online]. [cit. 23.4.2013]. Dostupný na WWW: http://cs.wikipedia.org/wiki/Soubor:IvanTurgenev.jpeg </a:t>
            </a:r>
            <a:endParaRPr lang="cs-CZ" sz="1600" dirty="0" smtClean="0">
              <a:effectLst/>
            </a:endParaRPr>
          </a:p>
          <a:p>
            <a:r>
              <a:rPr lang="cs-CZ" sz="1600" dirty="0" err="1" smtClean="0">
                <a:effectLst/>
              </a:rPr>
              <a:t>ISASHA</a:t>
            </a:r>
            <a:r>
              <a:rPr lang="cs-CZ" sz="1600" dirty="0" smtClean="0">
                <a:effectLst/>
              </a:rPr>
              <a:t>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23.4.2013]. Dostupný na WWW: http://</a:t>
            </a:r>
            <a:r>
              <a:rPr lang="cs-CZ" sz="1600" dirty="0" err="1" smtClean="0">
                <a:effectLst/>
              </a:rPr>
              <a:t>cs.wikipedia.org</a:t>
            </a:r>
            <a:r>
              <a:rPr lang="cs-CZ" sz="1600" dirty="0" smtClean="0">
                <a:effectLst/>
              </a:rPr>
              <a:t>/wiki/</a:t>
            </a:r>
            <a:r>
              <a:rPr lang="cs-CZ" sz="1600" dirty="0" err="1" smtClean="0">
                <a:effectLst/>
              </a:rPr>
              <a:t>Soubor:Ivan_Goncharov.jpg</a:t>
            </a:r>
            <a:r>
              <a:rPr lang="cs-CZ" sz="1600" dirty="0" smtClean="0">
                <a:effectLst/>
              </a:rPr>
              <a:t> </a:t>
            </a:r>
          </a:p>
          <a:p>
            <a:r>
              <a:rPr lang="cs-CZ" sz="1600" dirty="0" err="1" smtClean="0">
                <a:effectLst/>
              </a:rPr>
              <a:t>ROZHKOV</a:t>
            </a:r>
            <a:r>
              <a:rPr lang="cs-CZ" sz="1600" dirty="0" smtClean="0">
                <a:effectLst/>
              </a:rPr>
              <a:t>, </a:t>
            </a:r>
            <a:r>
              <a:rPr lang="cs-CZ" sz="1600" dirty="0" err="1" smtClean="0">
                <a:effectLst/>
              </a:rPr>
              <a:t>Dmitry</a:t>
            </a:r>
            <a:r>
              <a:rPr lang="cs-CZ" sz="1600" dirty="0" smtClean="0">
                <a:effectLst/>
              </a:rPr>
              <a:t>. </a:t>
            </a:r>
            <a:r>
              <a:rPr lang="cs-CZ" sz="1600" i="1" dirty="0" err="1" smtClean="0">
                <a:effectLst/>
              </a:rPr>
              <a:t>Wikimedia</a:t>
            </a:r>
            <a:r>
              <a:rPr lang="cs-CZ" sz="1600" i="1" dirty="0" smtClean="0">
                <a:effectLst/>
              </a:rPr>
              <a:t> </a:t>
            </a:r>
            <a:r>
              <a:rPr lang="cs-CZ" sz="1600" i="1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 [online]. [cit. 23.4.2013]. Dostupný na WWW: http://</a:t>
            </a:r>
            <a:r>
              <a:rPr lang="cs-CZ" sz="1600" dirty="0" err="1" smtClean="0">
                <a:effectLst/>
              </a:rPr>
              <a:t>cs.wikipedia.org</a:t>
            </a:r>
            <a:r>
              <a:rPr lang="cs-CZ" sz="1600" dirty="0" smtClean="0">
                <a:effectLst/>
              </a:rPr>
              <a:t>/wiki/</a:t>
            </a:r>
            <a:r>
              <a:rPr lang="cs-CZ" sz="1600" dirty="0" err="1" smtClean="0">
                <a:effectLst/>
              </a:rPr>
              <a:t>Soubor:Dostoevsky_1872.jpg</a:t>
            </a:r>
            <a:r>
              <a:rPr lang="cs-CZ" sz="1600" dirty="0" smtClean="0">
                <a:effectLst/>
              </a:rPr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07595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Seznam zdrojů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effectLst/>
              </a:rPr>
              <a:t>SOCHROVÁ</a:t>
            </a:r>
            <a:r>
              <a:rPr lang="cs-CZ" dirty="0" smtClean="0">
                <a:effectLst/>
              </a:rPr>
              <a:t>, Marie. </a:t>
            </a:r>
            <a:r>
              <a:rPr lang="cs-CZ" i="1" dirty="0" smtClean="0">
                <a:effectLst/>
              </a:rPr>
              <a:t>Kompletní přehled české a světové literatury</a:t>
            </a:r>
            <a:r>
              <a:rPr lang="cs-CZ" dirty="0" smtClean="0">
                <a:effectLst/>
              </a:rPr>
              <a:t>. 1. vyd. Havlíčkův Brod: Fragment, 2007, 356 s. ISBN 978-802-5303-115. 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03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651</Words>
  <Application>Microsoft Office PowerPoint</Application>
  <PresentationFormat>Předvádění na obrazovce (4:3)</PresentationFormat>
  <Paragraphs>80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</vt:lpstr>
      <vt:lpstr>Realismus ve světové literatuře</vt:lpstr>
      <vt:lpstr>Prezentace aplikace PowerPoint</vt:lpstr>
      <vt:lpstr>Prezentace aplikace PowerPoint</vt:lpstr>
      <vt:lpstr>Lev Nikolajevič Tolstoj  </vt:lpstr>
      <vt:lpstr>Prezentace aplikace PowerPoint</vt:lpstr>
      <vt:lpstr>Ivan Sergejevič Turgeněv  </vt:lpstr>
      <vt:lpstr>Prezentace aplikace PowerPoint</vt:lpstr>
      <vt:lpstr>Ivan Alexandrovič Gončarov  </vt:lpstr>
      <vt:lpstr>Prezentace aplikace PowerPoint</vt:lpstr>
      <vt:lpstr>Fjodor Michajlovič Dostojevskij  </vt:lpstr>
      <vt:lpstr>Dostojevskij: dílo</vt:lpstr>
      <vt:lpstr>Další realisté a jejich díla</vt:lpstr>
      <vt:lpstr>Zločin a trest</vt:lpstr>
      <vt:lpstr>Kontrolní otázky</vt:lpstr>
      <vt:lpstr>Seznam obrázků</vt:lpstr>
      <vt:lpstr>Seznam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Světový realismus</dc:title>
  <dc:creator>uzivatel</dc:creator>
  <cp:lastModifiedBy>uzivatel</cp:lastModifiedBy>
  <cp:revision>7</cp:revision>
  <dcterms:created xsi:type="dcterms:W3CDTF">2013-04-23T19:03:01Z</dcterms:created>
  <dcterms:modified xsi:type="dcterms:W3CDTF">2013-06-17T10:27:35Z</dcterms:modified>
</cp:coreProperties>
</file>