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271" r:id="rId5"/>
    <p:sldId id="272" r:id="rId6"/>
    <p:sldId id="256" r:id="rId7"/>
    <p:sldId id="260" r:id="rId8"/>
    <p:sldId id="258" r:id="rId9"/>
    <p:sldId id="262" r:id="rId10"/>
    <p:sldId id="259" r:id="rId11"/>
    <p:sldId id="263" r:id="rId12"/>
    <p:sldId id="264" r:id="rId13"/>
    <p:sldId id="265" r:id="rId14"/>
    <p:sldId id="266" r:id="rId15"/>
    <p:sldId id="267" r:id="rId16"/>
    <p:sldId id="273" r:id="rId17"/>
    <p:sldId id="261" r:id="rId18"/>
    <p:sldId id="275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3767-9CB7-4480-BD80-9D2DAE6B392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D570-1EEC-4946-BA3E-4DD8F7D80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4022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3767-9CB7-4480-BD80-9D2DAE6B392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D570-1EEC-4946-BA3E-4DD8F7D80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4846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3767-9CB7-4480-BD80-9D2DAE6B392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D570-1EEC-4946-BA3E-4DD8F7D80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986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3767-9CB7-4480-BD80-9D2DAE6B392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D570-1EEC-4946-BA3E-4DD8F7D80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6602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3767-9CB7-4480-BD80-9D2DAE6B392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D570-1EEC-4946-BA3E-4DD8F7D80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6782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3767-9CB7-4480-BD80-9D2DAE6B392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D570-1EEC-4946-BA3E-4DD8F7D80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9473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3767-9CB7-4480-BD80-9D2DAE6B392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D570-1EEC-4946-BA3E-4DD8F7D80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9044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3767-9CB7-4480-BD80-9D2DAE6B392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D570-1EEC-4946-BA3E-4DD8F7D80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79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3767-9CB7-4480-BD80-9D2DAE6B392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D570-1EEC-4946-BA3E-4DD8F7D80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71438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3767-9CB7-4480-BD80-9D2DAE6B392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D570-1EEC-4946-BA3E-4DD8F7D80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9531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3767-9CB7-4480-BD80-9D2DAE6B392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D570-1EEC-4946-BA3E-4DD8F7D80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75675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93C1F-607B-4EF5-90E9-B9241410359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7A415-9C16-430D-9EC6-24A4283F35F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1949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DC43F-0AAF-4F5D-89A9-006926AE9A0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044B5-BDC8-497A-959C-DB60B8519E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1726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A130D-2C50-4385-86D0-B9E851E0BEF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3AC4D-F10C-4898-893F-7704416E91E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7905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27B63-8AE2-4378-B69A-A5F1D0DC1F4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5C0DB-9859-49F9-B70A-47D390AEA56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0113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A70F1-853A-4BE1-9F40-E530B13D9A8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19967-F5BA-4E47-A09B-3D63D5DF96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2171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17D2A-5CDA-4589-A4F6-200C5D0392F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4BCE5-944B-41E3-B5E4-1D10A2180CB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1832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17143-569F-4F67-9121-8F6C3390146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EA7F2-6BAB-43F8-885E-B4D7BB8F3C3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2338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0CC74-7ECE-4BC0-90DF-47532592DD9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E5C27-872B-4069-8BA8-DC98F9AFF23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3400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46466-380F-4AF9-844D-4BC64405150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46971-37F6-4643-A859-98290E3EBD2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713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01E86-3C23-431F-8678-845977D4D06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B4F21-2089-49CB-BEA2-FA78E317606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0570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BE87C-3BBC-428E-8D1F-6B5F2258C96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5A05D-B342-420E-B63F-3FE247CC13E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440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93C1F-607B-4EF5-90E9-B9241410359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7A415-9C16-430D-9EC6-24A4283F35F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2798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DC43F-0AAF-4F5D-89A9-006926AE9A0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044B5-BDC8-497A-959C-DB60B8519E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5296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A130D-2C50-4385-86D0-B9E851E0BEF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3AC4D-F10C-4898-893F-7704416E91E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488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27B63-8AE2-4378-B69A-A5F1D0DC1F4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5C0DB-9859-49F9-B70A-47D390AEA56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0438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A70F1-853A-4BE1-9F40-E530B13D9A8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19967-F5BA-4E47-A09B-3D63D5DF96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7679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17D2A-5CDA-4589-A4F6-200C5D0392F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4BCE5-944B-41E3-B5E4-1D10A2180CB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2415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17143-569F-4F67-9121-8F6C3390146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EA7F2-6BAB-43F8-885E-B4D7BB8F3C3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4526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0CC74-7ECE-4BC0-90DF-47532592DD9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E5C27-872B-4069-8BA8-DC98F9AFF23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1676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46466-380F-4AF9-844D-4BC64405150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46971-37F6-4643-A859-98290E3EBD2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4595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01E86-3C23-431F-8678-845977D4D06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B4F21-2089-49CB-BEA2-FA78E317606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4282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BE87C-3BBC-428E-8D1F-6B5F2258C96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5A05D-B342-420E-B63F-3FE247CC13E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6879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93C1F-607B-4EF5-90E9-B9241410359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7A415-9C16-430D-9EC6-24A4283F35F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1230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DC43F-0AAF-4F5D-89A9-006926AE9A0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044B5-BDC8-497A-959C-DB60B8519E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5957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A130D-2C50-4385-86D0-B9E851E0BEF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3AC4D-F10C-4898-893F-7704416E91E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26966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27B63-8AE2-4378-B69A-A5F1D0DC1F4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5C0DB-9859-49F9-B70A-47D390AEA56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78775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A70F1-853A-4BE1-9F40-E530B13D9A8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19967-F5BA-4E47-A09B-3D63D5DF96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46465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17D2A-5CDA-4589-A4F6-200C5D0392F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4BCE5-944B-41E3-B5E4-1D10A2180CB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6554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17143-569F-4F67-9121-8F6C3390146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EA7F2-6BAB-43F8-885E-B4D7BB8F3C3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36718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0CC74-7ECE-4BC0-90DF-47532592DD9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E5C27-872B-4069-8BA8-DC98F9AFF23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39163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46466-380F-4AF9-844D-4BC64405150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46971-37F6-4643-A859-98290E3EBD2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37817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01E86-3C23-431F-8678-845977D4D06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B4F21-2089-49CB-BEA2-FA78E317606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04664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BE87C-3BBC-428E-8D1F-6B5F2258C96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5A05D-B342-420E-B63F-3FE247CC13E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313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23767-9CB7-4480-BD80-9D2DAE6B392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CD570-1EEC-4946-BA3E-4DD8F7D80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7814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E3DE666-0E1E-497C-B459-F64DB60F265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BD1F65-D093-4934-A11A-7F18E5DD73D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25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E3DE666-0E1E-497C-B459-F64DB60F265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BD1F65-D093-4934-A11A-7F18E5DD73D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0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E3DE666-0E1E-497C-B459-F64DB60F265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BD1F65-D093-4934-A11A-7F18E5DD73D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153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s.wikipedia.org/wiki/Soubor:Jan_Vil%C3%ADmek_-_Karel_Havl%C3%AD%C4%8Dek_Borovsk%C3%BD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itanka.cz/havlicek/sltoc.html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2/2f/Brixen-Havl%C3%AD%C4%8Dek's_house3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eldar.cz/kangaroo/borovsky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534988"/>
            <a:ext cx="3744912" cy="10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9713" y="687388"/>
            <a:ext cx="3744912" cy="10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55" name="Group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8180291"/>
              </p:ext>
            </p:extLst>
          </p:nvPr>
        </p:nvGraphicFramePr>
        <p:xfrm>
          <a:off x="1476375" y="2133600"/>
          <a:ext cx="6575425" cy="3904933"/>
        </p:xfrm>
        <a:graphic>
          <a:graphicData uri="http://schemas.openxmlformats.org/drawingml/2006/table">
            <a:tbl>
              <a:tblPr/>
              <a:tblGrid>
                <a:gridCol w="2951163"/>
                <a:gridCol w="3624262"/>
              </a:tblGrid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SOU Uherský Brod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Mgr. Dana Zajíčková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54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Realismus v české literatuře: Karel Havlíček Borovský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34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Český jazyk a literatura pro I. ročník oboru Krajinář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30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Ročník: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1. 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3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54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květen 2013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13338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>
            <a:off x="2051050" y="6237288"/>
            <a:ext cx="5976938" cy="484187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i="1" smtClean="0">
                <a:solidFill>
                  <a:srgbClr val="898989"/>
                </a:solidFill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mtClean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12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Estetické vzdělávání významně přispívá ke kultivaci člověka, vychovává žáky ke kultivovanému jazykovému projevu a podílí se na rozvoji jejich duchovního života. 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cs typeface="Arial" charset="0"/>
              </a:rPr>
              <a:t>Záměrem této sady výukových materiálů s názvem: </a:t>
            </a:r>
            <a:r>
              <a:rPr lang="cs-CZ" u="sng" dirty="0">
                <a:cs typeface="Arial" charset="0"/>
              </a:rPr>
              <a:t>Český jazyk </a:t>
            </a:r>
            <a:r>
              <a:rPr lang="cs-CZ" u="sng" dirty="0" smtClean="0">
                <a:cs typeface="Arial" charset="0"/>
              </a:rPr>
              <a:t>a literatura pro </a:t>
            </a:r>
            <a:r>
              <a:rPr lang="cs-CZ" u="sng" dirty="0">
                <a:cs typeface="Arial" charset="0"/>
              </a:rPr>
              <a:t>I</a:t>
            </a:r>
            <a:r>
              <a:rPr lang="cs-CZ" u="sng" dirty="0" smtClean="0">
                <a:cs typeface="Arial" charset="0"/>
              </a:rPr>
              <a:t>. </a:t>
            </a:r>
            <a:r>
              <a:rPr lang="cs-CZ" u="sng" dirty="0">
                <a:cs typeface="Arial" charset="0"/>
              </a:rPr>
              <a:t>ročník oboru KRAJINÁŘ</a:t>
            </a:r>
            <a:r>
              <a:rPr lang="cs-CZ" dirty="0"/>
              <a:t> je utvářet kladný vztah k materiálním a duchovním hodnotám, prohloubit a kultivovat jazykový projev žáků.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Žáci získají přehled o hlavních jevech a pilířích v české a světové literatuře od počátku starověku do poloviny 19. století.</a:t>
            </a:r>
            <a:endParaRPr lang="cs-CZ" dirty="0">
              <a:cs typeface="Arial" charset="0"/>
            </a:endParaRP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cs typeface="Arial" charset="0"/>
              </a:rPr>
              <a:t>Jednotlivé </a:t>
            </a:r>
            <a:r>
              <a:rPr lang="cs-CZ" dirty="0" err="1">
                <a:cs typeface="Arial" charset="0"/>
              </a:rPr>
              <a:t>DUMy</a:t>
            </a:r>
            <a:r>
              <a:rPr lang="cs-CZ" dirty="0">
                <a:cs typeface="Arial" charset="0"/>
              </a:rPr>
              <a:t> (prezentace) v této sadě reflektují tematické oblasti, které jsou probírány v předmětu Český jazyk a literatura na SOU Uherský Brod.</a:t>
            </a: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cs typeface="Arial" charset="0"/>
              </a:rPr>
              <a:t>Tato prezentace se věnuje </a:t>
            </a:r>
            <a:r>
              <a:rPr lang="cs-CZ" dirty="0" smtClean="0">
                <a:cs typeface="Arial" charset="0"/>
              </a:rPr>
              <a:t>osobnosti Karla Havlíčka Borovského.</a:t>
            </a:r>
            <a:r>
              <a:rPr lang="cs-CZ" u="sng" dirty="0" smtClean="0">
                <a:cs typeface="Arial" charset="0"/>
              </a:rPr>
              <a:t> </a:t>
            </a:r>
            <a:endParaRPr lang="cs-CZ" u="sng" dirty="0">
              <a:cs typeface="Arial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0071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772400" cy="1470025"/>
          </a:xfrm>
        </p:spPr>
        <p:txBody>
          <a:bodyPr/>
          <a:lstStyle/>
          <a:p>
            <a:r>
              <a:rPr lang="cs-CZ" b="1" dirty="0" smtClean="0"/>
              <a:t>Realismus v české literatuře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Karel Havlíček Borovský</a:t>
            </a:r>
          </a:p>
          <a:p>
            <a:r>
              <a:rPr lang="cs-CZ" sz="4000" b="1" dirty="0" smtClean="0">
                <a:solidFill>
                  <a:srgbClr val="7030A0"/>
                </a:solidFill>
              </a:rPr>
              <a:t>(1821-1856)</a:t>
            </a:r>
            <a:endParaRPr lang="cs-CZ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48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Jan Vilímek - Karel Havlíček Borovský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37459"/>
            <a:ext cx="4464496" cy="5195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43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61054" y="188640"/>
            <a:ext cx="8064896" cy="10802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cs-CZ" sz="2800" b="1" kern="50" dirty="0" smtClean="0">
                <a:effectLst/>
                <a:ea typeface="Lucida Sans Unicode"/>
              </a:rPr>
              <a:t>Havlíček</a:t>
            </a:r>
            <a:r>
              <a:rPr lang="cs-CZ" sz="2800" kern="50" dirty="0" smtClean="0">
                <a:effectLst/>
                <a:ea typeface="Lucida Sans Unicode"/>
              </a:rPr>
              <a:t> se narodil v Borové u Přibyslavi</a:t>
            </a: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. </a:t>
            </a: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 smtClean="0">
              <a:effectLst/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 smtClean="0">
              <a:effectLst/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 smtClean="0">
              <a:effectLst/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 smtClean="0">
              <a:effectLst/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 smtClean="0">
              <a:effectLst/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 smtClean="0">
              <a:effectLst/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 smtClean="0">
              <a:effectLst/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 smtClean="0">
              <a:effectLst/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 smtClean="0">
              <a:effectLst/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4000" kern="50" dirty="0"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 smtClean="0">
              <a:effectLst/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4000" kern="50" dirty="0"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 smtClean="0">
              <a:effectLst/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>
              <a:latin typeface="Times New Roman"/>
              <a:ea typeface="Lucida Sans Unicode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cs-CZ" sz="2800" kern="50" dirty="0" smtClean="0">
              <a:effectLst/>
              <a:latin typeface="Times New Roman"/>
              <a:ea typeface="Lucida Sans Unicode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02" y="980728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679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7788"/>
            <a:ext cx="8064896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cs-CZ" sz="3200" kern="50" dirty="0">
                <a:solidFill>
                  <a:prstClr val="black"/>
                </a:solidFill>
                <a:ea typeface="Lucida Sans Unicode"/>
              </a:rPr>
              <a:t>Byl vyloučen z kněžského semináře v Klementinu. 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3200" kern="50" dirty="0">
                <a:solidFill>
                  <a:prstClr val="black"/>
                </a:solidFill>
                <a:ea typeface="Lucida Sans Unicode"/>
              </a:rPr>
              <a:t>Působil jako vychovatel v Moskvě a po návratu z Ruska se stal redaktorem Pražských novin. 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3200" b="1" kern="50" dirty="0">
                <a:solidFill>
                  <a:prstClr val="black"/>
                </a:solidFill>
                <a:ea typeface="Lucida Sans Unicode"/>
              </a:rPr>
              <a:t>Aktivně se zapojil do revolučního dění v roce 1848.</a:t>
            </a:r>
            <a:r>
              <a:rPr lang="cs-CZ" sz="3200" kern="50" dirty="0">
                <a:solidFill>
                  <a:prstClr val="black"/>
                </a:solidFill>
                <a:ea typeface="Lucida Sans Unicode"/>
              </a:rPr>
              <a:t> 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3200" kern="50" dirty="0">
                <a:solidFill>
                  <a:prstClr val="black"/>
                </a:solidFill>
                <a:ea typeface="Lucida Sans Unicode"/>
              </a:rPr>
              <a:t>založil </a:t>
            </a:r>
            <a:r>
              <a:rPr kumimoji="0" lang="cs-CZ" sz="3200" b="1" i="0" u="sng" strike="noStrike" kern="5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Lucida Sans Unicode"/>
              </a:rPr>
              <a:t>Národní noviny</a:t>
            </a:r>
            <a:r>
              <a:rPr kumimoji="0" lang="cs-CZ" sz="3200" b="1" i="0" u="none" strike="noStrike" kern="5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Lucida Sans Unicode"/>
              </a:rPr>
              <a:t> </a:t>
            </a:r>
            <a:r>
              <a:rPr lang="cs-CZ" sz="3200" kern="50" dirty="0">
                <a:solidFill>
                  <a:prstClr val="black"/>
                </a:solidFill>
                <a:ea typeface="Lucida Sans Unicode"/>
              </a:rPr>
              <a:t>(1848-1850) se satirickou přílohou Šotek, účastnil se Slovanského sjezdu a byl zvolen do říšského sněmu. 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3200" kern="50" dirty="0">
                <a:solidFill>
                  <a:prstClr val="black"/>
                </a:solidFill>
                <a:ea typeface="Lucida Sans Unicode"/>
              </a:rPr>
              <a:t>Opakovaně se pro své názory ocitl před soudem, ale vždy byl osvobozen. </a:t>
            </a:r>
          </a:p>
        </p:txBody>
      </p:sp>
    </p:spTree>
    <p:extLst>
      <p:ext uri="{BB962C8B-B14F-4D97-AF65-F5344CB8AC3E}">
        <p14:creationId xmlns:p14="http://schemas.microsoft.com/office/powerpoint/2010/main" val="4279798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332656"/>
            <a:ext cx="8136904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kern="50" dirty="0" smtClean="0">
                <a:effectLst/>
                <a:ea typeface="Lucida Sans Unicode"/>
              </a:rPr>
              <a:t>Po zákazu Národních novin začal vydávat v Kutné Hoře politický časopis </a:t>
            </a:r>
            <a:r>
              <a:rPr lang="cs-CZ" sz="3200" b="1" u="sng" kern="50" dirty="0" smtClean="0">
                <a:solidFill>
                  <a:srgbClr val="FF0000"/>
                </a:solidFill>
                <a:effectLst/>
                <a:ea typeface="Lucida Sans Unicode"/>
                <a:hlinkClick r:id="rId2"/>
              </a:rPr>
              <a:t>Slovan</a:t>
            </a:r>
            <a:r>
              <a:rPr lang="cs-CZ" sz="3200" kern="50" dirty="0" smtClean="0">
                <a:effectLst/>
                <a:ea typeface="Lucida Sans Unicode"/>
              </a:rPr>
              <a:t> (1850-1851). H</a:t>
            </a:r>
            <a:r>
              <a:rPr lang="cs-CZ" sz="3200" b="1" kern="50" dirty="0" smtClean="0">
                <a:effectLst/>
                <a:ea typeface="Lucida Sans Unicode"/>
              </a:rPr>
              <a:t>avlíček</a:t>
            </a:r>
            <a:r>
              <a:rPr lang="cs-CZ" sz="3200" kern="50" dirty="0" smtClean="0">
                <a:effectLst/>
                <a:ea typeface="Lucida Sans Unicode"/>
              </a:rPr>
              <a:t> se stal symbolem protirakouského odboje a byl oslavován jako národní mučedník. </a:t>
            </a: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cs-CZ" sz="3200" b="1" kern="50" dirty="0" smtClean="0">
                <a:effectLst/>
                <a:ea typeface="Lucida Sans Unicode"/>
              </a:rPr>
              <a:t>Nejvýznamnější je jeho činnost novinářská.</a:t>
            </a:r>
            <a:r>
              <a:rPr lang="cs-CZ" sz="3200" kern="50" dirty="0" smtClean="0">
                <a:effectLst/>
                <a:ea typeface="Lucida Sans Unicode"/>
              </a:rPr>
              <a:t> Velmi blízko k ní má i </a:t>
            </a:r>
            <a:r>
              <a:rPr lang="cs-CZ" sz="3200" b="1" kern="50" dirty="0" smtClean="0">
                <a:effectLst/>
                <a:ea typeface="Lucida Sans Unicode"/>
              </a:rPr>
              <a:t>tvorba satirická</a:t>
            </a:r>
            <a:r>
              <a:rPr lang="cs-CZ" sz="3200" kern="50" dirty="0" smtClean="0">
                <a:effectLst/>
                <a:ea typeface="Lucida Sans Unicode"/>
              </a:rPr>
              <a:t>. </a:t>
            </a: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cs-CZ" sz="3200" kern="50" dirty="0" smtClean="0">
                <a:effectLst/>
                <a:ea typeface="Lucida Sans Unicode"/>
              </a:rPr>
              <a:t>Byl nesmlouvavým </a:t>
            </a:r>
            <a:r>
              <a:rPr lang="cs-CZ" sz="3200" b="1" kern="50" dirty="0" smtClean="0">
                <a:effectLst/>
                <a:ea typeface="Lucida Sans Unicode"/>
              </a:rPr>
              <a:t>kritikem církve</a:t>
            </a:r>
            <a:r>
              <a:rPr lang="cs-CZ" sz="3200" kern="50" dirty="0" smtClean="0">
                <a:effectLst/>
                <a:ea typeface="Lucida Sans Unicode"/>
              </a:rPr>
              <a:t>, </a:t>
            </a:r>
            <a:r>
              <a:rPr lang="cs-CZ" sz="3200" b="1" kern="50" dirty="0" smtClean="0">
                <a:effectLst/>
                <a:ea typeface="Lucida Sans Unicode"/>
              </a:rPr>
              <a:t>absolutismu</a:t>
            </a:r>
            <a:r>
              <a:rPr lang="cs-CZ" sz="3200" kern="50" dirty="0" smtClean="0">
                <a:effectLst/>
                <a:ea typeface="Lucida Sans Unicode"/>
              </a:rPr>
              <a:t> a různých </a:t>
            </a:r>
            <a:r>
              <a:rPr lang="cs-CZ" sz="3200" b="1" kern="50" dirty="0" smtClean="0">
                <a:effectLst/>
                <a:ea typeface="Lucida Sans Unicode"/>
              </a:rPr>
              <a:t>společenských zlořádů.</a:t>
            </a:r>
            <a:r>
              <a:rPr lang="cs-CZ" sz="3200" kern="50" dirty="0" smtClean="0">
                <a:effectLst/>
                <a:ea typeface="Lucida Sans Unicode"/>
              </a:rPr>
              <a:t> Kriticky se díval na poměry v Rusku, ke kterému se upínaly naděje českých stoupenců myšlenky slovanské vzájemnosti.</a:t>
            </a:r>
          </a:p>
          <a:p>
            <a:pPr>
              <a:spcAft>
                <a:spcPts val="0"/>
              </a:spcAft>
            </a:pPr>
            <a:r>
              <a:rPr lang="cs-CZ" sz="3200" kern="50" dirty="0" smtClean="0">
                <a:effectLst/>
                <a:ea typeface="Lucida Sans Unicode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7137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260648"/>
            <a:ext cx="82809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cs-CZ" sz="3200" kern="50" dirty="0">
                <a:solidFill>
                  <a:prstClr val="black"/>
                </a:solidFill>
                <a:ea typeface="Lucida Sans Unicode"/>
              </a:rPr>
              <a:t>Roku 1851 byl Havlíček zatčen a deportován do </a:t>
            </a:r>
            <a:r>
              <a:rPr kumimoji="0" lang="cs-CZ" sz="3200" b="1" i="0" u="none" strike="noStrike" kern="5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ea typeface="Lucida Sans Unicode"/>
              </a:rPr>
              <a:t>Brixenu</a:t>
            </a:r>
            <a:r>
              <a:rPr lang="cs-CZ" sz="3200" kern="50" dirty="0">
                <a:solidFill>
                  <a:prstClr val="black"/>
                </a:solidFill>
                <a:ea typeface="Lucida Sans Unicode"/>
              </a:rPr>
              <a:t>. Do Čech se mohl vrátit až po čtyřech letech, ale už v roce 1856 </a:t>
            </a:r>
            <a:r>
              <a:rPr lang="cs-CZ" sz="3200" kern="50" dirty="0" smtClean="0">
                <a:solidFill>
                  <a:prstClr val="black"/>
                </a:solidFill>
                <a:ea typeface="Lucida Sans Unicode"/>
              </a:rPr>
              <a:t>umírá v Praze </a:t>
            </a:r>
            <a:r>
              <a:rPr lang="cs-CZ" sz="3200" kern="50" dirty="0">
                <a:solidFill>
                  <a:prstClr val="black"/>
                </a:solidFill>
                <a:ea typeface="Lucida Sans Unicode"/>
              </a:rPr>
              <a:t>na tuberkulózu. </a:t>
            </a:r>
          </a:p>
        </p:txBody>
      </p:sp>
      <p:pic>
        <p:nvPicPr>
          <p:cNvPr id="3074" name="Picture 2" descr="Soubor:Brixen-Havlíček's house3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501262"/>
            <a:ext cx="5328592" cy="373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123728" y="6381328"/>
            <a:ext cx="4896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effectLst/>
              </a:rPr>
              <a:t>Dům v Brixenu, ve kterém bydlel.</a:t>
            </a:r>
            <a:endParaRPr lang="cs-CZ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5355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Dílo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Většina Havlíčkových děl mohla vyjít až po autorově smrti. </a:t>
            </a:r>
            <a:endParaRPr lang="cs-CZ" dirty="0" smtClean="0"/>
          </a:p>
          <a:p>
            <a:r>
              <a:rPr lang="cs-CZ" b="1" dirty="0" smtClean="0"/>
              <a:t>Ve</a:t>
            </a:r>
            <a:r>
              <a:rPr lang="cs-CZ" b="1" dirty="0"/>
              <a:t> vyhnanství</a:t>
            </a:r>
            <a:r>
              <a:rPr lang="cs-CZ" dirty="0"/>
              <a:t> v Brixenu napsal veršované skladby, které spojuje odpor k absolutismu a tyranské nadvládě:</a:t>
            </a:r>
          </a:p>
          <a:p>
            <a:r>
              <a:rPr lang="cs-CZ" b="1" dirty="0">
                <a:solidFill>
                  <a:srgbClr val="006600"/>
                </a:solidFill>
                <a:hlinkClick r:id="rId2"/>
              </a:rPr>
              <a:t>Tyrolské </a:t>
            </a:r>
            <a:r>
              <a:rPr lang="cs-CZ" b="1" dirty="0" smtClean="0">
                <a:solidFill>
                  <a:srgbClr val="006600"/>
                </a:solidFill>
                <a:hlinkClick r:id="rId2"/>
              </a:rPr>
              <a:t>elegie </a:t>
            </a:r>
            <a:r>
              <a:rPr lang="cs-CZ" b="1" dirty="0">
                <a:solidFill>
                  <a:srgbClr val="006600"/>
                </a:solidFill>
                <a:hlinkClick r:id="rId2"/>
              </a:rPr>
              <a:t>- (publikováno roku 1861) jsou ironickou „zprávou“ o násilné deportaci Karla Havlíčka Borovského do </a:t>
            </a:r>
            <a:r>
              <a:rPr lang="cs-CZ" b="1" dirty="0" smtClean="0">
                <a:solidFill>
                  <a:srgbClr val="006600"/>
                </a:solidFill>
                <a:hlinkClick r:id="rId2"/>
              </a:rPr>
              <a:t>Brixenu. </a:t>
            </a:r>
            <a:endParaRPr lang="cs-CZ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45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Dílo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u="sng" dirty="0" smtClean="0">
                <a:solidFill>
                  <a:srgbClr val="006600"/>
                </a:solidFill>
              </a:rPr>
              <a:t>Král </a:t>
            </a:r>
            <a:r>
              <a:rPr lang="cs-CZ" b="1" u="sng" dirty="0">
                <a:solidFill>
                  <a:srgbClr val="006600"/>
                </a:solidFill>
              </a:rPr>
              <a:t>Lávra</a:t>
            </a:r>
            <a:r>
              <a:rPr lang="cs-CZ" b="1" dirty="0">
                <a:solidFill>
                  <a:srgbClr val="006600"/>
                </a:solidFill>
              </a:rPr>
              <a:t> </a:t>
            </a:r>
            <a:r>
              <a:rPr lang="cs-CZ" dirty="0"/>
              <a:t>- (vyšlo roku 1870) </a:t>
            </a:r>
            <a:endParaRPr lang="cs-CZ" dirty="0" smtClean="0"/>
          </a:p>
          <a:p>
            <a:r>
              <a:rPr lang="cs-CZ" dirty="0" smtClean="0"/>
              <a:t>zpracovává </a:t>
            </a:r>
            <a:r>
              <a:rPr lang="cs-CZ" dirty="0"/>
              <a:t>irskou pohádku o panovníkovi s oslíma ušima, který se bál, aby se o jeho potupě nedozvěděli obyvatelé, a proto dal každého holiče popravit. </a:t>
            </a:r>
            <a:endParaRPr lang="cs-CZ" dirty="0" smtClean="0"/>
          </a:p>
          <a:p>
            <a:r>
              <a:rPr lang="cs-CZ" b="1" dirty="0" err="1" smtClean="0"/>
              <a:t>Kukulín</a:t>
            </a:r>
            <a:r>
              <a:rPr lang="cs-CZ" dirty="0" smtClean="0"/>
              <a:t> </a:t>
            </a:r>
            <a:r>
              <a:rPr lang="cs-CZ" dirty="0"/>
              <a:t>slíbil králi, že jeho tajemství nikdy neprozradí, a tak ho Lávra ušetřil. Jenže holič to nevydržel a pošeptal vše do duté vrby. Český muzikant si větvičkou z vrby opravil basu a ta celé tajemství </a:t>
            </a:r>
            <a:r>
              <a:rPr lang="cs-CZ" dirty="0" smtClean="0"/>
              <a:t>prozradila.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791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Dílo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u="sng" dirty="0">
                <a:solidFill>
                  <a:srgbClr val="006600"/>
                </a:solidFill>
              </a:rPr>
              <a:t>Křest svatého Vladimíra</a:t>
            </a:r>
            <a:r>
              <a:rPr lang="cs-CZ" dirty="0">
                <a:solidFill>
                  <a:srgbClr val="006600"/>
                </a:solidFill>
              </a:rPr>
              <a:t> </a:t>
            </a:r>
            <a:r>
              <a:rPr lang="cs-CZ" dirty="0"/>
              <a:t>(nedokončeno) - (vytištěno roku 1876) vychází z Nestorova letopisu. </a:t>
            </a:r>
            <a:endParaRPr lang="cs-CZ" dirty="0" smtClean="0"/>
          </a:p>
          <a:p>
            <a:r>
              <a:rPr lang="cs-CZ" dirty="0" smtClean="0"/>
              <a:t>Je</a:t>
            </a:r>
            <a:r>
              <a:rPr lang="cs-CZ" dirty="0"/>
              <a:t> satirou na samoděržaví i církev. Ruský car </a:t>
            </a:r>
            <a:r>
              <a:rPr lang="cs-CZ" b="1" dirty="0"/>
              <a:t>Vladimír</a:t>
            </a:r>
            <a:r>
              <a:rPr lang="cs-CZ" dirty="0"/>
              <a:t> chce, aby mu bůh </a:t>
            </a:r>
            <a:r>
              <a:rPr lang="cs-CZ" b="1" dirty="0"/>
              <a:t>Perun</a:t>
            </a:r>
            <a:r>
              <a:rPr lang="cs-CZ" dirty="0"/>
              <a:t> zahřměl na jeho svátek. Perun ale rozkaz nevybíravými slovy odmítne. Car ho dá zatknout a vojenský soud odsoudí Peruna k smrti utopením v Dněpru. Když lidé chtějí nového boha, car uspořádá konkurz, ve kterém se utkají židé, katolíci, muslimové a stoupenci řecké církve. </a:t>
            </a:r>
            <a:endParaRPr lang="cs-CZ" dirty="0" smtClean="0"/>
          </a:p>
          <a:p>
            <a:r>
              <a:rPr lang="cs-CZ" dirty="0" smtClean="0"/>
              <a:t>Závěrečný </a:t>
            </a:r>
            <a:r>
              <a:rPr lang="cs-CZ" dirty="0"/>
              <a:t>zpěv o Vladimírově křtu se buď ztratil, nebo jej Havlíček nestačil dopsat.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023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EPIGRAMY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Velmi oblíbené jsou jeho </a:t>
            </a:r>
            <a:r>
              <a:rPr lang="cs-CZ" u="sng" dirty="0"/>
              <a:t>epigramy</a:t>
            </a:r>
            <a:r>
              <a:rPr lang="cs-CZ" dirty="0"/>
              <a:t> a další satirické básně. K nejvýznamnějším článkům patří </a:t>
            </a:r>
            <a:r>
              <a:rPr lang="cs-CZ" b="1" dirty="0"/>
              <a:t>Slovan a Čech, Kapitola o kritice,</a:t>
            </a:r>
            <a:r>
              <a:rPr lang="cs-CZ" dirty="0"/>
              <a:t> cyklus </a:t>
            </a:r>
            <a:r>
              <a:rPr lang="cs-CZ" b="1" u="sng" dirty="0">
                <a:solidFill>
                  <a:srgbClr val="006600"/>
                </a:solidFill>
              </a:rPr>
              <a:t>Obrazy z Rus</a:t>
            </a:r>
            <a:r>
              <a:rPr lang="cs-CZ" b="1" dirty="0">
                <a:solidFill>
                  <a:srgbClr val="006600"/>
                </a:solidFill>
              </a:rPr>
              <a:t>. </a:t>
            </a:r>
            <a:endParaRPr lang="cs-CZ" b="1" dirty="0" smtClean="0">
              <a:solidFill>
                <a:srgbClr val="006600"/>
              </a:solidFill>
            </a:endParaRPr>
          </a:p>
          <a:p>
            <a:r>
              <a:rPr lang="cs-CZ" dirty="0" smtClean="0"/>
              <a:t>Překládal </a:t>
            </a:r>
            <a:r>
              <a:rPr lang="cs-CZ" dirty="0"/>
              <a:t>Gogola a </a:t>
            </a:r>
            <a:r>
              <a:rPr lang="cs-CZ" dirty="0" err="1"/>
              <a:t>Voltaira</a:t>
            </a:r>
            <a:r>
              <a:rPr lang="cs-CZ" dirty="0"/>
              <a:t>. </a:t>
            </a:r>
          </a:p>
          <a:p>
            <a:r>
              <a:rPr lang="cs-CZ" dirty="0" smtClean="0"/>
              <a:t>V </a:t>
            </a:r>
            <a:r>
              <a:rPr lang="cs-CZ" dirty="0"/>
              <a:t>Havlíčkově pozůstalosti byla nalezena rukopisná sbírka </a:t>
            </a:r>
            <a:r>
              <a:rPr lang="cs-CZ" b="1" dirty="0">
                <a:solidFill>
                  <a:srgbClr val="006600"/>
                </a:solidFill>
              </a:rPr>
              <a:t>epigram</a:t>
            </a:r>
            <a:r>
              <a:rPr lang="cs-CZ" dirty="0"/>
              <a:t>ů (</a:t>
            </a:r>
            <a:r>
              <a:rPr lang="cs-CZ" b="1" dirty="0">
                <a:solidFill>
                  <a:srgbClr val="006600"/>
                </a:solidFill>
              </a:rPr>
              <a:t>krátký básnický satirický útvar, který má dvě části: expozici a pointu</a:t>
            </a:r>
            <a:r>
              <a:rPr lang="cs-CZ" dirty="0"/>
              <a:t>)</a:t>
            </a:r>
            <a:r>
              <a:rPr lang="cs-CZ" b="1" dirty="0"/>
              <a:t>. </a:t>
            </a:r>
            <a:r>
              <a:rPr lang="cs-CZ" dirty="0"/>
              <a:t>Už v Rusku vznikla podstatná část rukopisného souboru </a:t>
            </a:r>
            <a:r>
              <a:rPr lang="cs-CZ" b="1" i="1" dirty="0"/>
              <a:t>Epigramy</a:t>
            </a:r>
            <a:r>
              <a:rPr lang="cs-CZ" dirty="0"/>
              <a:t>, jehož 5 oddílů je věnováno</a:t>
            </a:r>
            <a:r>
              <a:rPr lang="cs-CZ" dirty="0">
                <a:solidFill>
                  <a:srgbClr val="006600"/>
                </a:solidFill>
              </a:rPr>
              <a:t>: </a:t>
            </a:r>
            <a:r>
              <a:rPr lang="cs-CZ" b="1" dirty="0">
                <a:solidFill>
                  <a:srgbClr val="006600"/>
                </a:solidFill>
              </a:rPr>
              <a:t>Církvi, Králi, Vlasti, Múzám</a:t>
            </a:r>
            <a:r>
              <a:rPr lang="cs-CZ" dirty="0">
                <a:solidFill>
                  <a:srgbClr val="006600"/>
                </a:solidFill>
              </a:rPr>
              <a:t> a </a:t>
            </a:r>
            <a:r>
              <a:rPr lang="cs-CZ" b="1" dirty="0">
                <a:solidFill>
                  <a:srgbClr val="006600"/>
                </a:solidFill>
              </a:rPr>
              <a:t>Světu</a:t>
            </a:r>
            <a:r>
              <a:rPr lang="cs-CZ" dirty="0">
                <a:solidFill>
                  <a:srgbClr val="0066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4164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Kontrolní otázky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dirty="0" smtClean="0"/>
              <a:t>Vysvětlete pojem epigram.</a:t>
            </a:r>
          </a:p>
          <a:p>
            <a:r>
              <a:rPr lang="cs-CZ" sz="4000" dirty="0" smtClean="0"/>
              <a:t>Kdy vyšla většina Havlíčkových děl?</a:t>
            </a:r>
          </a:p>
          <a:p>
            <a:r>
              <a:rPr lang="cs-CZ" sz="4000" dirty="0" smtClean="0"/>
              <a:t>Vyjmenujte skladby, které Havlíček vytvořil v exilu.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677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Seznam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err="1" smtClean="0">
                <a:effectLst/>
              </a:rPr>
              <a:t>JEDUDEDEK</a:t>
            </a:r>
            <a:r>
              <a:rPr lang="cs-CZ" sz="1400" dirty="0" smtClean="0">
                <a:effectLst/>
              </a:rPr>
              <a:t>. </a:t>
            </a:r>
            <a:r>
              <a:rPr lang="cs-CZ" sz="1400" i="1" dirty="0" err="1" smtClean="0">
                <a:effectLst/>
              </a:rPr>
              <a:t>Wikimedia</a:t>
            </a:r>
            <a:r>
              <a:rPr lang="cs-CZ" sz="1400" i="1" dirty="0" smtClean="0">
                <a:effectLst/>
              </a:rPr>
              <a:t> </a:t>
            </a:r>
            <a:r>
              <a:rPr lang="cs-CZ" sz="1400" i="1" dirty="0" err="1" smtClean="0">
                <a:effectLst/>
              </a:rPr>
              <a:t>Commons</a:t>
            </a:r>
            <a:r>
              <a:rPr lang="cs-CZ" sz="1400" dirty="0" smtClean="0">
                <a:effectLst/>
              </a:rPr>
              <a:t> [online]. [cit. 6.5.2013]. Dostupný na WWW: http://</a:t>
            </a:r>
            <a:r>
              <a:rPr lang="cs-CZ" sz="1400" dirty="0" err="1" smtClean="0">
                <a:effectLst/>
              </a:rPr>
              <a:t>cs.wikipedia.org</a:t>
            </a:r>
            <a:r>
              <a:rPr lang="cs-CZ" sz="1400" dirty="0" smtClean="0">
                <a:effectLst/>
              </a:rPr>
              <a:t>/wiki/Soubor:Jan_Vil%C3%ADmek_-_Karel_Havl%C3%AD%C4%8Dek_Borovsk%C3%BD.jpg </a:t>
            </a:r>
          </a:p>
          <a:p>
            <a:r>
              <a:rPr lang="cs-CZ" sz="1400" dirty="0" smtClean="0">
                <a:effectLst/>
              </a:rPr>
              <a:t>KOZÁK, Martin. </a:t>
            </a:r>
            <a:r>
              <a:rPr lang="cs-CZ" sz="1400" i="1" dirty="0" err="1" smtClean="0">
                <a:effectLst/>
              </a:rPr>
              <a:t>Wikimedia</a:t>
            </a:r>
            <a:r>
              <a:rPr lang="cs-CZ" sz="1400" i="1" dirty="0" smtClean="0">
                <a:effectLst/>
              </a:rPr>
              <a:t> </a:t>
            </a:r>
            <a:r>
              <a:rPr lang="cs-CZ" sz="1400" i="1" dirty="0" err="1" smtClean="0">
                <a:effectLst/>
              </a:rPr>
              <a:t>Commons</a:t>
            </a:r>
            <a:r>
              <a:rPr lang="cs-CZ" sz="1400" dirty="0" smtClean="0">
                <a:effectLst/>
              </a:rPr>
              <a:t> [online]. [cit. 6.5.2013]. Dostupný na WWW: http://</a:t>
            </a:r>
            <a:r>
              <a:rPr lang="cs-CZ" sz="1400" dirty="0" err="1" smtClean="0">
                <a:effectLst/>
              </a:rPr>
              <a:t>cs.wikipedia.org</a:t>
            </a:r>
            <a:r>
              <a:rPr lang="cs-CZ" sz="1400" dirty="0" smtClean="0">
                <a:effectLst/>
              </a:rPr>
              <a:t>/wiki/</a:t>
            </a:r>
            <a:r>
              <a:rPr lang="cs-CZ" sz="1400" dirty="0" err="1" smtClean="0">
                <a:effectLst/>
              </a:rPr>
              <a:t>Soubor:Borova2.JPG</a:t>
            </a:r>
            <a:r>
              <a:rPr lang="cs-CZ" sz="1400" dirty="0" smtClean="0">
                <a:effectLst/>
              </a:rPr>
              <a:t> </a:t>
            </a:r>
          </a:p>
          <a:p>
            <a:r>
              <a:rPr lang="cs-CZ" sz="1400" dirty="0" err="1" smtClean="0">
                <a:effectLst/>
              </a:rPr>
              <a:t>JAPO</a:t>
            </a:r>
            <a:r>
              <a:rPr lang="cs-CZ" sz="1400" dirty="0" smtClean="0">
                <a:effectLst/>
              </a:rPr>
              <a:t>. </a:t>
            </a:r>
            <a:r>
              <a:rPr lang="cs-CZ" sz="1400" i="1" dirty="0" err="1" smtClean="0">
                <a:effectLst/>
              </a:rPr>
              <a:t>Wikimedia</a:t>
            </a:r>
            <a:r>
              <a:rPr lang="cs-CZ" sz="1400" i="1" dirty="0" smtClean="0">
                <a:effectLst/>
              </a:rPr>
              <a:t> </a:t>
            </a:r>
            <a:r>
              <a:rPr lang="cs-CZ" sz="1400" i="1" dirty="0" err="1" smtClean="0">
                <a:effectLst/>
              </a:rPr>
              <a:t>Commons</a:t>
            </a:r>
            <a:r>
              <a:rPr lang="cs-CZ" sz="1400" dirty="0" smtClean="0">
                <a:effectLst/>
              </a:rPr>
              <a:t> [online]. [cit. 6.5.2013]. Dostupný na WWW: http://</a:t>
            </a:r>
            <a:r>
              <a:rPr lang="cs-CZ" sz="1400" dirty="0" err="1" smtClean="0">
                <a:effectLst/>
              </a:rPr>
              <a:t>cs.wikipedia.org</a:t>
            </a:r>
            <a:r>
              <a:rPr lang="cs-CZ" sz="1400" dirty="0" smtClean="0">
                <a:effectLst/>
              </a:rPr>
              <a:t>/wiki/</a:t>
            </a:r>
            <a:r>
              <a:rPr lang="cs-CZ" sz="1400" dirty="0" err="1" smtClean="0">
                <a:effectLst/>
              </a:rPr>
              <a:t>Soubor:Brixen-Havl%C3%AD%C4%8Dek%27s_house3.JPG</a:t>
            </a:r>
            <a:r>
              <a:rPr lang="cs-CZ" sz="1400" dirty="0" smtClean="0">
                <a:effectLst/>
              </a:rPr>
              <a:t>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13179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Seznam zdrojů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i="1" dirty="0"/>
              <a:t>Česká literatura od počátků k dnešku</a:t>
            </a:r>
            <a:r>
              <a:rPr lang="cs-CZ" dirty="0"/>
              <a:t>. 1. vyd. Praha: Lidové noviny, 1998, 1048 s. ISBN 80-710-6308-8.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993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420</Words>
  <Application>Microsoft Office PowerPoint</Application>
  <PresentationFormat>Předvádění na obrazovce (4:3)</PresentationFormat>
  <Paragraphs>85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Motiv systému Office</vt:lpstr>
      <vt:lpstr>1_Motiv systému Office</vt:lpstr>
      <vt:lpstr>2_Motiv systému Office</vt:lpstr>
      <vt:lpstr>3_Motiv systému Office</vt:lpstr>
      <vt:lpstr>Prezentace aplikace PowerPoint</vt:lpstr>
      <vt:lpstr>ANOTACE</vt:lpstr>
      <vt:lpstr>Realismus v české literatuře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Dílo</vt:lpstr>
      <vt:lpstr>Dílo</vt:lpstr>
      <vt:lpstr>Dílo</vt:lpstr>
      <vt:lpstr>EPIGRAMY</vt:lpstr>
      <vt:lpstr>Kontrolní otázky</vt:lpstr>
      <vt:lpstr>Seznam obrázků</vt:lpstr>
      <vt:lpstr>Seznam zdrojů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Realismus v české literatuře</dc:title>
  <dc:creator>uzivatel</dc:creator>
  <cp:lastModifiedBy>uzivatel</cp:lastModifiedBy>
  <cp:revision>6</cp:revision>
  <dcterms:created xsi:type="dcterms:W3CDTF">2013-05-06T16:33:45Z</dcterms:created>
  <dcterms:modified xsi:type="dcterms:W3CDTF">2013-06-17T10:05:14Z</dcterms:modified>
</cp:coreProperties>
</file>