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7" r:id="rId3"/>
    <p:sldId id="278" r:id="rId4"/>
    <p:sldId id="256" r:id="rId5"/>
    <p:sldId id="272" r:id="rId6"/>
    <p:sldId id="269" r:id="rId7"/>
    <p:sldId id="258" r:id="rId8"/>
    <p:sldId id="274" r:id="rId9"/>
    <p:sldId id="270" r:id="rId10"/>
    <p:sldId id="271" r:id="rId11"/>
    <p:sldId id="275" r:id="rId12"/>
    <p:sldId id="260" r:id="rId13"/>
    <p:sldId id="263" r:id="rId14"/>
    <p:sldId id="264" r:id="rId15"/>
    <p:sldId id="265" r:id="rId16"/>
    <p:sldId id="266" r:id="rId17"/>
    <p:sldId id="267" r:id="rId18"/>
    <p:sldId id="261" r:id="rId19"/>
    <p:sldId id="262" r:id="rId20"/>
    <p:sldId id="279" r:id="rId21"/>
    <p:sldId id="273" r:id="rId22"/>
    <p:sldId id="26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833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951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77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80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426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957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38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978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041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974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1794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793C1F-607B-4EF5-90E9-B9241410359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7A415-9C16-430D-9EC6-24A4283F35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702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DC43F-0AAF-4F5D-89A9-006926AE9A0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044B5-BDC8-497A-959C-DB60B8519E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571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A130D-2C50-4385-86D0-B9E851E0BEF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3AC4D-F10C-4898-893F-7704416E91E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33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27B63-8AE2-4378-B69A-A5F1D0DC1F4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5C0DB-9859-49F9-B70A-47D390AEA56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8903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A70F1-853A-4BE1-9F40-E530B13D9A8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19967-F5BA-4E47-A09B-3D63D5DF96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3111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17D2A-5CDA-4589-A4F6-200C5D0392F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4BCE5-944B-41E3-B5E4-1D10A2180CB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3814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17143-569F-4F67-9121-8F6C3390146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EA7F2-6BAB-43F8-885E-B4D7BB8F3C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3132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0CC74-7ECE-4BC0-90DF-47532592DD9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E5C27-872B-4069-8BA8-DC98F9AFF2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2799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46466-380F-4AF9-844D-4BC64405150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46971-37F6-4643-A859-98290E3EBD2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959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01E86-3C23-431F-8678-845977D4D06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B4F21-2089-49CB-BEA2-FA78E317606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459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BE87C-3BBC-428E-8D1F-6B5F2258C96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5A05D-B342-420E-B63F-3FE247CC13E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013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346A5D-B372-40FF-90C9-9AD7F2A69DF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3D415D-4844-4B15-9165-FE34FCB93B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83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E3DE666-0E1E-497C-B459-F64DB60F265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1BD1F65-D093-4934-A11A-7F18E5DD73D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015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b/b2/Bo%C5%BEena_N%C4%9Bmcov%C3%A1_1850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c/ca/Bo%C5%BEena_N%C4%9Bmcov%C3%A1_s_d%C4%9Btmi_roku_1852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8/Bo%C5%BEena_N%C4%9Bmcov%C3%A1_1860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o%C5%BEena_N%C4%9Bmcov%C3%A1_1850.jp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babicka-bozena-nemcova--48602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349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9713" y="6873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5" name="Group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029902"/>
              </p:ext>
            </p:extLst>
          </p:nvPr>
        </p:nvGraphicFramePr>
        <p:xfrm>
          <a:off x="1476375" y="2133600"/>
          <a:ext cx="6575425" cy="3904933"/>
        </p:xfrm>
        <a:graphic>
          <a:graphicData uri="http://schemas.openxmlformats.org/drawingml/2006/table">
            <a:tbl>
              <a:tblPr/>
              <a:tblGrid>
                <a:gridCol w="2951163"/>
                <a:gridCol w="3624262"/>
              </a:tblGrid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SOU Uherský Brod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Realismus v české literatuře: Božena Němcová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3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 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literatura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30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33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květen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333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2051050" y="6237288"/>
            <a:ext cx="5976938" cy="484187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01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</a:t>
            </a:r>
            <a:r>
              <a:rPr lang="cs-CZ" u="sng" dirty="0" smtClean="0">
                <a:cs typeface="Arial" charset="0"/>
              </a:rPr>
              <a:t>a literatura pro </a:t>
            </a:r>
            <a:r>
              <a:rPr lang="cs-CZ" u="sng" dirty="0">
                <a:cs typeface="Arial" charset="0"/>
              </a:rPr>
              <a:t>I</a:t>
            </a:r>
            <a:r>
              <a:rPr lang="cs-CZ" u="sng" dirty="0" smtClean="0">
                <a:cs typeface="Arial" charset="0"/>
              </a:rPr>
              <a:t>. </a:t>
            </a:r>
            <a:r>
              <a:rPr lang="cs-CZ" u="sng" dirty="0">
                <a:cs typeface="Arial" charset="0"/>
              </a:rPr>
              <a:t>ročník oboru KRAJINÁŘ</a:t>
            </a:r>
            <a:r>
              <a:rPr lang="cs-CZ" dirty="0"/>
              <a:t> je utvářet kladný vztah k materiálním a duchovním hodnotám, prohloubit a kultivovat jazykový projev žáků.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na 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Tato prezentace se věnuje </a:t>
            </a:r>
            <a:r>
              <a:rPr lang="cs-CZ" dirty="0" smtClean="0">
                <a:cs typeface="Arial" charset="0"/>
              </a:rPr>
              <a:t>osobnosti Boženy Němcové.</a:t>
            </a:r>
            <a:r>
              <a:rPr lang="cs-CZ" u="sng" dirty="0" smtClean="0">
                <a:cs typeface="Arial" charset="0"/>
              </a:rPr>
              <a:t> </a:t>
            </a:r>
            <a:endParaRPr lang="cs-CZ" u="sng" dirty="0">
              <a:cs typeface="Arial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076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Realismus v české literatuře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Božena Němcová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03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Božena Němcová 185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0648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370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76672"/>
            <a:ext cx="777686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/>
              <a:t>Dívka, jejíž původ obestírá tajemství.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/>
              <a:t>Špatná manželka i hospodyně.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/>
              <a:t>Výborná tanečnice.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/>
              <a:t>Etnografka a folkloristka.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/>
              <a:t>Milující matka.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/>
              <a:t>Publicistka a prozaička.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/>
              <a:t>Žena vymykající se své době.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964288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280919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Barbora Panklová se podle matriky </a:t>
            </a:r>
            <a:r>
              <a:rPr lang="cs-CZ" sz="3200" dirty="0" smtClean="0">
                <a:solidFill>
                  <a:srgbClr val="7030A0"/>
                </a:solidFill>
              </a:rPr>
              <a:t>narodila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7030A0"/>
                </a:solidFill>
              </a:rPr>
              <a:t>4. února 1820</a:t>
            </a:r>
            <a:r>
              <a:rPr lang="cs-CZ" sz="3200" dirty="0" smtClean="0"/>
              <a:t> jako nemanželská dcera české služky ve Vídni, nicméně tato fakta nejsou průkazná a spekuluje se o jejím šlechtickém původu.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Dětství prožila s rodinou v Ratibořicích u České Skalice, kde chodila i do školy.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V letech 1830–1833 byla na vychování ve Chvalkovicích, kde propadla vášni k literatuře. 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Roku 1837 se provdala za vlastence a publicistu Josefa Němce. Narodili se jim tři synové a dcera.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16094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Božena Němcová s dětmi roku 185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42342"/>
            <a:ext cx="6696744" cy="421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95736" y="5517232"/>
            <a:ext cx="48245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effectLst/>
              </a:rPr>
              <a:t>Fotografie z roku 1852 s dětmi</a:t>
            </a:r>
            <a:endParaRPr lang="cs-CZ" sz="28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9097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04664"/>
            <a:ext cx="8208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Kvůli manželově státní službě se rodina často stěhovala. Od roku 1842 žili v Praze, kde se Němcová zapojovala do aktivit intelektuálů a vlastenců.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Kvůli politickým názorům byl Josef Němec často překládán (Chodsko, Slovensko, Korutany), nakonec byl penzionován. 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Po propuštění manžela z práce musela finančně zajišťovat chod domácnosti.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5222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48680"/>
            <a:ext cx="806489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Už od 40. let dostávalo manželství trhliny a Němcová hledala citové zázemí u jiných mužů.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Němcová žila pod stálým policejním dohledem a velmi těžko sháněla obživu pro své děti. Krize vyvrcholila roku 1853 úmrtím nejstaršího syna Hynka.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Na podzim roku 1861 odjela do Litomyšle, kde připravovala k vydání své souborné dílo. Zde naplno propukla zákeřná choroba.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Zemřela 21. ledna 1862 v Praze.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4948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Božena Němcová 186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8640"/>
            <a:ext cx="3672408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31640" y="6021288"/>
            <a:ext cx="64807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effectLst/>
              </a:rPr>
              <a:t>Jedna z posledních fotografií Boženy Němcové asi z roku 1860</a:t>
            </a:r>
            <a:r>
              <a:rPr lang="cs-CZ" dirty="0" smtClean="0">
                <a:effectLst/>
              </a:rPr>
              <a:t>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49744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96420"/>
            <a:ext cx="849694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7030A0"/>
                </a:solidFill>
              </a:rPr>
              <a:t>Němcová</a:t>
            </a:r>
            <a:r>
              <a:rPr lang="cs-CZ" sz="2800" dirty="0"/>
              <a:t> byla nejvýznamnější spisovatelkou národního obrození a jednou z prvních emancipovaných žen v Čechách. 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Pro </a:t>
            </a:r>
            <a:r>
              <a:rPr lang="cs-CZ" sz="2800" dirty="0"/>
              <a:t>její tvorbu je typický sklon k idealizaci skutečnosti. Zatímco popis prostředí bývá realistický, v mezilidských vztazích zdůrazňuje kladné lidské vlastnosti. 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/>
              <a:t>Hlavním </a:t>
            </a:r>
            <a:r>
              <a:rPr lang="cs-CZ" sz="2800" b="1" dirty="0"/>
              <a:t>tématem</a:t>
            </a:r>
            <a:r>
              <a:rPr lang="cs-CZ" sz="2800" dirty="0"/>
              <a:t> její prozaické tvorby je </a:t>
            </a:r>
            <a:r>
              <a:rPr lang="cs-CZ" sz="2800" b="1" dirty="0"/>
              <a:t>láska </a:t>
            </a:r>
            <a:r>
              <a:rPr lang="cs-CZ" sz="2800" dirty="0"/>
              <a:t>– milenecká, rodičovská, případně vlastenecká. 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Řada </a:t>
            </a:r>
            <a:r>
              <a:rPr lang="cs-CZ" sz="2800" dirty="0"/>
              <a:t>postav je variací na téma „dobrý člověk“. 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Velmi </a:t>
            </a:r>
            <a:r>
              <a:rPr lang="cs-CZ" sz="2800" dirty="0"/>
              <a:t>životné jsou její ženské představitelky. Tato charakteristika platí nejen pro </a:t>
            </a:r>
            <a:r>
              <a:rPr lang="cs-CZ" sz="2800" b="1" i="1" dirty="0">
                <a:solidFill>
                  <a:srgbClr val="006600"/>
                </a:solidFill>
              </a:rPr>
              <a:t>Babičku</a:t>
            </a:r>
            <a:r>
              <a:rPr lang="cs-CZ" sz="2800" dirty="0"/>
              <a:t>, ale i další povídky – </a:t>
            </a:r>
            <a:r>
              <a:rPr lang="cs-CZ" sz="2800" b="1" i="1" dirty="0">
                <a:solidFill>
                  <a:srgbClr val="006600"/>
                </a:solidFill>
              </a:rPr>
              <a:t>Divá Bára, Karla, Chudí lidé, Pan učitel, Dobrý člověk</a:t>
            </a:r>
            <a:r>
              <a:rPr lang="cs-CZ" sz="2800" i="1" dirty="0">
                <a:solidFill>
                  <a:srgbClr val="006600"/>
                </a:solidFill>
              </a:rPr>
              <a:t> </a:t>
            </a:r>
            <a:r>
              <a:rPr lang="cs-CZ" sz="2800" dirty="0"/>
              <a:t>nebo </a:t>
            </a:r>
            <a:r>
              <a:rPr lang="cs-CZ" sz="2800" b="1" dirty="0" smtClean="0">
                <a:solidFill>
                  <a:srgbClr val="006600"/>
                </a:solidFill>
              </a:rPr>
              <a:t>Chýše </a:t>
            </a:r>
            <a:r>
              <a:rPr lang="cs-CZ" sz="2800" b="1" dirty="0">
                <a:solidFill>
                  <a:srgbClr val="006600"/>
                </a:solidFill>
              </a:rPr>
              <a:t>pod horami</a:t>
            </a:r>
            <a:r>
              <a:rPr lang="cs-CZ" sz="2800" dirty="0">
                <a:solidFill>
                  <a:srgbClr val="006600"/>
                </a:solidFill>
              </a:rPr>
              <a:t> </a:t>
            </a:r>
            <a:r>
              <a:rPr lang="cs-CZ" sz="2800" dirty="0"/>
              <a:t>a novely – </a:t>
            </a:r>
            <a:r>
              <a:rPr lang="cs-CZ" sz="2800" b="1" i="1" dirty="0">
                <a:solidFill>
                  <a:srgbClr val="006600"/>
                </a:solidFill>
              </a:rPr>
              <a:t>Pohorská vesnice, V zámku a v podzámčí</a:t>
            </a:r>
            <a:r>
              <a:rPr lang="cs-CZ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24085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Babička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Pravděpodobně nejznámější kniha Boženy Němcové. Ačkoliv vypráví o venkově, spisovatelka ji napsala v letech 1853-1854 v domě v pražské Ječné ulici, kde tuto událost připomíná také pamětní deska.</a:t>
            </a:r>
          </a:p>
          <a:p>
            <a:r>
              <a:rPr lang="cs-CZ" dirty="0" smtClean="0"/>
              <a:t>Babička se z kontextu tvorby Boženy Němcové vymyká. Sama Němcová si mezi svými prózami, v nichž realisticky reflektovala český venkov plný sociálních rozporů, cenila nejvýše Pohorské vesnice (1856). 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73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Babička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I v </a:t>
            </a:r>
            <a:r>
              <a:rPr lang="cs-CZ" i="1" dirty="0" smtClean="0"/>
              <a:t>Babičce</a:t>
            </a:r>
            <a:r>
              <a:rPr lang="cs-CZ" dirty="0" smtClean="0"/>
              <a:t> se soustřeďuje na uzavřený venkovský svět, sociální kritiku ale opouští. Venkov se stává idylickým místem, v němž vládne spravedlivý odvěký řád a láska.  </a:t>
            </a:r>
          </a:p>
          <a:p>
            <a:r>
              <a:rPr lang="cs-CZ" i="1" dirty="0" smtClean="0"/>
              <a:t>Babička </a:t>
            </a:r>
            <a:r>
              <a:rPr lang="cs-CZ" dirty="0" smtClean="0"/>
              <a:t>je natolik součástí české kulturní tradice, že se ji snažíme promítat do reálného prostoru (Babiččino údolí v Ratibořicích) a interpretovat ji jako autorčinu autentickou výpověď o svém dětství či přinejmenším jako idylizovanou vzpomínku na ně. 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382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Babička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Podtitul </a:t>
            </a:r>
            <a:r>
              <a:rPr lang="cs-CZ" i="1" dirty="0" smtClean="0"/>
              <a:t>Obrazy z venkovského života</a:t>
            </a:r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ubjektivní ladění díla a jeho emotivní ráz umocnila již první větou svého díla a apostrofou: „</a:t>
            </a:r>
            <a:r>
              <a:rPr lang="cs-CZ" i="1" dirty="0" smtClean="0"/>
              <a:t>Kdybych štětcem mistrně vládnout znala, oslavila bych tě, milá babičko, jinak.“</a:t>
            </a:r>
          </a:p>
          <a:p>
            <a:r>
              <a:rPr lang="cs-CZ" dirty="0" smtClean="0"/>
              <a:t>Sama Němcová tak celou prózu udržuje v napětí mezi realismem a romantickou idylou.  </a:t>
            </a:r>
          </a:p>
          <a:p>
            <a:r>
              <a:rPr lang="cs-CZ" dirty="0" smtClean="0"/>
              <a:t>Ač je babička titulní postavou, celá próza nemá ústředního hrdinu v tradičním slova smyslu. Postava babičky sice zaujímá centrální místo, jejím příjezdem kniha začíná a její smrtí se uzavírá, ale není vyprávěním jejího příběhu. Celá kniha je komponovaná jako sled scén, epizod a popisů života na venkově, do níž je vsunuta i novela. 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93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Postava babičky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Postava babičky je organickým středem zobrazovaného světa, symbolizuje ústřední motiv souladu s prostředím, přírodou i věcmi, jež je intenzívně sugerován už od prvních stránek (babiččiným zjevem, gesty, vztahem k rodině, sousedům i kněžně). </a:t>
            </a:r>
          </a:p>
          <a:p>
            <a:r>
              <a:rPr lang="cs-CZ" dirty="0" smtClean="0"/>
              <a:t>Příznačně první dvě kapitoly sledují prostor nejintimnější – babiččin příjezd na Staré bělidlo a babiččin den v hospodářství od rána do večera. Až v dalších kapitolách přirozený prostor se tak rozšiřuje – setkává se se sousedy, navštěvuje s dětmi mlýn, myslivnu, zámek i město. 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006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Babička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Rozuzlení vložených příběhů – Viktorčina tragické vášně i ideální lásky Kristly a Jakuba – uzavírá celé vyprávění. </a:t>
            </a:r>
          </a:p>
          <a:p>
            <a:r>
              <a:rPr lang="cs-CZ" dirty="0" smtClean="0"/>
              <a:t>Jednotlivé epizody řazené za sebou bez hierarchických vztahů vytváří dojem neustálého plynutí. Vše se odehrává v cyklickém čase tradičního roku, rytmizovaném tradičními činnostmi i lidovými zvyky.  </a:t>
            </a:r>
          </a:p>
          <a:p>
            <a:r>
              <a:rPr lang="cs-CZ" dirty="0" smtClean="0"/>
              <a:t>Babička je osobitou prózou, v níž Němcová originálně zpracovala autobiografické reminiscence a evokovala tak idylický svět dětství a harmonie venkovského života. 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230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Dílo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Vítězství dobra nad zlem je hlavním tématem jejích pohádkových </a:t>
            </a:r>
            <a:r>
              <a:rPr lang="cs-CZ" dirty="0" smtClean="0"/>
              <a:t>sbírek:</a:t>
            </a:r>
          </a:p>
          <a:p>
            <a:pPr marL="0" indent="0">
              <a:buNone/>
            </a:pP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b="1" i="1" dirty="0">
                <a:solidFill>
                  <a:srgbClr val="006600"/>
                </a:solidFill>
              </a:rPr>
              <a:t>Národní báchorky a pověsti, </a:t>
            </a:r>
            <a:endParaRPr lang="cs-CZ" b="1" i="1" dirty="0" smtClean="0">
              <a:solidFill>
                <a:srgbClr val="006600"/>
              </a:solidFill>
            </a:endParaRPr>
          </a:p>
          <a:p>
            <a:pPr>
              <a:buFontTx/>
              <a:buChar char="-"/>
            </a:pPr>
            <a:r>
              <a:rPr lang="cs-CZ" b="1" i="1" dirty="0" smtClean="0">
                <a:solidFill>
                  <a:srgbClr val="006600"/>
                </a:solidFill>
              </a:rPr>
              <a:t>Slovenské </a:t>
            </a:r>
            <a:r>
              <a:rPr lang="cs-CZ" b="1" i="1" dirty="0">
                <a:solidFill>
                  <a:srgbClr val="006600"/>
                </a:solidFill>
              </a:rPr>
              <a:t>pohádky a pověsti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/>
              <a:t>Svůj pobyt v Chodsku zúročila v cyklu próz </a:t>
            </a:r>
            <a:r>
              <a:rPr lang="cs-CZ" b="1" i="1" dirty="0">
                <a:solidFill>
                  <a:srgbClr val="006600"/>
                </a:solidFill>
              </a:rPr>
              <a:t>Obrazy z okolí domažlického</a:t>
            </a:r>
            <a:r>
              <a:rPr lang="cs-CZ" dirty="0"/>
              <a:t>, které popisují život na venkově a zdejší lidové zvyky.</a:t>
            </a:r>
          </a:p>
          <a:p>
            <a:r>
              <a:rPr lang="cs-CZ" dirty="0"/>
              <a:t>Méně významná je její poezie, naopak velmi zajímavá je soukromá korespondence Boženy Němcové. 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698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6600"/>
                </a:solidFill>
              </a:rPr>
              <a:t>Národní báchorky a pověsti</a:t>
            </a:r>
            <a:r>
              <a:rPr lang="cs-CZ" dirty="0">
                <a:solidFill>
                  <a:srgbClr val="006600"/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neobsahuje pouze pohádky, ale také pověsti, legendy a další žánry.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rozdíl od ostatních sběratelů lidové slovesnosti zacházela Němcová s tradičními náměty velmi volně. Nevycházela pouze z autentických pohádek, které si </a:t>
            </a:r>
            <a:r>
              <a:rPr lang="cs-CZ" dirty="0" smtClean="0"/>
              <a:t>zapsala, </a:t>
            </a:r>
            <a:r>
              <a:rPr lang="cs-CZ" dirty="0"/>
              <a:t>ale zpracovávala také vlastní náměty nebo cizí romantické povídky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V</a:t>
            </a:r>
            <a:r>
              <a:rPr lang="cs-CZ" dirty="0"/>
              <a:t> pohádkách Boženy Němcové vždy vítězí láska a dobro, zlo bývá po zásluze potrestáno</a:t>
            </a:r>
            <a:r>
              <a:rPr lang="cs-CZ" dirty="0" smtClean="0"/>
              <a:t>. </a:t>
            </a:r>
            <a:r>
              <a:rPr lang="cs-CZ" dirty="0"/>
              <a:t>Její pojetí se stalo ideálem celého žánru pohádky. </a:t>
            </a:r>
            <a:r>
              <a:rPr lang="cs-CZ" dirty="0" smtClean="0"/>
              <a:t>K </a:t>
            </a:r>
            <a:r>
              <a:rPr lang="cs-CZ" dirty="0"/>
              <a:t>nejznámějším pohádkám Boženy Němcové </a:t>
            </a:r>
            <a:r>
              <a:rPr lang="cs-CZ" dirty="0" smtClean="0"/>
              <a:t>patří: </a:t>
            </a:r>
            <a:r>
              <a:rPr lang="cs-CZ" b="1" i="1" dirty="0">
                <a:solidFill>
                  <a:srgbClr val="006600"/>
                </a:solidFill>
              </a:rPr>
              <a:t>Princ Bajaja, Čert a Káča, O slunečníku, měsíčníku a větrníku, Potrestaná pýcha, Jak Jaromil k štěstí přišel, Čertův švagr, Sedmero krkavců, O Nesytovi, O perníkové chaloupce, O Smolíčkovi </a:t>
            </a:r>
            <a:r>
              <a:rPr lang="cs-CZ" dirty="0"/>
              <a:t>aj</a:t>
            </a:r>
            <a:r>
              <a:rPr lang="cs-CZ" b="1" dirty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126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Jak pojala Němcová žánr pohádky?</a:t>
            </a:r>
          </a:p>
          <a:p>
            <a:r>
              <a:rPr lang="cs-CZ" sz="3600" dirty="0" smtClean="0"/>
              <a:t>Které pohádky jsou součástí sbírky Národní báchorky a pověsti?</a:t>
            </a:r>
          </a:p>
          <a:p>
            <a:r>
              <a:rPr lang="cs-CZ" sz="3600" dirty="0" smtClean="0"/>
              <a:t>Charakterizujte hlavní postavu Babičky.</a:t>
            </a:r>
          </a:p>
          <a:p>
            <a:r>
              <a:rPr lang="cs-CZ" sz="3600" dirty="0" smtClean="0"/>
              <a:t>Byla Němcová </a:t>
            </a:r>
            <a:r>
              <a:rPr lang="cs-CZ" sz="3600" dirty="0" smtClean="0"/>
              <a:t>šťastně </a:t>
            </a:r>
            <a:r>
              <a:rPr lang="cs-CZ" sz="3600" dirty="0" smtClean="0"/>
              <a:t>vdaná?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14975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effectLst/>
              </a:rPr>
              <a:t>K., Karel.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8.5.2013]. Dostupný na WWW: </a:t>
            </a:r>
            <a:r>
              <a:rPr lang="cs-CZ" sz="1600" dirty="0" smtClean="0">
                <a:effectLst/>
                <a:hlinkClick r:id="rId2"/>
              </a:rPr>
              <a:t>http://</a:t>
            </a:r>
            <a:r>
              <a:rPr lang="cs-CZ" sz="1600" dirty="0" err="1" smtClean="0">
                <a:effectLst/>
                <a:hlinkClick r:id="rId2"/>
              </a:rPr>
              <a:t>cs.wikipedia.org</a:t>
            </a:r>
            <a:r>
              <a:rPr lang="cs-CZ" sz="1600" dirty="0" smtClean="0">
                <a:effectLst/>
                <a:hlinkClick r:id="rId2"/>
              </a:rPr>
              <a:t>/wiki/</a:t>
            </a:r>
            <a:r>
              <a:rPr lang="cs-CZ" sz="1600" dirty="0" err="1" smtClean="0">
                <a:effectLst/>
                <a:hlinkClick r:id="rId2"/>
              </a:rPr>
              <a:t>Soubor:Bo%C5%BEena_N%C4%9Bmcov%C3%A1_1850.jpg</a:t>
            </a:r>
            <a:endParaRPr lang="cs-CZ" sz="1600" dirty="0" smtClean="0">
              <a:effectLst/>
            </a:endParaRPr>
          </a:p>
          <a:p>
            <a:r>
              <a:rPr lang="en-US" sz="1600" dirty="0" err="1" smtClean="0">
                <a:effectLst/>
              </a:rPr>
              <a:t>HTO</a:t>
            </a:r>
            <a:r>
              <a:rPr lang="en-US" sz="1600" dirty="0" smtClean="0">
                <a:effectLst/>
              </a:rPr>
              <a:t>. </a:t>
            </a:r>
            <a:r>
              <a:rPr lang="en-US" sz="1600" i="1" dirty="0" smtClean="0">
                <a:effectLst/>
              </a:rPr>
              <a:t>Wikimedia Commons</a:t>
            </a:r>
            <a:r>
              <a:rPr lang="en-US" sz="1600" dirty="0" smtClean="0">
                <a:effectLst/>
              </a:rPr>
              <a:t> [online]. [cit. 8.5.2013]. </a:t>
            </a:r>
            <a:r>
              <a:rPr lang="en-US" sz="1600" dirty="0" err="1" smtClean="0">
                <a:effectLst/>
              </a:rPr>
              <a:t>Dostupný</a:t>
            </a:r>
            <a:r>
              <a:rPr lang="en-US" sz="1600" dirty="0" smtClean="0">
                <a:effectLst/>
              </a:rPr>
              <a:t> </a:t>
            </a:r>
            <a:r>
              <a:rPr lang="en-US" sz="1600" dirty="0" err="1" smtClean="0">
                <a:effectLst/>
              </a:rPr>
              <a:t>na</a:t>
            </a:r>
            <a:r>
              <a:rPr lang="en-US" sz="1600" dirty="0" smtClean="0">
                <a:effectLst/>
              </a:rPr>
              <a:t> WWW: http://</a:t>
            </a:r>
            <a:r>
              <a:rPr lang="en-US" sz="1600" dirty="0" err="1" smtClean="0">
                <a:effectLst/>
              </a:rPr>
              <a:t>cs.wikipedia.org</a:t>
            </a:r>
            <a:r>
              <a:rPr lang="en-US" sz="1600" dirty="0" smtClean="0">
                <a:effectLst/>
              </a:rPr>
              <a:t>/wiki/</a:t>
            </a:r>
            <a:r>
              <a:rPr lang="en-US" sz="1600" dirty="0" err="1" smtClean="0">
                <a:effectLst/>
              </a:rPr>
              <a:t>Soubor:Bo%C5%BEena_N%C4%9Bmcov%C3%A1_s_d%C4%9Btmi_roku_1852.jpg</a:t>
            </a:r>
            <a:endParaRPr lang="cs-CZ" sz="1600" dirty="0" smtClean="0">
              <a:effectLst/>
            </a:endParaRPr>
          </a:p>
          <a:p>
            <a:r>
              <a:rPr lang="cs-CZ" sz="1600" dirty="0" smtClean="0">
                <a:effectLst/>
              </a:rPr>
              <a:t>K., Karel.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8.5.2013]. Dostupný na WWW: http://</a:t>
            </a:r>
            <a:r>
              <a:rPr lang="cs-CZ" sz="1600" dirty="0" err="1" smtClean="0">
                <a:effectLst/>
              </a:rPr>
              <a:t>cs.wikipedia.org</a:t>
            </a:r>
            <a:r>
              <a:rPr lang="cs-CZ" sz="1600" dirty="0" smtClean="0">
                <a:effectLst/>
              </a:rPr>
              <a:t>/wiki/</a:t>
            </a:r>
            <a:r>
              <a:rPr lang="cs-CZ" sz="1600" dirty="0" err="1" smtClean="0">
                <a:effectLst/>
              </a:rPr>
              <a:t>Soubor:Bo%C5%BEena_N%C4%9Bmcov%C3%A1_1860.jpg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85123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effectLst/>
              </a:rPr>
              <a:t>BLÁHOVÁ, Kateřina. Babička. In: [online]. 3.11.2009. [cit. 2013-05-08]. Dostupné z: </a:t>
            </a:r>
            <a:r>
              <a:rPr lang="cs-CZ" sz="2000" dirty="0" smtClean="0">
                <a:effectLst/>
                <a:hlinkClick r:id="rId2"/>
              </a:rPr>
              <a:t>http://</a:t>
            </a:r>
            <a:r>
              <a:rPr lang="cs-CZ" sz="2000" dirty="0" err="1" smtClean="0">
                <a:effectLst/>
                <a:hlinkClick r:id="rId2"/>
              </a:rPr>
              <a:t>www.rozhlas.cz</a:t>
            </a:r>
            <a:r>
              <a:rPr lang="cs-CZ" sz="2000" dirty="0" smtClean="0">
                <a:effectLst/>
                <a:hlinkClick r:id="rId2"/>
              </a:rPr>
              <a:t>/</a:t>
            </a:r>
            <a:r>
              <a:rPr lang="cs-CZ" sz="2000" dirty="0" err="1" smtClean="0">
                <a:effectLst/>
                <a:hlinkClick r:id="rId2"/>
              </a:rPr>
              <a:t>ctenarskydenik</a:t>
            </a:r>
            <a:r>
              <a:rPr lang="cs-CZ" sz="2000" dirty="0" smtClean="0">
                <a:effectLst/>
                <a:hlinkClick r:id="rId2"/>
              </a:rPr>
              <a:t>/</a:t>
            </a:r>
            <a:r>
              <a:rPr lang="cs-CZ" sz="2000" dirty="0" err="1" smtClean="0">
                <a:effectLst/>
                <a:hlinkClick r:id="rId2"/>
              </a:rPr>
              <a:t>dila</a:t>
            </a:r>
            <a:r>
              <a:rPr lang="cs-CZ" sz="2000" dirty="0" smtClean="0">
                <a:effectLst/>
                <a:hlinkClick r:id="rId2"/>
              </a:rPr>
              <a:t>/_zprava/</a:t>
            </a:r>
            <a:r>
              <a:rPr lang="cs-CZ" sz="2000" dirty="0" err="1" smtClean="0">
                <a:effectLst/>
                <a:hlinkClick r:id="rId2"/>
              </a:rPr>
              <a:t>babicka</a:t>
            </a:r>
            <a:r>
              <a:rPr lang="cs-CZ" sz="2000" dirty="0" smtClean="0">
                <a:effectLst/>
                <a:hlinkClick r:id="rId2"/>
              </a:rPr>
              <a:t>-</a:t>
            </a:r>
            <a:r>
              <a:rPr lang="cs-CZ" sz="2000" dirty="0" err="1" smtClean="0">
                <a:effectLst/>
                <a:hlinkClick r:id="rId2"/>
              </a:rPr>
              <a:t>bozena</a:t>
            </a:r>
            <a:r>
              <a:rPr lang="cs-CZ" sz="2000" dirty="0" smtClean="0">
                <a:effectLst/>
                <a:hlinkClick r:id="rId2"/>
              </a:rPr>
              <a:t>-</a:t>
            </a:r>
            <a:r>
              <a:rPr lang="cs-CZ" sz="2000" dirty="0" err="1" smtClean="0">
                <a:effectLst/>
                <a:hlinkClick r:id="rId2"/>
              </a:rPr>
              <a:t>nemcova</a:t>
            </a:r>
            <a:r>
              <a:rPr lang="cs-CZ" sz="2000" dirty="0" smtClean="0">
                <a:effectLst/>
                <a:hlinkClick r:id="rId2"/>
              </a:rPr>
              <a:t>--486027</a:t>
            </a:r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BLÁHOVÁ, Kateřina. Němcová Božena. In: [online]. 17.8.2011. [cit. 2013-05-08]. Dostupné z: http://</a:t>
            </a:r>
            <a:r>
              <a:rPr lang="cs-CZ" sz="2000" dirty="0" err="1" smtClean="0">
                <a:effectLst/>
              </a:rPr>
              <a:t>www.rozhlas.cz</a:t>
            </a:r>
            <a:r>
              <a:rPr lang="cs-CZ" sz="2000" dirty="0" smtClean="0">
                <a:effectLst/>
              </a:rPr>
              <a:t>/</a:t>
            </a:r>
            <a:r>
              <a:rPr lang="cs-CZ" sz="2000" dirty="0" err="1" smtClean="0">
                <a:effectLst/>
              </a:rPr>
              <a:t>ctenarskydenik</a:t>
            </a:r>
            <a:r>
              <a:rPr lang="cs-CZ" sz="2000" dirty="0" smtClean="0">
                <a:effectLst/>
              </a:rPr>
              <a:t>/</a:t>
            </a:r>
            <a:r>
              <a:rPr lang="cs-CZ" sz="2000" dirty="0" err="1" smtClean="0">
                <a:effectLst/>
              </a:rPr>
              <a:t>autori</a:t>
            </a:r>
            <a:r>
              <a:rPr lang="cs-CZ" sz="2000" dirty="0" smtClean="0">
                <a:effectLst/>
              </a:rPr>
              <a:t>/_zprava/</a:t>
            </a:r>
            <a:r>
              <a:rPr lang="cs-CZ" sz="2000" dirty="0" err="1" smtClean="0">
                <a:effectLst/>
              </a:rPr>
              <a:t>nemcova</a:t>
            </a:r>
            <a:r>
              <a:rPr lang="cs-CZ" sz="2000" dirty="0" smtClean="0">
                <a:effectLst/>
              </a:rPr>
              <a:t>-</a:t>
            </a:r>
            <a:r>
              <a:rPr lang="cs-CZ" sz="2000" dirty="0" err="1" smtClean="0">
                <a:effectLst/>
              </a:rPr>
              <a:t>bozena</a:t>
            </a:r>
            <a:r>
              <a:rPr lang="cs-CZ" sz="2000" dirty="0" smtClean="0">
                <a:effectLst/>
              </a:rPr>
              <a:t>--935856 </a:t>
            </a:r>
          </a:p>
          <a:p>
            <a:pPr>
              <a:defRPr/>
            </a:pPr>
            <a:r>
              <a:rPr lang="cs-CZ" sz="2000" i="1" dirty="0"/>
              <a:t>Česká literatura od počátků k dnešku</a:t>
            </a:r>
            <a:r>
              <a:rPr lang="cs-CZ" sz="2000" dirty="0"/>
              <a:t>. 1. vyd. Praha: Lidové noviny, 1998, 1048 s. ISBN 80-710-6308-8.</a:t>
            </a:r>
          </a:p>
          <a:p>
            <a:pPr marL="0" indent="0">
              <a:buNone/>
              <a:defRPr/>
            </a:pPr>
            <a:endParaRPr lang="cs-CZ" sz="1600" dirty="0"/>
          </a:p>
          <a:p>
            <a:endParaRPr lang="cs-CZ" sz="1600" dirty="0" smtClean="0">
              <a:effectLst/>
            </a:endParaRPr>
          </a:p>
          <a:p>
            <a:pPr marL="0" indent="0">
              <a:buNone/>
            </a:pPr>
            <a:r>
              <a:rPr lang="cs-CZ" sz="1600" dirty="0" smtClean="0">
                <a:effectLst/>
              </a:rPr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3404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983</Words>
  <Application>Microsoft Office PowerPoint</Application>
  <PresentationFormat>Předvádění na obrazovce (4:3)</PresentationFormat>
  <Paragraphs>93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1_Motiv systému Office</vt:lpstr>
      <vt:lpstr>Prezentace aplikace PowerPoint</vt:lpstr>
      <vt:lpstr>ANOTACE</vt:lpstr>
      <vt:lpstr>Realismus v české literatuře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Babička</vt:lpstr>
      <vt:lpstr>Babička</vt:lpstr>
      <vt:lpstr>Babička</vt:lpstr>
      <vt:lpstr>Postava babičky</vt:lpstr>
      <vt:lpstr>Babička</vt:lpstr>
      <vt:lpstr>Dílo</vt:lpstr>
      <vt:lpstr>Národní báchorky a pověsti </vt:lpstr>
      <vt:lpstr>Kontrolní otázky</vt:lpstr>
      <vt:lpstr>Seznam obrázků</vt:lpstr>
      <vt:lpstr>Seznam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realismus</dc:title>
  <dc:creator>uzivatel</dc:creator>
  <cp:lastModifiedBy>uzivatel</cp:lastModifiedBy>
  <cp:revision>8</cp:revision>
  <dcterms:created xsi:type="dcterms:W3CDTF">2013-05-08T18:31:03Z</dcterms:created>
  <dcterms:modified xsi:type="dcterms:W3CDTF">2013-06-17T09:15:38Z</dcterms:modified>
</cp:coreProperties>
</file>