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70" r:id="rId4"/>
    <p:sldId id="256" r:id="rId5"/>
    <p:sldId id="257" r:id="rId6"/>
    <p:sldId id="265" r:id="rId7"/>
    <p:sldId id="273" r:id="rId8"/>
    <p:sldId id="258" r:id="rId9"/>
    <p:sldId id="267" r:id="rId10"/>
    <p:sldId id="259" r:id="rId11"/>
    <p:sldId id="260" r:id="rId12"/>
    <p:sldId id="261" r:id="rId13"/>
    <p:sldId id="262" r:id="rId14"/>
    <p:sldId id="274" r:id="rId15"/>
    <p:sldId id="275" r:id="rId16"/>
    <p:sldId id="263" r:id="rId17"/>
    <p:sldId id="264" r:id="rId18"/>
    <p:sldId id="276" r:id="rId19"/>
    <p:sldId id="266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665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691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5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713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231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212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787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99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483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558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673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93C1F-607B-4EF5-90E9-B9241410359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7A415-9C16-430D-9EC6-24A4283F35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119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DC43F-0AAF-4F5D-89A9-006926AE9A0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044B5-BDC8-497A-959C-DB60B8519E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0007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A130D-2C50-4385-86D0-B9E851E0BE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3AC4D-F10C-4898-893F-7704416E91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0085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27B63-8AE2-4378-B69A-A5F1D0DC1F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5C0DB-9859-49F9-B70A-47D390AEA56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1239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A70F1-853A-4BE1-9F40-E530B13D9A8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19967-F5BA-4E47-A09B-3D63D5DF96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96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17D2A-5CDA-4589-A4F6-200C5D0392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4BCE5-944B-41E3-B5E4-1D10A2180CB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8799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17143-569F-4F67-9121-8F6C339014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EA7F2-6BAB-43F8-885E-B4D7BB8F3C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4064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0CC74-7ECE-4BC0-90DF-47532592DD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E5C27-872B-4069-8BA8-DC98F9AFF2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5633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46466-380F-4AF9-844D-4BC64405150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46971-37F6-4643-A859-98290E3EBD2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9302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01E86-3C23-431F-8678-845977D4D06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B4F21-2089-49CB-BEA2-FA78E317606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6521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BE87C-3BBC-428E-8D1F-6B5F2258C96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5A05D-B342-420E-B63F-3FE247CC13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19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9B221-1493-4B9C-9906-D54C9D9DD8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9300C-B6AD-46CD-B9F9-CEB654E98F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266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3DE666-0E1E-497C-B459-F64DB60F26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BD1F65-D093-4934-A11A-7F18E5DD73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32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0/08/Jan_Neruda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1/U_Dvou_Sluncu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autori/_zprava/93490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5" name="Group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464154"/>
              </p:ext>
            </p:extLst>
          </p:nvPr>
        </p:nvGraphicFramePr>
        <p:xfrm>
          <a:off x="1476375" y="2133600"/>
          <a:ext cx="6575425" cy="3904933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Májovci: Jan Neruda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literatura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051050" y="6237288"/>
            <a:ext cx="5976938" cy="4841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62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dirty="0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</a:t>
            </a:r>
            <a:r>
              <a:rPr lang="cs-CZ" dirty="0" smtClean="0"/>
              <a:t>konce              19</a:t>
            </a:r>
            <a:r>
              <a:rPr lang="cs-CZ" dirty="0"/>
              <a:t>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</a:t>
            </a:r>
            <a:r>
              <a:rPr lang="cs-CZ" dirty="0" smtClean="0">
                <a:cs typeface="Arial" charset="0"/>
              </a:rPr>
              <a:t>(prezentace) v </a:t>
            </a:r>
            <a:r>
              <a:rPr lang="cs-CZ" dirty="0">
                <a:cs typeface="Arial" charset="0"/>
              </a:rPr>
              <a:t>této sadě reflektují tematické oblasti, které jsou probírány v předmětu Český 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cs typeface="Arial" charset="0"/>
              </a:rPr>
              <a:t>Tato prezentace </a:t>
            </a:r>
            <a:r>
              <a:rPr lang="cs-CZ" dirty="0">
                <a:cs typeface="Arial" charset="0"/>
              </a:rPr>
              <a:t>se věnuje </a:t>
            </a:r>
            <a:r>
              <a:rPr lang="cs-CZ" dirty="0" smtClean="0">
                <a:cs typeface="Arial" charset="0"/>
              </a:rPr>
              <a:t>osobnosti Jana Nerudy.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053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470025"/>
          </a:xfrm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Májovci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068960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Jan Neruda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(1834-1891)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2047" y="476672"/>
            <a:ext cx="777686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0"/>
              </a:spcAft>
              <a:buFont typeface="Arial" pitchFamily="34" charset="0"/>
              <a:buChar char="•"/>
            </a:pPr>
            <a:r>
              <a:rPr lang="cs-CZ" sz="2400" b="1" kern="50" dirty="0" smtClean="0">
                <a:effectLst/>
                <a:latin typeface="Times New Roman"/>
                <a:ea typeface="Lucida Sans Unicode"/>
              </a:rPr>
              <a:t>Nová generace českých spisovatelů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 vystoupila společně almanachem Máj, proto tyto autory označujeme jako družinu májovou nebo </a:t>
            </a:r>
            <a:r>
              <a:rPr lang="cs-CZ" sz="2400" b="1" kern="50" dirty="0" smtClean="0">
                <a:effectLst/>
                <a:latin typeface="Times New Roman"/>
                <a:ea typeface="Lucida Sans Unicode"/>
              </a:rPr>
              <a:t>májovce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. </a:t>
            </a:r>
          </a:p>
          <a:p>
            <a:pPr marL="285750" indent="-285750">
              <a:spcAft>
                <a:spcPts val="0"/>
              </a:spcAft>
              <a:buFont typeface="Arial" pitchFamily="34" charset="0"/>
              <a:buChar char="•"/>
            </a:pPr>
            <a:r>
              <a:rPr lang="cs-CZ" sz="2400" b="1" u="sng" kern="50" dirty="0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Jan Neruda, Vítězslav Hálek, Karolina Světlá</a:t>
            </a:r>
            <a:r>
              <a:rPr lang="cs-CZ" sz="2400" b="1" kern="50" dirty="0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, Adolf </a:t>
            </a:r>
            <a:r>
              <a:rPr lang="cs-CZ" sz="2400" b="1" kern="50" dirty="0" err="1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Heyduk</a:t>
            </a:r>
            <a:r>
              <a:rPr lang="cs-CZ" sz="2400" b="1" kern="50" dirty="0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, Rudolf Mayer</a:t>
            </a:r>
            <a:r>
              <a:rPr lang="cs-CZ" sz="2400" kern="50" dirty="0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 nebo </a:t>
            </a:r>
            <a:r>
              <a:rPr lang="cs-CZ" sz="2400" b="1" kern="50" dirty="0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Sofie (Žofie) Podlipská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. </a:t>
            </a:r>
          </a:p>
          <a:p>
            <a:pPr marL="285750" indent="-285750">
              <a:spcAft>
                <a:spcPts val="0"/>
              </a:spcAft>
              <a:buFont typeface="Arial" pitchFamily="34" charset="0"/>
              <a:buChar char="•"/>
            </a:pPr>
            <a:r>
              <a:rPr lang="cs-CZ" sz="2400" b="1" kern="50" dirty="0" smtClean="0">
                <a:effectLst/>
                <a:latin typeface="Times New Roman"/>
                <a:ea typeface="Lucida Sans Unicode"/>
              </a:rPr>
              <a:t>Májovci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 se otevřeně hlásili k </a:t>
            </a:r>
            <a:r>
              <a:rPr lang="cs-CZ" sz="2400" kern="50" dirty="0" smtClean="0">
                <a:solidFill>
                  <a:srgbClr val="000080"/>
                </a:solidFill>
                <a:effectLst/>
                <a:latin typeface="Times New Roman"/>
                <a:ea typeface="Lucida Sans Unicode"/>
              </a:rPr>
              <a:t>odkazu Karla Hynka Máchy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, ale sami romantiky nebyli. Mnohem blíže měli k </a:t>
            </a:r>
            <a:r>
              <a:rPr lang="cs-CZ" sz="2400" b="1" kern="50" dirty="0" smtClean="0">
                <a:effectLst/>
                <a:latin typeface="Times New Roman"/>
                <a:ea typeface="Lucida Sans Unicode"/>
              </a:rPr>
              <a:t>realismu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. </a:t>
            </a:r>
          </a:p>
          <a:p>
            <a:pPr marL="285750" indent="-285750">
              <a:spcAft>
                <a:spcPts val="0"/>
              </a:spcAft>
              <a:buFont typeface="Arial" pitchFamily="34" charset="0"/>
              <a:buChar char="•"/>
            </a:pPr>
            <a:r>
              <a:rPr lang="cs-CZ" sz="2400" kern="50" dirty="0" smtClean="0">
                <a:solidFill>
                  <a:srgbClr val="804C19"/>
                </a:solidFill>
                <a:effectLst/>
                <a:latin typeface="Times New Roman"/>
                <a:ea typeface="Lucida Sans Unicode"/>
              </a:rPr>
              <a:t>Zajímali se o sociální problémy a život ve městě i na venkově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. </a:t>
            </a:r>
          </a:p>
          <a:p>
            <a:pPr marL="285750" indent="-285750">
              <a:spcAft>
                <a:spcPts val="0"/>
              </a:spcAft>
              <a:buFont typeface="Arial" pitchFamily="34" charset="0"/>
              <a:buChar char="•"/>
            </a:pP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Významnou roli v jejich tvorbě hrálo </a:t>
            </a:r>
            <a:r>
              <a:rPr lang="cs-CZ" sz="2400" kern="50" dirty="0" smtClean="0">
                <a:solidFill>
                  <a:srgbClr val="804C19"/>
                </a:solidFill>
                <a:effectLst/>
                <a:latin typeface="Times New Roman"/>
                <a:ea typeface="Lucida Sans Unicode"/>
              </a:rPr>
              <a:t>vlastenectví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, zároveň ale usilovali o </a:t>
            </a:r>
            <a:r>
              <a:rPr lang="cs-CZ" sz="2400" kern="50" dirty="0" smtClean="0">
                <a:solidFill>
                  <a:srgbClr val="804C19"/>
                </a:solidFill>
                <a:effectLst/>
                <a:latin typeface="Times New Roman"/>
                <a:ea typeface="Lucida Sans Unicode"/>
              </a:rPr>
              <a:t>světovost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. </a:t>
            </a:r>
          </a:p>
          <a:p>
            <a:pPr marL="285750" indent="-285750">
              <a:spcAft>
                <a:spcPts val="0"/>
              </a:spcAft>
              <a:buFont typeface="Arial" pitchFamily="34" charset="0"/>
              <a:buChar char="•"/>
            </a:pPr>
            <a:r>
              <a:rPr lang="cs-CZ" sz="2400" kern="50" dirty="0" smtClean="0">
                <a:solidFill>
                  <a:srgbClr val="C5000B"/>
                </a:solidFill>
                <a:effectLst/>
                <a:latin typeface="Times New Roman"/>
                <a:ea typeface="Lucida Sans Unicode"/>
              </a:rPr>
              <a:t>K májovcům bývají řazeni 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také další autoři, kteří do prvního almanachu Máj nepřispěli. Je to především </a:t>
            </a:r>
            <a:r>
              <a:rPr lang="cs-CZ" sz="2400" b="1" u="sng" kern="50" dirty="0" smtClean="0">
                <a:solidFill>
                  <a:srgbClr val="800080"/>
                </a:solidFill>
                <a:effectLst/>
                <a:latin typeface="Times New Roman"/>
                <a:ea typeface="Lucida Sans Unicode"/>
              </a:rPr>
              <a:t>Jakub Arbes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, případně </a:t>
            </a:r>
            <a:r>
              <a:rPr lang="cs-CZ" sz="2400" kern="50" dirty="0" smtClean="0">
                <a:solidFill>
                  <a:srgbClr val="800080"/>
                </a:solidFill>
                <a:effectLst/>
                <a:latin typeface="Times New Roman"/>
                <a:ea typeface="Lucida Sans Unicode"/>
              </a:rPr>
              <a:t>Václav Šolc, Gustav Pfleger Moravský 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nebo </a:t>
            </a:r>
            <a:r>
              <a:rPr lang="cs-CZ" sz="2400" kern="50" dirty="0" smtClean="0">
                <a:solidFill>
                  <a:srgbClr val="800080"/>
                </a:solidFill>
                <a:effectLst/>
                <a:latin typeface="Times New Roman"/>
                <a:ea typeface="Lucida Sans Unicode"/>
              </a:rPr>
              <a:t>Antal Stašek</a:t>
            </a:r>
            <a:r>
              <a:rPr lang="cs-CZ" sz="2400" kern="50" dirty="0" smtClean="0">
                <a:effectLst/>
                <a:latin typeface="Times New Roman"/>
                <a:ea typeface="Lucida Sans Unicode"/>
              </a:rPr>
              <a:t>. </a:t>
            </a:r>
            <a:endParaRPr lang="cs-CZ" sz="2400" kern="50" dirty="0">
              <a:effectLst/>
              <a:latin typeface="Times New Roman"/>
              <a:ea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220463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an Nerud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4300"/>
            <a:ext cx="43148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1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836712"/>
            <a:ext cx="770485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Oslnivý tanečník i novinář.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Autor </a:t>
            </a:r>
            <a:r>
              <a:rPr lang="cs-CZ" sz="4400" u="sng" dirty="0" smtClean="0"/>
              <a:t>fejetonů</a:t>
            </a:r>
            <a:r>
              <a:rPr lang="cs-CZ" sz="4400" dirty="0" smtClean="0"/>
              <a:t>, kvůli kterým stálo za to koupit si noviny.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Starý mládenec proslulý svými láskami.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Básník, který už první sbírkou vyvolal skandál.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8540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Jan Neruda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Narodil se </a:t>
            </a:r>
            <a:r>
              <a:rPr lang="cs-CZ" dirty="0"/>
              <a:t>v Praze, kde také zemřel. </a:t>
            </a:r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otec získal jako vysloužilý voják trafiku v dnešní </a:t>
            </a:r>
            <a:r>
              <a:rPr lang="cs-CZ" b="1" dirty="0"/>
              <a:t>Nerudově ulici</a:t>
            </a:r>
            <a:r>
              <a:rPr lang="cs-CZ" dirty="0"/>
              <a:t> (dům U Dvou </a:t>
            </a:r>
            <a:r>
              <a:rPr lang="cs-CZ" dirty="0" err="1"/>
              <a:t>slunců</a:t>
            </a:r>
            <a:r>
              <a:rPr lang="cs-CZ" dirty="0"/>
              <a:t>). </a:t>
            </a:r>
            <a:endParaRPr lang="cs-CZ" dirty="0" smtClean="0"/>
          </a:p>
          <a:p>
            <a:r>
              <a:rPr lang="cs-CZ" dirty="0" smtClean="0"/>
              <a:t>Spisovatel </a:t>
            </a:r>
            <a:r>
              <a:rPr lang="cs-CZ" dirty="0"/>
              <a:t>maturoval na Akademickém </a:t>
            </a:r>
            <a:r>
              <a:rPr lang="cs-CZ" dirty="0" smtClean="0"/>
              <a:t>gymnáziu, studia práv ani filozofie nedokončil a už ve 22 letech se živil novinařinou.  </a:t>
            </a:r>
          </a:p>
          <a:p>
            <a:r>
              <a:rPr lang="cs-CZ" dirty="0" smtClean="0"/>
              <a:t>Od roku 1865 se stal kmenovým fejetonistou a literárním a divadelním kritikem liberálních </a:t>
            </a:r>
            <a:r>
              <a:rPr lang="cs-CZ" i="1" dirty="0" smtClean="0"/>
              <a:t>Národních listů</a:t>
            </a:r>
            <a:r>
              <a:rPr lang="cs-CZ" dirty="0" smtClean="0"/>
              <a:t> a své příspěvky podepisoval šifrou </a:t>
            </a:r>
            <a:r>
              <a:rPr lang="el-GR" dirty="0" smtClean="0"/>
              <a:t>Δ.  </a:t>
            </a:r>
          </a:p>
          <a:p>
            <a:r>
              <a:rPr lang="cs-CZ" dirty="0" smtClean="0"/>
              <a:t>Aktivně </a:t>
            </a:r>
            <a:r>
              <a:rPr lang="cs-CZ" dirty="0"/>
              <a:t>se účastnil spolkového života (Umělecká beseda, Výbor pro vybudování Národního divadla, Spolek českých žurnalistů aj.).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12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U Dvou Sluncu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80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Poezie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Hřbitovní kvítí</a:t>
            </a:r>
            <a:r>
              <a:rPr lang="cs-CZ" b="1" u="sng" dirty="0" smtClean="0">
                <a:solidFill>
                  <a:srgbClr val="0066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(1857) – velmi pesimistická. </a:t>
            </a:r>
          </a:p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Knihy veršů </a:t>
            </a:r>
            <a:r>
              <a:rPr lang="cs-CZ" dirty="0" smtClean="0">
                <a:effectLst/>
              </a:rPr>
              <a:t>(1867) Dílo je rozděleno na tři části: </a:t>
            </a:r>
          </a:p>
          <a:p>
            <a:pPr lvl="1"/>
            <a:r>
              <a:rPr lang="cs-CZ" i="1" dirty="0" smtClean="0">
                <a:solidFill>
                  <a:srgbClr val="006600"/>
                </a:solidFill>
                <a:effectLst/>
              </a:rPr>
              <a:t>Kniha veršů výpravných </a:t>
            </a:r>
            <a:r>
              <a:rPr lang="cs-CZ" dirty="0" smtClean="0">
                <a:effectLst/>
              </a:rPr>
              <a:t>(básně se sociální tematikou – </a:t>
            </a:r>
            <a:r>
              <a:rPr lang="cs-CZ" i="1" dirty="0" smtClean="0">
                <a:effectLst/>
              </a:rPr>
              <a:t>Před fortnou milosrdných</a:t>
            </a:r>
            <a:r>
              <a:rPr lang="cs-CZ" dirty="0" smtClean="0">
                <a:effectLst/>
              </a:rPr>
              <a:t>, </a:t>
            </a:r>
            <a:r>
              <a:rPr lang="cs-CZ" i="1" dirty="0" smtClean="0">
                <a:effectLst/>
              </a:rPr>
              <a:t>Dědova mísa</a:t>
            </a:r>
            <a:r>
              <a:rPr lang="cs-CZ" dirty="0" smtClean="0">
                <a:effectLst/>
              </a:rPr>
              <a:t>)</a:t>
            </a:r>
          </a:p>
          <a:p>
            <a:pPr lvl="1"/>
            <a:r>
              <a:rPr lang="cs-CZ" i="1" dirty="0" smtClean="0">
                <a:solidFill>
                  <a:srgbClr val="006600"/>
                </a:solidFill>
                <a:effectLst/>
              </a:rPr>
              <a:t>Kniha veršů lyrických a smíšených </a:t>
            </a:r>
            <a:r>
              <a:rPr lang="cs-CZ" dirty="0" smtClean="0">
                <a:effectLst/>
              </a:rPr>
              <a:t>(intimní lyrické básně, věnováno Otci, Matičce – láska k rodičům – a Anně (Holinové) – láska milenecká)</a:t>
            </a:r>
          </a:p>
          <a:p>
            <a:pPr lvl="1"/>
            <a:r>
              <a:rPr lang="cs-CZ" i="1" dirty="0" smtClean="0">
                <a:solidFill>
                  <a:srgbClr val="006600"/>
                </a:solidFill>
                <a:effectLst/>
              </a:rPr>
              <a:t>Kniha veršů časových a příležitostných </a:t>
            </a:r>
            <a:r>
              <a:rPr lang="cs-CZ" dirty="0" smtClean="0">
                <a:effectLst/>
              </a:rPr>
              <a:t>(politická a vlastenecká poezie – pesimismus z Bachova absolutismu)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88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>
              <a:effectLst/>
            </a:endParaRPr>
          </a:p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Písně kosmické</a:t>
            </a:r>
            <a:r>
              <a:rPr lang="cs-CZ" b="1" u="sng" dirty="0" smtClean="0">
                <a:solidFill>
                  <a:srgbClr val="0066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(1878) – v této básnické sbírce opět objevuje smysl svého života, snaží se být optimistou, reaguje na rozvoj vědy a techniky. Oslavuje kosmická tělesa a lidskou touhu po poznání. Objevuje se tu materialistické chápání světa, polidšťuje vesmír. Vlastenecké verše spojuje s vesmírnými tělesy. Toto dílo vyjadřuje pocity všech májovců.</a:t>
            </a:r>
          </a:p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Balady a romance</a:t>
            </a:r>
            <a:r>
              <a:rPr lang="cs-CZ" b="1" u="sng" dirty="0" smtClean="0">
                <a:solidFill>
                  <a:srgbClr val="0066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(1878–1883) – zde zaměňuje balady s romancemi tak, že mnohdy vyznívají opačně. V baladách často zpracovává národní tematické náměty z </a:t>
            </a:r>
            <a:r>
              <a:rPr lang="cs-CZ" i="1" dirty="0" smtClean="0">
                <a:effectLst/>
              </a:rPr>
              <a:t>Bible</a:t>
            </a:r>
            <a:r>
              <a:rPr lang="cs-CZ" dirty="0" smtClean="0">
                <a:effectLst/>
              </a:rPr>
              <a:t> nebo starých legend, objevuje se téma vztahů mezi matkou a synem. </a:t>
            </a:r>
          </a:p>
          <a:p>
            <a:pPr lvl="1"/>
            <a:r>
              <a:rPr lang="cs-CZ" i="1" dirty="0" smtClean="0">
                <a:effectLst/>
              </a:rPr>
              <a:t>Balada česká</a:t>
            </a:r>
            <a:endParaRPr lang="cs-CZ" dirty="0" smtClean="0">
              <a:effectLst/>
            </a:endParaRPr>
          </a:p>
          <a:p>
            <a:pPr lvl="1"/>
            <a:r>
              <a:rPr lang="cs-CZ" i="1" dirty="0" smtClean="0">
                <a:effectLst/>
              </a:rPr>
              <a:t>Balada o Palečkovi</a:t>
            </a:r>
            <a:endParaRPr lang="cs-CZ" dirty="0" smtClean="0">
              <a:effectLst/>
            </a:endParaRPr>
          </a:p>
          <a:p>
            <a:pPr lvl="1"/>
            <a:r>
              <a:rPr lang="cs-CZ" i="1" dirty="0" smtClean="0">
                <a:effectLst/>
              </a:rPr>
              <a:t>Romance o Karlu IV.</a:t>
            </a:r>
            <a:r>
              <a:rPr lang="cs-CZ" dirty="0" smtClean="0">
                <a:effectLst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01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effectLst/>
            </a:endParaRPr>
          </a:p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Prosté motivy</a:t>
            </a:r>
            <a:r>
              <a:rPr lang="cs-CZ" b="1" u="sng" dirty="0" smtClean="0">
                <a:solidFill>
                  <a:srgbClr val="0066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(1883) – jedná se o jeho intimní deník. Zde se objevuje přírodní tematika. Život člověka přirovnává ke koloběhu ročních období. Jaro = mládí, léto = dospělost, podzim = stáří, zima = smrt. </a:t>
            </a:r>
          </a:p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Zpěvy páteční </a:t>
            </a:r>
            <a:r>
              <a:rPr lang="cs-CZ" dirty="0" smtClean="0">
                <a:effectLst/>
              </a:rPr>
              <a:t>(1896) – vrchol jeho tvorby. Sbírka vyšla až po jeho smrti, k vydání ji připravil Jaroslav Vrchlický. Vyznává se zde k velké lásce k národu a přemýšlí nad naší historií – obrací se k husitství.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89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Próza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Arabesky</a:t>
            </a:r>
            <a:r>
              <a:rPr lang="cs-CZ" dirty="0" smtClean="0">
                <a:effectLst/>
              </a:rPr>
              <a:t> – jeho první prozaická kniha. Jedná se o povídky a obrázky z pražského života koncem 50. a počátkem 60. let 19. století, přičemž většina postav jsou lidé pohybující se na okraji společnosti.</a:t>
            </a:r>
          </a:p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Trhani</a:t>
            </a:r>
            <a:r>
              <a:rPr lang="cs-CZ" dirty="0" smtClean="0">
                <a:effectLst/>
              </a:rPr>
              <a:t> – román o dělnících na železnici.</a:t>
            </a:r>
          </a:p>
          <a:p>
            <a:r>
              <a:rPr lang="cs-CZ" b="1" i="1" u="sng" dirty="0" smtClean="0">
                <a:solidFill>
                  <a:srgbClr val="006600"/>
                </a:solidFill>
                <a:effectLst/>
              </a:rPr>
              <a:t>Povídky malostranské</a:t>
            </a:r>
            <a:r>
              <a:rPr lang="cs-CZ" b="1" u="sng" dirty="0" smtClean="0">
                <a:solidFill>
                  <a:srgbClr val="006600"/>
                </a:solidFill>
                <a:effectLst/>
              </a:rPr>
              <a:t> </a:t>
            </a:r>
            <a:r>
              <a:rPr lang="cs-CZ" dirty="0" smtClean="0">
                <a:effectLst/>
              </a:rPr>
              <a:t>(1878) – </a:t>
            </a:r>
            <a:r>
              <a:rPr lang="cs-CZ" dirty="0" smtClean="0"/>
              <a:t>Pro jejich motivickou i žánrovou pestrost je nazýval obrázky, studiemi, žerty či drobnými klepy. Dvanáct </a:t>
            </a:r>
            <a:r>
              <a:rPr lang="cs-CZ" i="1" dirty="0" smtClean="0"/>
              <a:t>Povídek malostranských </a:t>
            </a:r>
            <a:r>
              <a:rPr lang="cs-CZ" dirty="0" smtClean="0"/>
              <a:t>však reprezentuje prestižní žánr umělecké literatury. </a:t>
            </a:r>
            <a:r>
              <a:rPr lang="cs-CZ" i="1" dirty="0" smtClean="0"/>
              <a:t>Povídky malostranské</a:t>
            </a:r>
            <a:r>
              <a:rPr lang="cs-CZ" dirty="0" smtClean="0"/>
              <a:t> představují důmyslně komponovaný celek. Povídky malostranské se řadí k nejlepším dílům evropského realismu.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76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Povídky malostranské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Rámují je povídky </a:t>
            </a:r>
            <a:r>
              <a:rPr lang="cs-CZ" i="1" dirty="0" smtClean="0"/>
              <a:t>Týden v tichém domě</a:t>
            </a:r>
            <a:r>
              <a:rPr lang="cs-CZ" dirty="0" smtClean="0"/>
              <a:t> a </a:t>
            </a:r>
            <a:r>
              <a:rPr lang="cs-CZ" i="1" dirty="0" smtClean="0"/>
              <a:t>Figurky</a:t>
            </a:r>
            <a:r>
              <a:rPr lang="cs-CZ" dirty="0" smtClean="0"/>
              <a:t>, v níž se hlavní hrdina přestěhuje do jiného malostranského „tichého domu“. Obě povídky jsou psány jako lineárně řazené pásmo situací a vložených příběhů, vypravěč jakoby skrytou kamerou sleduje celou galerii postav při různých událostech (námluvy, svatba, pohřeb atd.) – zaostřuje na vhodnou chvíli, kdy se jednotlivé postavy setřesou první zdání a v ostrém světě odhalí své slabiny. Pod „tichým“ a líbivým povrchem vypravěč jako bezděčný svědek odkrývá morální i sociální poklesky celého společenství. 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87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6600"/>
                </a:solidFill>
                <a:effectLst/>
              </a:rPr>
              <a:t>Povídky malostranské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i="1" dirty="0" err="1" smtClean="0">
                <a:solidFill>
                  <a:srgbClr val="C00000"/>
                </a:solidFill>
              </a:rPr>
              <a:t>Deziluzívnost</a:t>
            </a:r>
            <a:r>
              <a:rPr lang="cs-CZ" dirty="0" smtClean="0"/>
              <a:t> je klíčovým tématem celého cyklu i hlavním prvkem kompoziční výstavby jednotlivých povídek. Ač se v titulu povídky často objevuje jméno či přezdívka malostranské figurky (</a:t>
            </a:r>
            <a:r>
              <a:rPr lang="cs-CZ" b="1" i="1" dirty="0" smtClean="0">
                <a:solidFill>
                  <a:srgbClr val="006600"/>
                </a:solidFill>
              </a:rPr>
              <a:t>Pan Ryšánek a pan </a:t>
            </a:r>
            <a:r>
              <a:rPr lang="cs-CZ" b="1" i="1" dirty="0" err="1" smtClean="0">
                <a:solidFill>
                  <a:srgbClr val="006600"/>
                </a:solidFill>
              </a:rPr>
              <a:t>Schlegl</a:t>
            </a:r>
            <a:r>
              <a:rPr lang="cs-CZ" b="1" dirty="0" smtClean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O měkkém srdci paní Rusky</a:t>
            </a:r>
            <a:r>
              <a:rPr lang="cs-CZ" b="1" dirty="0" smtClean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Doktor Kazisvět</a:t>
            </a:r>
            <a:r>
              <a:rPr lang="cs-CZ" b="1" dirty="0" smtClean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Hastrman</a:t>
            </a:r>
            <a:r>
              <a:rPr lang="cs-CZ" dirty="0" smtClean="0"/>
              <a:t>), není jejím prozaickým portrétem, ale v často paradoxních situacích vypravěč odhaluje nelichotivý obraz mikrosvěta, jehož je součástí. Příčiny konfliktu jsou převážně komunikační – zlom přináší nedorozumění, pomluvy a fámy.  </a:t>
            </a:r>
          </a:p>
          <a:p>
            <a:r>
              <a:rPr lang="cs-CZ" dirty="0" smtClean="0"/>
              <a:t>V povídce </a:t>
            </a:r>
            <a:r>
              <a:rPr lang="cs-CZ" b="1" i="1" dirty="0" smtClean="0">
                <a:solidFill>
                  <a:srgbClr val="006600"/>
                </a:solidFill>
              </a:rPr>
              <a:t>Jak si nakouřil pan Vorel pěnovku</a:t>
            </a:r>
            <a:r>
              <a:rPr lang="cs-CZ" b="1" dirty="0" smtClean="0">
                <a:solidFill>
                  <a:srgbClr val="006600"/>
                </a:solidFill>
              </a:rPr>
              <a:t> </a:t>
            </a:r>
            <a:r>
              <a:rPr lang="cs-CZ" dirty="0" smtClean="0"/>
              <a:t>vůně dýmky zapříčiní </a:t>
            </a:r>
            <a:r>
              <a:rPr lang="cs-CZ" dirty="0" err="1" smtClean="0"/>
              <a:t>přezdívku„uzený</a:t>
            </a:r>
            <a:r>
              <a:rPr lang="cs-CZ" dirty="0" smtClean="0"/>
              <a:t> krupař“ – novému krámku se všichni vyhýbají a obchodník končí svůj život sebevraždou. V kuriózně nazvané povídce </a:t>
            </a:r>
            <a:r>
              <a:rPr lang="cs-CZ" b="1" i="1" dirty="0" smtClean="0">
                <a:solidFill>
                  <a:srgbClr val="006600"/>
                </a:solidFill>
              </a:rPr>
              <a:t>Přivedla žebráka na mizinu</a:t>
            </a:r>
            <a:r>
              <a:rPr lang="cs-CZ" b="1" dirty="0" smtClean="0">
                <a:solidFill>
                  <a:srgbClr val="006600"/>
                </a:solidFill>
              </a:rPr>
              <a:t> </a:t>
            </a:r>
            <a:r>
              <a:rPr lang="cs-CZ" dirty="0" smtClean="0"/>
              <a:t>se příčinou sociálního vyloučení žebráka Vojtíška stala fáma o jeho bohatství – prověřit si její pravdivost nikoho nenapadne a Vojtíšek umírá hlady a vyčerpáním.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517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Fejeton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effectLst/>
              </a:rPr>
              <a:t>je specifický publicistický žánr, obvykle používaný v tisku jako protějšek k hlavním článkům</a:t>
            </a:r>
          </a:p>
          <a:p>
            <a:r>
              <a:rPr lang="cs-CZ" dirty="0" smtClean="0">
                <a:effectLst/>
              </a:rPr>
              <a:t>Vtipně zpracovává zdánlivě nevýznamné, ale zajímavé téma a ukazuje všední věci v novém světle, přičemž je autor hodně subjektivní a vychází z vlastních zážitků.</a:t>
            </a:r>
          </a:p>
          <a:p>
            <a:r>
              <a:rPr lang="cs-CZ" dirty="0" smtClean="0">
                <a:effectLst/>
              </a:rPr>
              <a:t>Napsán je lehkým zábavným slohem, mnohdy satiricky komentující či ironizující trefně vybrané dobové události. Častá je nadsázka, humorné postřehy nebo hyperbola. Typický humor obsahuje i užívání prostředků komiky, jazykové hry a hry se slovy či užití knižních tvarů.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72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6600"/>
                </a:solidFill>
              </a:rPr>
              <a:t>Fejetony</a:t>
            </a:r>
            <a:endParaRPr lang="cs-CZ" sz="4800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rgbClr val="006600"/>
                </a:solidFill>
                <a:effectLst/>
              </a:rPr>
              <a:t>Žerty dravé a hravé</a:t>
            </a:r>
            <a:r>
              <a:rPr lang="cs-CZ" sz="4000" b="1" dirty="0" smtClean="0">
                <a:solidFill>
                  <a:srgbClr val="006600"/>
                </a:solidFill>
                <a:effectLst/>
              </a:rPr>
              <a:t> </a:t>
            </a:r>
          </a:p>
          <a:p>
            <a:r>
              <a:rPr lang="cs-CZ" sz="4000" b="1" i="1" dirty="0" smtClean="0">
                <a:solidFill>
                  <a:srgbClr val="006600"/>
                </a:solidFill>
                <a:effectLst/>
              </a:rPr>
              <a:t>Studie krátké a kratší</a:t>
            </a:r>
            <a:endParaRPr lang="cs-CZ" sz="4000" b="1" dirty="0" smtClean="0">
              <a:solidFill>
                <a:srgbClr val="006600"/>
              </a:solidFill>
              <a:effectLst/>
            </a:endParaRPr>
          </a:p>
          <a:p>
            <a:r>
              <a:rPr lang="cs-CZ" sz="4000" b="1" i="1" dirty="0" smtClean="0">
                <a:solidFill>
                  <a:srgbClr val="006600"/>
                </a:solidFill>
                <a:effectLst/>
              </a:rPr>
              <a:t>Menší cesty</a:t>
            </a:r>
            <a:endParaRPr lang="cs-CZ" sz="4000" b="1" dirty="0" smtClean="0">
              <a:solidFill>
                <a:srgbClr val="006600"/>
              </a:solidFill>
              <a:effectLst/>
            </a:endParaRPr>
          </a:p>
          <a:p>
            <a:r>
              <a:rPr lang="cs-CZ" sz="4000" b="1" i="1" dirty="0" smtClean="0">
                <a:solidFill>
                  <a:srgbClr val="006600"/>
                </a:solidFill>
                <a:effectLst/>
              </a:rPr>
              <a:t>Obrazy z ciziny</a:t>
            </a:r>
            <a:endParaRPr lang="cs-CZ" sz="4000" b="1" dirty="0" smtClean="0">
              <a:solidFill>
                <a:srgbClr val="006600"/>
              </a:solidFill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63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Který žánr vtipně </a:t>
            </a:r>
            <a:r>
              <a:rPr lang="cs-CZ" dirty="0"/>
              <a:t>zpracovává zdánlivě </a:t>
            </a:r>
            <a:r>
              <a:rPr lang="cs-CZ" dirty="0" smtClean="0"/>
              <a:t>nevýznamné </a:t>
            </a:r>
            <a:r>
              <a:rPr lang="cs-CZ" dirty="0"/>
              <a:t>téma a ukazuje všední věci v novém světle, přičemž je autor hodně subjektivní a vychází z vlastních </a:t>
            </a:r>
            <a:r>
              <a:rPr lang="cs-CZ" dirty="0" smtClean="0"/>
              <a:t>zážitků?</a:t>
            </a:r>
          </a:p>
          <a:p>
            <a:r>
              <a:rPr lang="cs-CZ" dirty="0" smtClean="0"/>
              <a:t>Kterou básnickou sbírku Nerudovi současníci nepřijali?</a:t>
            </a:r>
          </a:p>
          <a:p>
            <a:r>
              <a:rPr lang="cs-CZ" dirty="0" smtClean="0"/>
              <a:t>Proč patří Povídky malostranské k </a:t>
            </a:r>
            <a:r>
              <a:rPr lang="cs-CZ" dirty="0"/>
              <a:t>nejlepším dílům evropského </a:t>
            </a:r>
            <a:r>
              <a:rPr lang="cs-CZ" dirty="0" smtClean="0"/>
              <a:t>realismu?</a:t>
            </a:r>
          </a:p>
        </p:txBody>
      </p:sp>
    </p:spTree>
    <p:extLst>
      <p:ext uri="{BB962C8B-B14F-4D97-AF65-F5344CB8AC3E}">
        <p14:creationId xmlns:p14="http://schemas.microsoft.com/office/powerpoint/2010/main" val="355081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effectLst/>
              </a:rPr>
              <a:t>K., Karel.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20.5.2013].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</a:t>
            </a:r>
            <a:r>
              <a:rPr lang="cs-CZ" sz="1600" dirty="0" err="1" smtClean="0">
                <a:effectLst/>
              </a:rPr>
              <a:t>Soubor:Jan_Neruda.jpg</a:t>
            </a:r>
            <a:r>
              <a:rPr lang="cs-CZ" sz="1600" dirty="0" smtClean="0">
                <a:effectLst/>
              </a:rPr>
              <a:t> </a:t>
            </a:r>
          </a:p>
          <a:p>
            <a:r>
              <a:rPr lang="cs-CZ" sz="1600" dirty="0" smtClean="0">
                <a:effectLst/>
              </a:rPr>
              <a:t>ISLAND, </a:t>
            </a:r>
            <a:r>
              <a:rPr lang="cs-CZ" sz="1600" dirty="0" err="1" smtClean="0">
                <a:effectLst/>
              </a:rPr>
              <a:t>Joker</a:t>
            </a:r>
            <a:r>
              <a:rPr lang="cs-CZ" sz="1600" dirty="0" smtClean="0">
                <a:effectLst/>
              </a:rPr>
              <a:t>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20.5.2013].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</a:t>
            </a:r>
            <a:r>
              <a:rPr lang="cs-CZ" sz="1600" dirty="0" err="1" smtClean="0">
                <a:effectLst/>
              </a:rPr>
              <a:t>Soubor:U_Dvou_Sluncu.JPG</a:t>
            </a:r>
            <a:r>
              <a:rPr lang="cs-CZ" sz="1600" dirty="0" smtClean="0">
                <a:effectLst/>
              </a:rPr>
              <a:t>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8205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sz="2000" dirty="0" smtClean="0"/>
              <a:t>BLÁHOVÁ</a:t>
            </a:r>
            <a:r>
              <a:rPr lang="cs-CZ" sz="2000" dirty="0"/>
              <a:t>, Kateřina. Povídky malostranské. In: [online]. 19.08.2008 [cit. 2013-05-20]. Dostupné z: http://</a:t>
            </a:r>
            <a:r>
              <a:rPr lang="cs-CZ" sz="2000" dirty="0" err="1"/>
              <a:t>www.rozhlas.cz</a:t>
            </a:r>
            <a:r>
              <a:rPr lang="cs-CZ" sz="2000" dirty="0"/>
              <a:t>/</a:t>
            </a:r>
            <a:r>
              <a:rPr lang="cs-CZ" sz="2000" dirty="0" err="1"/>
              <a:t>ctenarskydenik</a:t>
            </a:r>
            <a:r>
              <a:rPr lang="cs-CZ" sz="2000" dirty="0"/>
              <a:t>/</a:t>
            </a:r>
            <a:r>
              <a:rPr lang="cs-CZ" sz="2000" dirty="0" err="1"/>
              <a:t>dila</a:t>
            </a:r>
            <a:r>
              <a:rPr lang="cs-CZ" sz="2000" dirty="0"/>
              <a:t>/_zprava/</a:t>
            </a:r>
            <a:r>
              <a:rPr lang="cs-CZ" sz="2000" dirty="0" err="1"/>
              <a:t>povidky</a:t>
            </a:r>
            <a:r>
              <a:rPr lang="cs-CZ" sz="2000" dirty="0"/>
              <a:t>-</a:t>
            </a:r>
            <a:r>
              <a:rPr lang="cs-CZ" sz="2000" dirty="0" err="1"/>
              <a:t>malostranske</a:t>
            </a:r>
            <a:r>
              <a:rPr lang="cs-CZ" sz="2000" dirty="0"/>
              <a:t>--485979 </a:t>
            </a:r>
            <a:endParaRPr lang="cs-CZ" sz="2000" dirty="0" smtClean="0"/>
          </a:p>
          <a:p>
            <a:pPr>
              <a:defRPr/>
            </a:pPr>
            <a:r>
              <a:rPr lang="cs-CZ" sz="2000" dirty="0"/>
              <a:t>BLÁHOVÁ, Kateřina. Jan Neruda. In: [online]. 15.08.2011 [cit. 2013-05-20].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err="1">
                <a:hlinkClick r:id="rId2"/>
              </a:rPr>
              <a:t>www.rozhlas.cz</a:t>
            </a:r>
            <a:r>
              <a:rPr lang="cs-CZ" sz="2000" dirty="0">
                <a:hlinkClick r:id="rId2"/>
              </a:rPr>
              <a:t>/</a:t>
            </a:r>
            <a:r>
              <a:rPr lang="cs-CZ" sz="2000" dirty="0" err="1">
                <a:hlinkClick r:id="rId2"/>
              </a:rPr>
              <a:t>ctenarskydenik</a:t>
            </a:r>
            <a:r>
              <a:rPr lang="cs-CZ" sz="2000" dirty="0">
                <a:hlinkClick r:id="rId2"/>
              </a:rPr>
              <a:t>/</a:t>
            </a:r>
            <a:r>
              <a:rPr lang="cs-CZ" sz="2000" dirty="0" err="1">
                <a:hlinkClick r:id="rId2"/>
              </a:rPr>
              <a:t>autori</a:t>
            </a:r>
            <a:r>
              <a:rPr lang="cs-CZ" sz="2000" dirty="0">
                <a:hlinkClick r:id="rId2"/>
              </a:rPr>
              <a:t>/_</a:t>
            </a:r>
            <a:r>
              <a:rPr lang="cs-CZ" sz="2000" dirty="0" smtClean="0">
                <a:hlinkClick r:id="rId2"/>
              </a:rPr>
              <a:t>zprava/934908</a:t>
            </a:r>
            <a:endParaRPr lang="cs-CZ" sz="2000" dirty="0" smtClean="0"/>
          </a:p>
          <a:p>
            <a:pPr>
              <a:defRPr/>
            </a:pPr>
            <a:r>
              <a:rPr lang="cs-CZ" sz="2000" i="1" dirty="0"/>
              <a:t>Česká literatura od počátků k dnešku</a:t>
            </a:r>
            <a:r>
              <a:rPr lang="cs-CZ" sz="2000" dirty="0"/>
              <a:t>. 1. vyd. Praha: Lidové noviny, 1998, 1048 s. </a:t>
            </a:r>
            <a:r>
              <a:rPr lang="cs-CZ" sz="2000"/>
              <a:t>ISBN 80-710-6308-8.</a:t>
            </a:r>
          </a:p>
          <a:p>
            <a:pPr marL="0" indent="0">
              <a:buNone/>
              <a:defRPr/>
            </a:pPr>
            <a:r>
              <a:rPr lang="cs-CZ" sz="2000" smtClean="0"/>
              <a:t> </a:t>
            </a:r>
            <a:endParaRPr lang="cs-CZ" sz="2000" dirty="0"/>
          </a:p>
          <a:p>
            <a:pPr marL="0" indent="0">
              <a:buNone/>
              <a:defRPr/>
            </a:pPr>
            <a:endParaRPr lang="cs-CZ" sz="2000" dirty="0"/>
          </a:p>
          <a:p>
            <a:pPr>
              <a:defRPr/>
            </a:pPr>
            <a:endParaRPr lang="cs-CZ" sz="2000" b="1" dirty="0"/>
          </a:p>
          <a:p>
            <a:pPr marL="0" indent="0">
              <a:buNone/>
              <a:defRPr/>
            </a:pPr>
            <a:endParaRPr lang="cs-CZ" sz="1600" dirty="0"/>
          </a:p>
          <a:p>
            <a:endParaRPr lang="cs-CZ" sz="1600" dirty="0" smtClean="0">
              <a:effectLst/>
            </a:endParaRPr>
          </a:p>
          <a:p>
            <a:pPr marL="0" indent="0">
              <a:buNone/>
            </a:pPr>
            <a:r>
              <a:rPr lang="cs-CZ" sz="1600" dirty="0" smtClean="0">
                <a:effectLst/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97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1114</Words>
  <Application>Microsoft Office PowerPoint</Application>
  <PresentationFormat>Předvádění na obrazovce (4:3)</PresentationFormat>
  <Paragraphs>92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1_Motiv systému Office</vt:lpstr>
      <vt:lpstr>Prezentace aplikace PowerPoint</vt:lpstr>
      <vt:lpstr>ANOTACE</vt:lpstr>
      <vt:lpstr>Májovci</vt:lpstr>
      <vt:lpstr>Prezentace aplikace PowerPoint</vt:lpstr>
      <vt:lpstr>Prezentace aplikace PowerPoint</vt:lpstr>
      <vt:lpstr>Prezentace aplikace PowerPoint</vt:lpstr>
      <vt:lpstr>Jan Neruda</vt:lpstr>
      <vt:lpstr>Prezentace aplikace PowerPoint</vt:lpstr>
      <vt:lpstr>Poezie</vt:lpstr>
      <vt:lpstr>Poezie</vt:lpstr>
      <vt:lpstr>Poezie</vt:lpstr>
      <vt:lpstr>Próza</vt:lpstr>
      <vt:lpstr>Povídky malostranské</vt:lpstr>
      <vt:lpstr>Povídky malostranské</vt:lpstr>
      <vt:lpstr>Fejeton</vt:lpstr>
      <vt:lpstr>Fejetony</vt:lpstr>
      <vt:lpstr>Kontrolní otázky</vt:lpstr>
      <vt:lpstr>Seznam obrázků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Májovci</dc:title>
  <dc:creator>uzivatel</dc:creator>
  <cp:lastModifiedBy>uzivatel</cp:lastModifiedBy>
  <cp:revision>11</cp:revision>
  <dcterms:created xsi:type="dcterms:W3CDTF">2013-05-20T13:59:02Z</dcterms:created>
  <dcterms:modified xsi:type="dcterms:W3CDTF">2013-06-17T09:24:14Z</dcterms:modified>
</cp:coreProperties>
</file>