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61" r:id="rId4"/>
    <p:sldId id="259" r:id="rId5"/>
    <p:sldId id="260" r:id="rId6"/>
    <p:sldId id="262" r:id="rId7"/>
    <p:sldId id="264" r:id="rId8"/>
    <p:sldId id="263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286" autoAdjust="0"/>
    <p:restoredTop sz="94660"/>
  </p:normalViewPr>
  <p:slideViewPr>
    <p:cSldViewPr>
      <p:cViewPr varScale="1">
        <p:scale>
          <a:sx n="55" d="100"/>
          <a:sy n="55" d="100"/>
        </p:scale>
        <p:origin x="-97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2.png"/><Relationship Id="rId7" Type="http://schemas.openxmlformats.org/officeDocument/2006/relationships/image" Target="../media/image2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23.wmf"/><Relationship Id="rId4" Type="http://schemas.openxmlformats.org/officeDocument/2006/relationships/audio" Target="../media/audio2.wav"/><Relationship Id="rId9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fontScale="92500" lnSpcReduction="10000"/>
          </a:bodyPr>
          <a:lstStyle/>
          <a:p>
            <a:pPr marL="88900" indent="20638">
              <a:buNone/>
            </a:pPr>
            <a:r>
              <a:rPr lang="cs-CZ" sz="1100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sz="1100" dirty="0" smtClean="0"/>
          </a:p>
          <a:p>
            <a:pPr marL="88900" indent="20638">
              <a:buNone/>
            </a:pPr>
            <a:r>
              <a:rPr lang="cs-CZ" sz="1100" dirty="0" smtClean="0"/>
              <a:t>Číslo projektu: CZ.1.07/1.4.00/21.2963</a:t>
            </a:r>
          </a:p>
          <a:p>
            <a:pPr marL="88900" indent="20638">
              <a:buNone/>
            </a:pPr>
            <a:endParaRPr lang="cs-CZ" sz="1100" dirty="0" smtClean="0"/>
          </a:p>
          <a:p>
            <a:pPr marL="88900" indent="20638">
              <a:buNone/>
            </a:pPr>
            <a:r>
              <a:rPr lang="cs-CZ" sz="1100" dirty="0" smtClean="0"/>
              <a:t>Výukový materiál č.: VY_32_INOVACE_41_Podzim</a:t>
            </a:r>
          </a:p>
          <a:p>
            <a:pPr marL="88900" indent="20638">
              <a:buNone/>
            </a:pPr>
            <a:r>
              <a:rPr lang="cs-CZ" sz="1100" dirty="0" smtClean="0"/>
              <a:t> </a:t>
            </a:r>
          </a:p>
          <a:p>
            <a:pPr marL="88900" indent="20638">
              <a:buNone/>
            </a:pPr>
            <a:r>
              <a:rPr lang="cs-CZ" sz="1100" dirty="0" smtClean="0"/>
              <a:t>Vypracoval: </a:t>
            </a:r>
            <a:r>
              <a:rPr lang="cs-CZ" sz="1100" b="1" i="1" dirty="0" smtClean="0"/>
              <a:t>Bc. Martina Malá</a:t>
            </a:r>
            <a:endParaRPr lang="cs-CZ" sz="1100" dirty="0" smtClean="0"/>
          </a:p>
          <a:p>
            <a:pPr marL="88900" indent="20638">
              <a:buNone/>
            </a:pPr>
            <a:r>
              <a:rPr lang="cs-CZ" sz="1100" dirty="0" smtClean="0"/>
              <a:t> </a:t>
            </a:r>
          </a:p>
          <a:p>
            <a:pPr marL="88900" indent="20638">
              <a:lnSpc>
                <a:spcPct val="110000"/>
              </a:lnSpc>
              <a:buNone/>
            </a:pPr>
            <a:r>
              <a:rPr lang="cs-CZ" sz="1100" dirty="0" smtClean="0"/>
              <a:t>Určeno </a:t>
            </a:r>
            <a:r>
              <a:rPr lang="cs-CZ" sz="1100" dirty="0" smtClean="0"/>
              <a:t>pro 7. a 8. ročník </a:t>
            </a:r>
            <a:r>
              <a:rPr lang="cs-CZ" sz="1100" i="1" dirty="0" smtClean="0"/>
              <a:t>ZŠ</a:t>
            </a:r>
            <a:r>
              <a:rPr lang="cs-CZ" sz="1100" dirty="0" smtClean="0"/>
              <a:t> speciální, vzdělávání žáků s TMR a souběžným postižením více vadami</a:t>
            </a:r>
          </a:p>
          <a:p>
            <a:pPr marL="88900" indent="20638">
              <a:lnSpc>
                <a:spcPct val="110000"/>
              </a:lnSpc>
              <a:buNone/>
            </a:pPr>
            <a:r>
              <a:rPr lang="cs-CZ" sz="1100" dirty="0" smtClean="0"/>
              <a:t>Vzdělávací oblast: Člověk a komunikace</a:t>
            </a:r>
          </a:p>
          <a:p>
            <a:pPr marL="88900" indent="20638">
              <a:lnSpc>
                <a:spcPct val="110000"/>
              </a:lnSpc>
              <a:buNone/>
            </a:pPr>
            <a:r>
              <a:rPr lang="cs-CZ" sz="1100" dirty="0" smtClean="0"/>
              <a:t>Vzdělávací obor: Rozumová výchova</a:t>
            </a:r>
          </a:p>
          <a:p>
            <a:pPr marL="88900" indent="20638">
              <a:lnSpc>
                <a:spcPct val="110000"/>
              </a:lnSpc>
              <a:buNone/>
            </a:pPr>
            <a:r>
              <a:rPr lang="cs-CZ" sz="1100" dirty="0" smtClean="0"/>
              <a:t>Tematický okruh: Roční období a časová orientace</a:t>
            </a:r>
          </a:p>
          <a:p>
            <a:pPr marL="88900" indent="20638">
              <a:lnSpc>
                <a:spcPct val="110000"/>
              </a:lnSpc>
              <a:buNone/>
            </a:pPr>
            <a:r>
              <a:rPr lang="cs-CZ" sz="1100" dirty="0" smtClean="0"/>
              <a:t>Vytvořeno dne: září 2012</a:t>
            </a:r>
          </a:p>
          <a:p>
            <a:pPr marL="88900" indent="20638">
              <a:lnSpc>
                <a:spcPct val="110000"/>
              </a:lnSpc>
              <a:buNone/>
            </a:pPr>
            <a:r>
              <a:rPr lang="cs-CZ" sz="1100" dirty="0" err="1" smtClean="0"/>
              <a:t>Odpilotováno</a:t>
            </a:r>
            <a:r>
              <a:rPr lang="cs-CZ" sz="1100" dirty="0" smtClean="0"/>
              <a:t> ve výuce dne: 10. </a:t>
            </a:r>
            <a:r>
              <a:rPr lang="cs-CZ" sz="1100" dirty="0"/>
              <a:t>9</a:t>
            </a:r>
            <a:r>
              <a:rPr lang="cs-CZ" sz="1100" dirty="0" smtClean="0"/>
              <a:t>. 3012</a:t>
            </a:r>
          </a:p>
          <a:p>
            <a:pPr marL="88900" indent="20638">
              <a:buNone/>
            </a:pPr>
            <a:endParaRPr lang="cs-CZ" sz="1100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sz="1300" dirty="0" smtClean="0"/>
              <a:t>Anotace: Prezentace PowerPoint je určena žákům ZŠ speciální, vzdělávání žáků s TMR a souběžným postižením více vadami jako výukový materiál pro rozumovou výchovu. Upevňujeme a rozšiřujeme  </a:t>
            </a:r>
            <a:r>
              <a:rPr lang="cs-CZ" sz="1300" dirty="0"/>
              <a:t>poznatky žáků o ročním období </a:t>
            </a:r>
            <a:r>
              <a:rPr lang="cs-CZ" sz="1300" dirty="0" smtClean="0"/>
              <a:t>podzim. Pro individuální výuku používáme počítač s dotykovým monitorem. Poslední snímek je určen k prověření osvojených vědomostí žáka.  Po kliknutí na správný obrázek patřící k podzimu se ozve potlesk, po kliknutí na chybný obrázek se spustí negativní zvuk a obrázek odlétne. Při skupinové činnosti používáme vytištěné a </a:t>
            </a:r>
            <a:r>
              <a:rPr lang="cs-CZ" sz="1300" dirty="0" err="1" smtClean="0"/>
              <a:t>zalaminované</a:t>
            </a:r>
            <a:r>
              <a:rPr lang="cs-CZ" sz="1300" dirty="0" smtClean="0"/>
              <a:t> obrázky. Rozvíjíme slovní zásobu, pasivní slovní zásobu žáka – ověřujeme ukazováním na požadovaný obrázek. Dle individuálních možností žáka je možné použít obrázky také pro jiné roční období, obrázky rozstříhat a třídit. Text  slouží jako průvodní slovo pedagoga.</a:t>
            </a:r>
            <a:endParaRPr lang="cs-CZ" sz="1300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Comic Sans MS" pitchFamily="66" charset="0"/>
              </a:rPr>
              <a:t>PODZIM</a:t>
            </a:r>
            <a:endParaRPr lang="cs-CZ" sz="4800" b="1" dirty="0">
              <a:latin typeface="Comic Sans MS" pitchFamily="66" charset="0"/>
            </a:endParaRPr>
          </a:p>
        </p:txBody>
      </p:sp>
      <p:pic>
        <p:nvPicPr>
          <p:cNvPr id="2050" name="Picture 2" descr="C:\Documents and Settings\TOM\Local Settings\Temporary Internet Files\Content.IE5\OK8F09W2\MP9004011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6749" y="1477919"/>
            <a:ext cx="2544407" cy="203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Documents and Settings\TOM\Local Settings\Temporary Internet Files\Content.IE5\RVJF9W24\MP9004069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890" y="3917396"/>
            <a:ext cx="324012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TOM\Local Settings\Temporary Internet Files\Content.IE5\HLF6F9BR\MP9004004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060848"/>
            <a:ext cx="2709044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 advTm="300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1979712" y="188640"/>
            <a:ext cx="5681662" cy="1143000"/>
          </a:xfrm>
          <a:noFill/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omic Sans MS" pitchFamily="66" charset="0"/>
              </a:rPr>
              <a:t>PODZIMNÍ MĚSÍCE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34793" y="1852584"/>
            <a:ext cx="16498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omic Sans MS" pitchFamily="66" charset="0"/>
              </a:rPr>
              <a:t>ZÁŘÍ</a:t>
            </a:r>
            <a:endParaRPr lang="cs-CZ" sz="44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67744" y="3722727"/>
            <a:ext cx="20249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omic Sans MS" pitchFamily="66" charset="0"/>
              </a:rPr>
              <a:t>ŘÍJEN</a:t>
            </a:r>
            <a:endParaRPr lang="cs-CZ" sz="44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34638" y="5301992"/>
            <a:ext cx="314060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omic Sans MS" pitchFamily="66" charset="0"/>
              </a:rPr>
              <a:t>LISTOPAD</a:t>
            </a:r>
            <a:endParaRPr lang="cs-CZ" sz="4400" dirty="0">
              <a:latin typeface="Comic Sans MS" pitchFamily="66" charset="0"/>
            </a:endParaRPr>
          </a:p>
        </p:txBody>
      </p:sp>
      <p:pic>
        <p:nvPicPr>
          <p:cNvPr id="1027" name="Picture 3" descr="C:\Documents and Settings\TOM\Local Settings\Temporary Internet Files\Content.IE5\FT7NC5UE\MP9004075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5473" y="4820383"/>
            <a:ext cx="1486237" cy="1732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Documents and Settings\TOM\Local Settings\Temporary Internet Files\Content.IE5\RDI55TGE\MP9003878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049" y="1501700"/>
            <a:ext cx="2040680" cy="1455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Documents and Settings\TOM\Local Settings\Temporary Internet Files\Content.IE5\47X5158S\MC900237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6353" y="3394513"/>
            <a:ext cx="1777172" cy="1425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901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TOM\Local Settings\Temporary Internet Files\Content.IE5\AI6G2K2W\MC9002501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332612"/>
            <a:ext cx="2376264" cy="322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999473" y="4558187"/>
            <a:ext cx="11657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PRŠÍ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2052" name="Picture 4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643" y="1808669"/>
            <a:ext cx="2160240" cy="2273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14883" y="332655"/>
            <a:ext cx="57647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PODZIMNÍ POČASÍ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07303" y="4622840"/>
            <a:ext cx="27638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FOUKÁ VÍTR</a:t>
            </a:r>
            <a:endParaRPr lang="cs-CZ" sz="3200" dirty="0"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300000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TOM\Local Settings\Temporary Internet Files\Content.IE5\AI6G2K2W\MC900357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178" y="1581472"/>
            <a:ext cx="2719004" cy="3459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0669" y="523999"/>
            <a:ext cx="54761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POUŠTÍME DRAKA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55184" y="4656510"/>
            <a:ext cx="36728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PADÁ LISTÍ</a:t>
            </a:r>
            <a:endParaRPr lang="cs-CZ" sz="4400" b="1" dirty="0">
              <a:latin typeface="Comic Sans MS" pitchFamily="66" charset="0"/>
            </a:endParaRPr>
          </a:p>
        </p:txBody>
      </p:sp>
      <p:pic>
        <p:nvPicPr>
          <p:cNvPr id="5" name="Picture 3" descr="C:\Documents and Settings\TOM\Local Settings\Temporary Internet Files\Content.IE5\B2KAQD43\MP9004075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157434"/>
            <a:ext cx="3463105" cy="2307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SKLÍZÍME OVOCE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4099" name="Picture 3" descr="C:\Documents and Settings\TOM\Local Settings\Temporary Internet Files\Content.IE5\J9YYJJ4L\MP9003861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4093" y="1389597"/>
            <a:ext cx="2426194" cy="160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316663" y="2990885"/>
            <a:ext cx="17908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JABLKA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58089" y="3031536"/>
            <a:ext cx="18582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HRUŠKY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96011" y="5791481"/>
            <a:ext cx="19591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HROZNY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101" name="Picture 5" descr="C:\Documents and Settings\TOM\Local Settings\Temporary Internet Files\Content.IE5\MPREJWCV\MC900193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957" y="4044271"/>
            <a:ext cx="1956288" cy="1450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039343" y="5486463"/>
            <a:ext cx="20681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ŠVESTKY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102" name="Picture 6" descr="C:\Documents and Settings\TOM\Local Settings\Temporary Internet Files\Content.IE5\RXA2QV76\MP9003878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0927" y="4044271"/>
            <a:ext cx="2449360" cy="1747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TOM\Local Settings\Temporary Internet Files\Content.IE5\4R29CL87\MP9004031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406" y="1389597"/>
            <a:ext cx="2393391" cy="160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8482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619980" y="188640"/>
            <a:ext cx="5976937" cy="1143000"/>
          </a:xfrm>
          <a:solidFill>
            <a:schemeClr val="accent6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omic Sans MS" pitchFamily="66" charset="0"/>
              </a:rPr>
              <a:t>SKLÍZÍME ZELENINU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1026" name="Picture 2" descr="C:\Documents and Settings\TOM\Local Settings\Temporary Internet Files\Content.IE5\NW18V3RI\MP9001779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247" y="1355977"/>
            <a:ext cx="237626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TOM\Local Settings\Temporary Internet Files\Content.IE5\HLF6F9BR\MC9004417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559" y="1179950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TOM\Local Settings\Temporary Internet Files\Content.IE5\HLF6F9BR\MC9001934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247" y="3934302"/>
            <a:ext cx="2304256" cy="1862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88704" y="2953318"/>
            <a:ext cx="24673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BRAMBORY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3825" y="3110317"/>
            <a:ext cx="15776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MRKEV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33912" y="5801835"/>
            <a:ext cx="11769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ZELÍ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10" name="Picture 3" descr="C:\Documents and Settings\TOM\Local Settings\Temporary Internet Files\Content.IE5\NW18V3RI\MC9003830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22773"/>
            <a:ext cx="1816913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454216" y="5499966"/>
            <a:ext cx="18069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ČESNEK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2050" name="Picture 2" descr="C:\Documents and Settings\TOM\Local Settings\Temporary Internet Files\Content.IE5\U7HCPJBK\MC9003586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440647"/>
            <a:ext cx="1918104" cy="2441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61220" y="4844971"/>
            <a:ext cx="16995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CIBULE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3508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316651"/>
            <a:ext cx="49503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CO PATŘÍ K PODZIMU?</a:t>
            </a:r>
            <a:endParaRPr lang="cs-CZ" sz="4000" b="1" dirty="0"/>
          </a:p>
        </p:txBody>
      </p:sp>
      <p:pic>
        <p:nvPicPr>
          <p:cNvPr id="1026" name="Picture 2" descr="C:\Documents and Settings\TOM\Local Settings\Temporary Internet Files\Content.IE5\2NWJIJKL\MC900441708[1].png">
            <a:hlinkClick r:id="" action="ppaction://noaction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3304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TOM\Local Settings\Temporary Internet Files\Content.IE5\FT7NC5UE\MC900352125[1].wmf">
            <a:hlinkClick r:id="" action="ppaction://noaction">
              <a:snd r:embed="rId4" name="explode.wav"/>
            </a:hlinkClick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215015"/>
            <a:ext cx="1365564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TOM\Local Settings\Temporary Internet Files\Content.IE5\RXA2QV76\MC900237376[1].wmf">
            <a:hlinkClick r:id="" action="ppaction://noaction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88884"/>
            <a:ext cx="1872208" cy="1502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TOM\Local Settings\Temporary Internet Files\Content.IE5\D8W174VB\MP900227611[1].jpg">
            <a:hlinkClick r:id="" action="ppaction://noaction">
              <a:snd r:embed="rId4" name="explode.wav"/>
            </a:hlinkClick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147315"/>
            <a:ext cx="2176415" cy="1443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TOM\Local Settings\Temporary Internet Files\Content.IE5\2NWJIJKL\MP900449130[1].jpg">
            <a:hlinkClick r:id="" action="ppaction://noaction">
              <a:snd r:embed="rId4" name="explode.wav"/>
            </a:hlinkClick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345" y="1257362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Program Files\Microsoft Office\MEDIA\CAGCAT10\j0293828.wmf">
            <a:hlinkClick r:id="" action="ppaction://noaction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20" y="4143380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4060953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          </a:t>
            </a:r>
            <a:r>
              <a:rPr lang="cs-CZ" sz="1800" b="1" dirty="0" smtClean="0"/>
              <a:t>CITACE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179512" y="1124744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</a:t>
            </a:r>
            <a:r>
              <a:rPr lang="cs-CZ" sz="1800" dirty="0" smtClean="0"/>
              <a:t>Ilustrace: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471</TotalTime>
  <Words>57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PODZIM</vt:lpstr>
      <vt:lpstr>PODZIMNÍ MĚSÍCE</vt:lpstr>
      <vt:lpstr>Prezentace aplikace PowerPoint</vt:lpstr>
      <vt:lpstr>Prezentace aplikace PowerPoint</vt:lpstr>
      <vt:lpstr>SKLÍZÍME OVOCE</vt:lpstr>
      <vt:lpstr>SKLÍZÍME ZELENINU</vt:lpstr>
      <vt:lpstr>Prezentace aplikace PowerPoint</vt:lpstr>
      <vt:lpstr>         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TOM</cp:lastModifiedBy>
  <cp:revision>55</cp:revision>
  <dcterms:created xsi:type="dcterms:W3CDTF">2012-11-19T12:36:06Z</dcterms:created>
  <dcterms:modified xsi:type="dcterms:W3CDTF">2013-06-24T16:48:16Z</dcterms:modified>
</cp:coreProperties>
</file>