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4EAB5-4D89-44F4-B6A3-6D6C6E1A60A1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F1770-7610-4BD8-8552-A277717A45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4EAB5-4D89-44F4-B6A3-6D6C6E1A60A1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F1770-7610-4BD8-8552-A277717A45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4EAB5-4D89-44F4-B6A3-6D6C6E1A60A1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F1770-7610-4BD8-8552-A277717A45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4EAB5-4D89-44F4-B6A3-6D6C6E1A60A1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F1770-7610-4BD8-8552-A277717A45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4EAB5-4D89-44F4-B6A3-6D6C6E1A60A1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F1770-7610-4BD8-8552-A277717A45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4EAB5-4D89-44F4-B6A3-6D6C6E1A60A1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F1770-7610-4BD8-8552-A277717A45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4EAB5-4D89-44F4-B6A3-6D6C6E1A60A1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F1770-7610-4BD8-8552-A277717A45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4EAB5-4D89-44F4-B6A3-6D6C6E1A60A1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F1770-7610-4BD8-8552-A277717A45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4EAB5-4D89-44F4-B6A3-6D6C6E1A60A1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F1770-7610-4BD8-8552-A277717A45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4EAB5-4D89-44F4-B6A3-6D6C6E1A60A1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F1770-7610-4BD8-8552-A277717A45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4EAB5-4D89-44F4-B6A3-6D6C6E1A60A1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F1770-7610-4BD8-8552-A277717A45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4EAB5-4D89-44F4-B6A3-6D6C6E1A60A1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DF1770-7610-4BD8-8552-A277717A455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642910" y="4214818"/>
            <a:ext cx="7951787" cy="180022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VÝUKOVÝ MATERIÁL ZPRACOVANÝ V RÁMCI PROJEKTU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MODERNÍ ŠKOLA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Registrační číslo projektu: CZ.1.07/1.400/21.3095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" name="Picture 4" descr="ško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 anchor="ctr">
            <a:spAutoFit/>
          </a:bodyPr>
          <a:lstStyle/>
          <a:p>
            <a:pPr algn="ctr"/>
            <a:r>
              <a:rPr lang="cs-CZ" b="1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1600" b="1" dirty="0">
                <a:solidFill>
                  <a:srgbClr val="000000"/>
                </a:solidFill>
                <a:cs typeface="Arial" charset="0"/>
              </a:rPr>
              <a:t>ZÁKLADNÍ ŠKOLA ÚSTÍ NAD LABEM, HLAVNÍ 193, 403 31</a:t>
            </a:r>
            <a:endParaRPr lang="cs-CZ" sz="1400" b="1" dirty="0">
              <a:solidFill>
                <a:srgbClr val="000000"/>
              </a:solidFill>
              <a:cs typeface="Arial" charset="0"/>
            </a:endParaRPr>
          </a:p>
          <a:p>
            <a:pPr algn="ctr" eaLnBrk="0" hangingPunct="0"/>
            <a:r>
              <a:rPr lang="cs-CZ" sz="1200" b="1" dirty="0">
                <a:solidFill>
                  <a:srgbClr val="999999"/>
                </a:solidFill>
                <a:cs typeface="Arial" charset="0"/>
              </a:rPr>
              <a:t>Tel.:472731819, 472731253 Tel.</a:t>
            </a:r>
            <a:r>
              <a:rPr lang="cs-CZ" sz="1200" b="1" dirty="0" err="1">
                <a:solidFill>
                  <a:srgbClr val="999999"/>
                </a:solidFill>
                <a:cs typeface="Arial" charset="0"/>
              </a:rPr>
              <a:t>řed</a:t>
            </a:r>
            <a:r>
              <a:rPr lang="cs-CZ" sz="1200" b="1" dirty="0">
                <a:solidFill>
                  <a:srgbClr val="999999"/>
                </a:solidFill>
                <a:cs typeface="Arial" charset="0"/>
              </a:rPr>
              <a:t>./fax:472731480, e-mail:</a:t>
            </a:r>
            <a:r>
              <a:rPr lang="cs-CZ" sz="1200" b="1" dirty="0" err="1">
                <a:solidFill>
                  <a:srgbClr val="999999"/>
                </a:solidFill>
                <a:cs typeface="Arial" charset="0"/>
              </a:rPr>
              <a:t>skola</a:t>
            </a:r>
            <a:r>
              <a:rPr lang="cs-CZ" sz="1200" b="1" dirty="0">
                <a:solidFill>
                  <a:srgbClr val="999999"/>
                </a:solidFill>
                <a:cs typeface="Arial" charset="0"/>
              </a:rPr>
              <a:t>@</a:t>
            </a:r>
            <a:r>
              <a:rPr lang="cs-CZ" sz="1200" b="1" dirty="0" err="1">
                <a:solidFill>
                  <a:srgbClr val="999999"/>
                </a:solidFill>
                <a:cs typeface="Arial" charset="0"/>
              </a:rPr>
              <a:t>zsmojzir.cz</a:t>
            </a:r>
            <a:endParaRPr lang="cs-CZ" sz="1400" dirty="0">
              <a:solidFill>
                <a:srgbClr val="999999"/>
              </a:solidFill>
              <a:cs typeface="Arial" charset="0"/>
            </a:endParaRPr>
          </a:p>
          <a:p>
            <a:pPr eaLnBrk="0" hangingPunct="0"/>
            <a:endParaRPr lang="cs-CZ" dirty="0"/>
          </a:p>
        </p:txBody>
      </p:sp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0"/>
            <a:ext cx="6477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/>
        </p:nvSpPr>
        <p:spPr bwMode="auto">
          <a:xfrm>
            <a:off x="457200" y="1966118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dirty="0" smtClean="0"/>
              <a:t> 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Autor: Mgr. Radka </a:t>
            </a:r>
            <a:r>
              <a:rPr lang="cs-CZ" sz="1800" b="1" dirty="0" err="1" smtClean="0"/>
              <a:t>Kainová</a:t>
            </a:r>
            <a:endParaRPr lang="cs-CZ" sz="1800" dirty="0" smtClean="0"/>
          </a:p>
          <a:p>
            <a:pPr>
              <a:buFont typeface="Arial" charset="0"/>
              <a:buNone/>
            </a:pPr>
            <a:r>
              <a:rPr lang="cs-CZ" sz="1800" b="1" dirty="0" smtClean="0"/>
              <a:t>Vytvořeno: </a:t>
            </a:r>
            <a:r>
              <a:rPr lang="cs-CZ" sz="1800" b="1" dirty="0" smtClean="0"/>
              <a:t>5</a:t>
            </a:r>
            <a:r>
              <a:rPr lang="cs-CZ" sz="1800" b="1" dirty="0" smtClean="0"/>
              <a:t>. </a:t>
            </a:r>
            <a:r>
              <a:rPr lang="cs-CZ" sz="1800" b="1" smtClean="0"/>
              <a:t>9</a:t>
            </a:r>
            <a:r>
              <a:rPr lang="cs-CZ" sz="1800" b="1" smtClean="0"/>
              <a:t>. </a:t>
            </a:r>
            <a:r>
              <a:rPr lang="cs-CZ" sz="1800" b="1" dirty="0" smtClean="0"/>
              <a:t>2012</a:t>
            </a:r>
            <a:endParaRPr lang="cs-CZ" sz="1800" dirty="0" smtClean="0"/>
          </a:p>
          <a:p>
            <a:pPr>
              <a:buFont typeface="Arial" charset="0"/>
              <a:buNone/>
            </a:pPr>
            <a:r>
              <a:rPr lang="cs-CZ" sz="1800" b="1" dirty="0" smtClean="0"/>
              <a:t>Ročník:  4.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Vzdělávací oblast: ANGLICKÝ JAZYK - PROTIKLADY</a:t>
            </a:r>
            <a:endParaRPr lang="cs-CZ" sz="1800" dirty="0" smtClean="0"/>
          </a:p>
          <a:p>
            <a:pPr>
              <a:buFont typeface="Arial" charset="0"/>
              <a:buNone/>
            </a:pPr>
            <a:r>
              <a:rPr lang="cs-CZ" sz="1800" b="1" dirty="0" smtClean="0"/>
              <a:t>Anotace: </a:t>
            </a:r>
            <a:r>
              <a:rPr lang="cs-CZ" sz="1800" dirty="0" smtClean="0"/>
              <a:t>Výukový materiál je určen pro žáky 4. ročníku. Slouží k osvojení protikladných přídavných jmen, jejich použití ve větách za pomoci přítomného času průběhového.</a:t>
            </a:r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500" y="365918"/>
            <a:ext cx="6477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dirty="0" smtClean="0"/>
              <a:t>Protiklady</a:t>
            </a:r>
            <a:endParaRPr lang="cs-CZ" sz="9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6000" dirty="0" err="1" smtClean="0">
                <a:solidFill>
                  <a:schemeClr val="tx1"/>
                </a:solidFill>
              </a:rPr>
              <a:t>Opposites</a:t>
            </a:r>
            <a:endParaRPr lang="cs-CZ"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Owner\Plocha\oposites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144000" cy="6460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bdélník 2"/>
          <p:cNvSpPr/>
          <p:nvPr/>
        </p:nvSpPr>
        <p:spPr>
          <a:xfrm>
            <a:off x="357158" y="2000240"/>
            <a:ext cx="11076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happy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357422" y="2643182"/>
            <a:ext cx="6976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sad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14282" y="4071942"/>
            <a:ext cx="9733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err="1" smtClean="0">
                <a:solidFill>
                  <a:srgbClr val="00B0F0"/>
                </a:solidFill>
              </a:rPr>
              <a:t>small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857356" y="4286256"/>
            <a:ext cx="6351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err="1" smtClean="0">
                <a:solidFill>
                  <a:srgbClr val="00B0F0"/>
                </a:solidFill>
              </a:rPr>
              <a:t>big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85720" y="6000768"/>
            <a:ext cx="9140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err="1" smtClean="0">
                <a:solidFill>
                  <a:srgbClr val="00B050"/>
                </a:solidFill>
              </a:rPr>
              <a:t>thick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071670" y="6000768"/>
            <a:ext cx="7825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err="1" smtClean="0">
                <a:solidFill>
                  <a:srgbClr val="00B050"/>
                </a:solidFill>
              </a:rPr>
              <a:t>thin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143504" y="928670"/>
            <a:ext cx="6604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err="1" smtClean="0">
                <a:solidFill>
                  <a:schemeClr val="accent6">
                    <a:lumMod val="75000"/>
                  </a:schemeClr>
                </a:solidFill>
              </a:rPr>
              <a:t>tall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715140" y="1071546"/>
            <a:ext cx="9653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err="1" smtClean="0">
                <a:solidFill>
                  <a:schemeClr val="accent6">
                    <a:lumMod val="75000"/>
                  </a:schemeClr>
                </a:solidFill>
              </a:rPr>
              <a:t>short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857620" y="3786190"/>
            <a:ext cx="592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err="1" smtClean="0">
                <a:solidFill>
                  <a:srgbClr val="7030A0"/>
                </a:solidFill>
              </a:rPr>
              <a:t>fat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429256" y="3714752"/>
            <a:ext cx="7954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err="1" smtClean="0">
                <a:solidFill>
                  <a:srgbClr val="7030A0"/>
                </a:solidFill>
              </a:rPr>
              <a:t>slim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143240" y="5643578"/>
            <a:ext cx="844975" cy="52322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cs-CZ" sz="2800" b="1" dirty="0" err="1" smtClean="0">
                <a:solidFill>
                  <a:srgbClr val="FFC000"/>
                </a:solidFill>
              </a:rPr>
              <a:t>light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786182" y="6072206"/>
            <a:ext cx="8563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err="1" smtClean="0">
                <a:solidFill>
                  <a:srgbClr val="FFC000"/>
                </a:solidFill>
              </a:rPr>
              <a:t>dark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929322" y="5929330"/>
            <a:ext cx="6575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err="1" smtClean="0">
                <a:solidFill>
                  <a:srgbClr val="0070C0"/>
                </a:solidFill>
              </a:rPr>
              <a:t>old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215206" y="5786454"/>
            <a:ext cx="10977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err="1" smtClean="0">
                <a:solidFill>
                  <a:srgbClr val="0070C0"/>
                </a:solidFill>
              </a:rPr>
              <a:t>young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786578" y="3286124"/>
            <a:ext cx="9653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err="1" smtClean="0">
                <a:solidFill>
                  <a:srgbClr val="663300"/>
                </a:solidFill>
              </a:rPr>
              <a:t>short</a:t>
            </a:r>
            <a:endParaRPr lang="cs-CZ" sz="2800" b="1" dirty="0">
              <a:solidFill>
                <a:srgbClr val="6633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7929586" y="3857628"/>
            <a:ext cx="8274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err="1" smtClean="0">
                <a:solidFill>
                  <a:srgbClr val="663300"/>
                </a:solidFill>
              </a:rPr>
              <a:t>long</a:t>
            </a:r>
            <a:endParaRPr lang="cs-CZ" sz="2800" b="1" dirty="0">
              <a:solidFill>
                <a:srgbClr val="66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 tmFilter="0,0; .5, 1; 1, 1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 tmFilter="0,0; .5, 1; 1, 1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 tmFilter="0,0; .5, 1; 1, 1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 tmFilter="0,0; .5, 1; 1, 1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oposites1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214290"/>
            <a:ext cx="7280924" cy="5143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1000100" y="4286256"/>
            <a:ext cx="40651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clown</a:t>
            </a:r>
            <a:r>
              <a:rPr lang="cs-CZ" sz="3200" dirty="0" smtClean="0"/>
              <a:t> on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left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5000628" y="4286256"/>
            <a:ext cx="13211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/>
              <a:t>happy.</a:t>
            </a:r>
            <a:endParaRPr lang="cs-CZ" sz="3200" b="1" dirty="0"/>
          </a:p>
        </p:txBody>
      </p:sp>
      <p:sp>
        <p:nvSpPr>
          <p:cNvPr id="7" name="Obdélník 6"/>
          <p:cNvSpPr/>
          <p:nvPr/>
        </p:nvSpPr>
        <p:spPr>
          <a:xfrm>
            <a:off x="1000100" y="4786322"/>
            <a:ext cx="318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What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he </a:t>
            </a:r>
            <a:r>
              <a:rPr lang="cs-CZ" sz="3200" dirty="0" err="1" smtClean="0"/>
              <a:t>doing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8" name="Obdélník 7"/>
          <p:cNvSpPr/>
          <p:nvPr/>
        </p:nvSpPr>
        <p:spPr>
          <a:xfrm>
            <a:off x="4071934" y="4786322"/>
            <a:ext cx="24240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/>
              <a:t>He </a:t>
            </a:r>
            <a:r>
              <a:rPr lang="cs-CZ" sz="3200" b="1" dirty="0" err="1" smtClean="0"/>
              <a:t>is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smiling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9" name="Obdélník 8"/>
          <p:cNvSpPr/>
          <p:nvPr/>
        </p:nvSpPr>
        <p:spPr>
          <a:xfrm>
            <a:off x="928662" y="5500702"/>
            <a:ext cx="43823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clown</a:t>
            </a:r>
            <a:r>
              <a:rPr lang="cs-CZ" sz="3200" dirty="0" smtClean="0"/>
              <a:t> on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right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endParaRPr lang="cs-CZ" sz="3200" dirty="0"/>
          </a:p>
        </p:txBody>
      </p:sp>
      <p:sp>
        <p:nvSpPr>
          <p:cNvPr id="10" name="Obdélník 9"/>
          <p:cNvSpPr/>
          <p:nvPr/>
        </p:nvSpPr>
        <p:spPr>
          <a:xfrm>
            <a:off x="5072066" y="5500702"/>
            <a:ext cx="878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/>
              <a:t>sad.</a:t>
            </a:r>
            <a:endParaRPr lang="cs-CZ" sz="3200" b="1" dirty="0"/>
          </a:p>
        </p:txBody>
      </p:sp>
      <p:sp>
        <p:nvSpPr>
          <p:cNvPr id="11" name="Obdélník 10"/>
          <p:cNvSpPr/>
          <p:nvPr/>
        </p:nvSpPr>
        <p:spPr>
          <a:xfrm>
            <a:off x="928662" y="6000768"/>
            <a:ext cx="318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What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he </a:t>
            </a:r>
            <a:r>
              <a:rPr lang="cs-CZ" sz="3200" dirty="0" err="1" smtClean="0"/>
              <a:t>doing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12" name="Obdélník 11"/>
          <p:cNvSpPr/>
          <p:nvPr/>
        </p:nvSpPr>
        <p:spPr>
          <a:xfrm>
            <a:off x="3929058" y="6000768"/>
            <a:ext cx="22383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/>
              <a:t>He </a:t>
            </a:r>
            <a:r>
              <a:rPr lang="cs-CZ" sz="3200" b="1" dirty="0" err="1" smtClean="0"/>
              <a:t>is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crying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oposites2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214290"/>
            <a:ext cx="7280924" cy="5143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1071539" y="4071942"/>
            <a:ext cx="36433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err="1" smtClean="0"/>
              <a:t>The</a:t>
            </a:r>
            <a:r>
              <a:rPr lang="cs-CZ" sz="3200" dirty="0" smtClean="0"/>
              <a:t> girl on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left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4643438" y="4071942"/>
            <a:ext cx="8362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tall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7" name="Obdélník 6"/>
          <p:cNvSpPr/>
          <p:nvPr/>
        </p:nvSpPr>
        <p:spPr>
          <a:xfrm>
            <a:off x="1071538" y="4643446"/>
            <a:ext cx="32670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What</a:t>
            </a:r>
            <a:r>
              <a:rPr lang="cs-CZ" sz="3200" dirty="0" smtClean="0"/>
              <a:t> has </a:t>
            </a:r>
            <a:r>
              <a:rPr lang="cs-CZ" sz="3200" dirty="0" err="1" smtClean="0"/>
              <a:t>she</a:t>
            </a:r>
            <a:r>
              <a:rPr lang="cs-CZ" sz="3200" dirty="0" smtClean="0"/>
              <a:t> </a:t>
            </a:r>
            <a:r>
              <a:rPr lang="cs-CZ" sz="3200" dirty="0" err="1" smtClean="0"/>
              <a:t>got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8" name="Obdélník 7"/>
          <p:cNvSpPr/>
          <p:nvPr/>
        </p:nvSpPr>
        <p:spPr>
          <a:xfrm>
            <a:off x="4214810" y="4643446"/>
            <a:ext cx="37869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She</a:t>
            </a:r>
            <a:r>
              <a:rPr lang="cs-CZ" sz="3200" b="1" dirty="0" smtClean="0"/>
              <a:t> has </a:t>
            </a:r>
            <a:r>
              <a:rPr lang="cs-CZ" sz="3200" b="1" dirty="0" err="1" smtClean="0"/>
              <a:t>got</a:t>
            </a:r>
            <a:r>
              <a:rPr lang="cs-CZ" sz="3200" b="1" dirty="0" smtClean="0"/>
              <a:t> a </a:t>
            </a:r>
            <a:r>
              <a:rPr lang="cs-CZ" sz="3200" b="1" dirty="0" err="1" smtClean="0"/>
              <a:t>bicycle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9" name="Obdélník 8"/>
          <p:cNvSpPr/>
          <p:nvPr/>
        </p:nvSpPr>
        <p:spPr>
          <a:xfrm>
            <a:off x="1000100" y="5572140"/>
            <a:ext cx="38229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The</a:t>
            </a:r>
            <a:r>
              <a:rPr lang="cs-CZ" sz="3200" dirty="0" smtClean="0"/>
              <a:t> girl on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right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endParaRPr lang="cs-CZ" sz="3200" dirty="0"/>
          </a:p>
        </p:txBody>
      </p:sp>
      <p:sp>
        <p:nvSpPr>
          <p:cNvPr id="10" name="Obdélník 9"/>
          <p:cNvSpPr/>
          <p:nvPr/>
        </p:nvSpPr>
        <p:spPr>
          <a:xfrm>
            <a:off x="4786314" y="5572140"/>
            <a:ext cx="11865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short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11" name="Obdélník 10"/>
          <p:cNvSpPr/>
          <p:nvPr/>
        </p:nvSpPr>
        <p:spPr>
          <a:xfrm>
            <a:off x="1000100" y="6072206"/>
            <a:ext cx="32670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What</a:t>
            </a:r>
            <a:r>
              <a:rPr lang="cs-CZ" sz="3200" dirty="0" smtClean="0"/>
              <a:t> has </a:t>
            </a:r>
            <a:r>
              <a:rPr lang="cs-CZ" sz="3200" dirty="0" err="1" smtClean="0"/>
              <a:t>she</a:t>
            </a:r>
            <a:r>
              <a:rPr lang="cs-CZ" sz="3200" dirty="0" smtClean="0"/>
              <a:t> </a:t>
            </a:r>
            <a:r>
              <a:rPr lang="cs-CZ" sz="3200" dirty="0" err="1" smtClean="0"/>
              <a:t>got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12" name="Obdélník 11"/>
          <p:cNvSpPr/>
          <p:nvPr/>
        </p:nvSpPr>
        <p:spPr>
          <a:xfrm>
            <a:off x="4214810" y="6072206"/>
            <a:ext cx="38565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She</a:t>
            </a:r>
            <a:r>
              <a:rPr lang="cs-CZ" sz="3200" b="1" dirty="0" smtClean="0"/>
              <a:t> has </a:t>
            </a:r>
            <a:r>
              <a:rPr lang="cs-CZ" sz="3200" b="1" dirty="0" err="1" smtClean="0"/>
              <a:t>got</a:t>
            </a:r>
            <a:r>
              <a:rPr lang="cs-CZ" sz="3200" b="1" dirty="0" smtClean="0"/>
              <a:t> a </a:t>
            </a:r>
            <a:r>
              <a:rPr lang="cs-CZ" sz="3200" b="1" dirty="0" err="1" smtClean="0"/>
              <a:t>scooter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oposites3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4369" y="214290"/>
            <a:ext cx="7179832" cy="50720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1000100" y="4357694"/>
            <a:ext cx="37685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ball</a:t>
            </a:r>
            <a:r>
              <a:rPr lang="cs-CZ" sz="3200" dirty="0" smtClean="0"/>
              <a:t> on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left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4572000" y="4357694"/>
            <a:ext cx="11945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small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8" name="Obdélník 7"/>
          <p:cNvSpPr/>
          <p:nvPr/>
        </p:nvSpPr>
        <p:spPr>
          <a:xfrm>
            <a:off x="1000100" y="4786322"/>
            <a:ext cx="21750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Where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it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9" name="Obdélník 8"/>
          <p:cNvSpPr/>
          <p:nvPr/>
        </p:nvSpPr>
        <p:spPr>
          <a:xfrm>
            <a:off x="3071802" y="4786322"/>
            <a:ext cx="26931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It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is</a:t>
            </a:r>
            <a:r>
              <a:rPr lang="cs-CZ" sz="3200" b="1" dirty="0" smtClean="0"/>
              <a:t> in </a:t>
            </a:r>
            <a:r>
              <a:rPr lang="cs-CZ" sz="3200" b="1" dirty="0" err="1" smtClean="0"/>
              <a:t>the</a:t>
            </a:r>
            <a:r>
              <a:rPr lang="cs-CZ" sz="3200" b="1" dirty="0" smtClean="0"/>
              <a:t> box.</a:t>
            </a:r>
            <a:endParaRPr lang="cs-CZ" sz="3200" b="1" dirty="0"/>
          </a:p>
        </p:txBody>
      </p:sp>
      <p:sp>
        <p:nvSpPr>
          <p:cNvPr id="10" name="Obdélník 9"/>
          <p:cNvSpPr/>
          <p:nvPr/>
        </p:nvSpPr>
        <p:spPr>
          <a:xfrm>
            <a:off x="1000100" y="5572140"/>
            <a:ext cx="38998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ball</a:t>
            </a:r>
            <a:r>
              <a:rPr lang="cs-CZ" sz="3200" dirty="0" smtClean="0"/>
              <a:t> on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right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endParaRPr lang="cs-CZ" sz="3200" dirty="0"/>
          </a:p>
        </p:txBody>
      </p:sp>
      <p:sp>
        <p:nvSpPr>
          <p:cNvPr id="11" name="Obdélník 10"/>
          <p:cNvSpPr/>
          <p:nvPr/>
        </p:nvSpPr>
        <p:spPr>
          <a:xfrm>
            <a:off x="4857752" y="5572140"/>
            <a:ext cx="8082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big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12" name="Obdélník 11"/>
          <p:cNvSpPr/>
          <p:nvPr/>
        </p:nvSpPr>
        <p:spPr>
          <a:xfrm>
            <a:off x="1000100" y="6072206"/>
            <a:ext cx="21750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Where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it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13" name="Obdélník 12"/>
          <p:cNvSpPr/>
          <p:nvPr/>
        </p:nvSpPr>
        <p:spPr>
          <a:xfrm>
            <a:off x="3071802" y="6072206"/>
            <a:ext cx="29955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It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is</a:t>
            </a:r>
            <a:r>
              <a:rPr lang="cs-CZ" sz="3200" b="1" dirty="0" smtClean="0"/>
              <a:t> on </a:t>
            </a:r>
            <a:r>
              <a:rPr lang="cs-CZ" sz="3200" b="1" dirty="0" err="1" smtClean="0"/>
              <a:t>the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chair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oposites4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214290"/>
            <a:ext cx="7078676" cy="50006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1214414" y="4071942"/>
            <a:ext cx="41290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colour</a:t>
            </a:r>
            <a:r>
              <a:rPr lang="cs-CZ" sz="3200" dirty="0" smtClean="0"/>
              <a:t> on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left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5286380" y="4071942"/>
            <a:ext cx="10583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dark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7" name="Obdélník 6"/>
          <p:cNvSpPr/>
          <p:nvPr/>
        </p:nvSpPr>
        <p:spPr>
          <a:xfrm>
            <a:off x="1214414" y="4572008"/>
            <a:ext cx="21750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Where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it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8" name="Obdélník 7"/>
          <p:cNvSpPr/>
          <p:nvPr/>
        </p:nvSpPr>
        <p:spPr>
          <a:xfrm>
            <a:off x="3357554" y="4572008"/>
            <a:ext cx="37110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It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is</a:t>
            </a:r>
            <a:r>
              <a:rPr lang="cs-CZ" sz="3200" b="1" dirty="0" smtClean="0"/>
              <a:t> in </a:t>
            </a:r>
            <a:r>
              <a:rPr lang="cs-CZ" sz="3200" b="1" dirty="0" err="1" smtClean="0"/>
              <a:t>the</a:t>
            </a:r>
            <a:r>
              <a:rPr lang="cs-CZ" sz="3200" b="1" dirty="0" smtClean="0"/>
              <a:t> notebook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9" name="Obdélník 8"/>
          <p:cNvSpPr/>
          <p:nvPr/>
        </p:nvSpPr>
        <p:spPr>
          <a:xfrm>
            <a:off x="1142976" y="5357826"/>
            <a:ext cx="41290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colour</a:t>
            </a:r>
            <a:r>
              <a:rPr lang="cs-CZ" sz="3200" dirty="0" smtClean="0"/>
              <a:t> on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left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endParaRPr lang="cs-CZ" sz="3200" dirty="0"/>
          </a:p>
        </p:txBody>
      </p:sp>
      <p:sp>
        <p:nvSpPr>
          <p:cNvPr id="10" name="Obdélník 9"/>
          <p:cNvSpPr/>
          <p:nvPr/>
        </p:nvSpPr>
        <p:spPr>
          <a:xfrm>
            <a:off x="5214942" y="5357826"/>
            <a:ext cx="10481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light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11" name="Obdélník 10"/>
          <p:cNvSpPr/>
          <p:nvPr/>
        </p:nvSpPr>
        <p:spPr>
          <a:xfrm>
            <a:off x="1142976" y="5857892"/>
            <a:ext cx="21750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Where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it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12" name="Obdélník 11"/>
          <p:cNvSpPr/>
          <p:nvPr/>
        </p:nvSpPr>
        <p:spPr>
          <a:xfrm>
            <a:off x="3286116" y="5857892"/>
            <a:ext cx="40861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It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is</a:t>
            </a:r>
            <a:r>
              <a:rPr lang="cs-CZ" sz="3200" b="1" dirty="0" smtClean="0"/>
              <a:t> on </a:t>
            </a:r>
            <a:r>
              <a:rPr lang="cs-CZ" sz="3200" b="1" dirty="0" err="1" smtClean="0"/>
              <a:t>the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blackboard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oposites5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24963" y="214313"/>
            <a:ext cx="7179799" cy="50720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1142976" y="4286256"/>
            <a:ext cx="30069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red</a:t>
            </a:r>
            <a:r>
              <a:rPr lang="cs-CZ" sz="3200" dirty="0" smtClean="0"/>
              <a:t> </a:t>
            </a:r>
            <a:r>
              <a:rPr lang="cs-CZ" sz="3200" dirty="0" err="1" smtClean="0"/>
              <a:t>crayon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4071934" y="4286256"/>
            <a:ext cx="11865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short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7" name="Obdélník 6"/>
          <p:cNvSpPr/>
          <p:nvPr/>
        </p:nvSpPr>
        <p:spPr>
          <a:xfrm>
            <a:off x="1142976" y="4786322"/>
            <a:ext cx="21750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Where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it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8" name="Obdélník 7"/>
          <p:cNvSpPr/>
          <p:nvPr/>
        </p:nvSpPr>
        <p:spPr>
          <a:xfrm>
            <a:off x="3214678" y="4786322"/>
            <a:ext cx="30596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It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is</a:t>
            </a:r>
            <a:r>
              <a:rPr lang="cs-CZ" sz="3200" b="1" dirty="0" smtClean="0"/>
              <a:t> on </a:t>
            </a:r>
            <a:r>
              <a:rPr lang="cs-CZ" sz="3200" b="1" dirty="0" err="1" smtClean="0"/>
              <a:t>the</a:t>
            </a:r>
            <a:r>
              <a:rPr lang="cs-CZ" sz="3200" b="1" dirty="0" smtClean="0"/>
              <a:t> table.</a:t>
            </a:r>
            <a:endParaRPr lang="cs-CZ" sz="3200" b="1" dirty="0"/>
          </a:p>
        </p:txBody>
      </p:sp>
      <p:sp>
        <p:nvSpPr>
          <p:cNvPr id="9" name="Obdélník 8"/>
          <p:cNvSpPr/>
          <p:nvPr/>
        </p:nvSpPr>
        <p:spPr>
          <a:xfrm>
            <a:off x="1071538" y="5500702"/>
            <a:ext cx="3497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The</a:t>
            </a:r>
            <a:r>
              <a:rPr lang="cs-CZ" sz="3200" dirty="0" smtClean="0"/>
              <a:t> green </a:t>
            </a:r>
            <a:r>
              <a:rPr lang="cs-CZ" sz="3200" dirty="0" err="1" smtClean="0"/>
              <a:t>crayon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endParaRPr lang="cs-CZ" sz="3200" dirty="0"/>
          </a:p>
        </p:txBody>
      </p:sp>
      <p:sp>
        <p:nvSpPr>
          <p:cNvPr id="10" name="Obdélník 9"/>
          <p:cNvSpPr/>
          <p:nvPr/>
        </p:nvSpPr>
        <p:spPr>
          <a:xfrm>
            <a:off x="4429124" y="5500702"/>
            <a:ext cx="10294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long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11" name="Obdélník 10"/>
          <p:cNvSpPr/>
          <p:nvPr/>
        </p:nvSpPr>
        <p:spPr>
          <a:xfrm>
            <a:off x="1071538" y="6000768"/>
            <a:ext cx="22158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Where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it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12" name="Obdélník 11"/>
          <p:cNvSpPr/>
          <p:nvPr/>
        </p:nvSpPr>
        <p:spPr>
          <a:xfrm>
            <a:off x="3143240" y="6000768"/>
            <a:ext cx="36302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It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is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under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the</a:t>
            </a:r>
            <a:r>
              <a:rPr lang="cs-CZ" sz="3200" b="1" dirty="0" smtClean="0"/>
              <a:t> table.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oposites6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5525" y="214313"/>
            <a:ext cx="7078676" cy="50006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1142976" y="3857628"/>
            <a:ext cx="29049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blue</a:t>
            </a:r>
            <a:r>
              <a:rPr lang="cs-CZ" sz="3200" dirty="0" smtClean="0"/>
              <a:t> </a:t>
            </a:r>
            <a:r>
              <a:rPr lang="cs-CZ" sz="3200" dirty="0" err="1" smtClean="0"/>
              <a:t>book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4000496" y="3857628"/>
            <a:ext cx="9765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thin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7" name="Obdélník 6"/>
          <p:cNvSpPr/>
          <p:nvPr/>
        </p:nvSpPr>
        <p:spPr>
          <a:xfrm>
            <a:off x="1214414" y="4500570"/>
            <a:ext cx="19062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it</a:t>
            </a:r>
            <a:r>
              <a:rPr lang="cs-CZ" sz="3200" dirty="0" smtClean="0"/>
              <a:t> </a:t>
            </a:r>
            <a:r>
              <a:rPr lang="cs-CZ" sz="3200" dirty="0" err="1" smtClean="0"/>
              <a:t>close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8" name="Obdélník 7"/>
          <p:cNvSpPr/>
          <p:nvPr/>
        </p:nvSpPr>
        <p:spPr>
          <a:xfrm>
            <a:off x="3071802" y="4500570"/>
            <a:ext cx="2632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/>
              <a:t>No, </a:t>
            </a:r>
            <a:r>
              <a:rPr lang="cs-CZ" sz="3200" b="1" dirty="0" err="1" smtClean="0"/>
              <a:t>it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is</a:t>
            </a:r>
            <a:r>
              <a:rPr lang="cs-CZ" sz="3200" b="1" dirty="0" smtClean="0"/>
              <a:t> open.</a:t>
            </a:r>
            <a:endParaRPr lang="cs-CZ" sz="3200" b="1" dirty="0"/>
          </a:p>
        </p:txBody>
      </p:sp>
      <p:sp>
        <p:nvSpPr>
          <p:cNvPr id="9" name="Obdélník 8"/>
          <p:cNvSpPr/>
          <p:nvPr/>
        </p:nvSpPr>
        <p:spPr>
          <a:xfrm>
            <a:off x="1071538" y="5357826"/>
            <a:ext cx="27312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red</a:t>
            </a:r>
            <a:r>
              <a:rPr lang="cs-CZ" sz="3200" dirty="0" smtClean="0"/>
              <a:t> </a:t>
            </a:r>
            <a:r>
              <a:rPr lang="cs-CZ" sz="3200" dirty="0" err="1" smtClean="0"/>
              <a:t>book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endParaRPr lang="cs-CZ" sz="3200" dirty="0"/>
          </a:p>
        </p:txBody>
      </p:sp>
      <p:sp>
        <p:nvSpPr>
          <p:cNvPr id="10" name="Obdélník 9"/>
          <p:cNvSpPr/>
          <p:nvPr/>
        </p:nvSpPr>
        <p:spPr>
          <a:xfrm>
            <a:off x="3714744" y="5357826"/>
            <a:ext cx="11256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thick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11" name="Obdélník 10"/>
          <p:cNvSpPr/>
          <p:nvPr/>
        </p:nvSpPr>
        <p:spPr>
          <a:xfrm>
            <a:off x="1071538" y="6000768"/>
            <a:ext cx="1911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it</a:t>
            </a:r>
            <a:r>
              <a:rPr lang="cs-CZ" sz="3200" dirty="0" smtClean="0"/>
              <a:t> open?</a:t>
            </a:r>
            <a:endParaRPr lang="cs-CZ" sz="3200" dirty="0"/>
          </a:p>
        </p:txBody>
      </p:sp>
      <p:sp>
        <p:nvSpPr>
          <p:cNvPr id="12" name="Obdélník 11"/>
          <p:cNvSpPr/>
          <p:nvPr/>
        </p:nvSpPr>
        <p:spPr>
          <a:xfrm>
            <a:off x="2857488" y="6000768"/>
            <a:ext cx="25366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/>
              <a:t>No, </a:t>
            </a:r>
            <a:r>
              <a:rPr lang="cs-CZ" sz="3200" b="1" dirty="0" err="1" smtClean="0"/>
              <a:t>it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is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close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oposites7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24963" y="214313"/>
            <a:ext cx="7179799" cy="50720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1071538" y="4214818"/>
            <a:ext cx="26176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grandpa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3643306" y="4214818"/>
            <a:ext cx="8354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old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7" name="Obdélník 6"/>
          <p:cNvSpPr/>
          <p:nvPr/>
        </p:nvSpPr>
        <p:spPr>
          <a:xfrm>
            <a:off x="1142976" y="4714884"/>
            <a:ext cx="318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What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he </a:t>
            </a:r>
            <a:r>
              <a:rPr lang="cs-CZ" sz="3200" dirty="0" err="1" smtClean="0"/>
              <a:t>doing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8" name="Obdélník 7"/>
          <p:cNvSpPr/>
          <p:nvPr/>
        </p:nvSpPr>
        <p:spPr>
          <a:xfrm>
            <a:off x="4214810" y="4714884"/>
            <a:ext cx="26084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/>
              <a:t>He </a:t>
            </a:r>
            <a:r>
              <a:rPr lang="cs-CZ" sz="3200" b="1" dirty="0" err="1" smtClean="0"/>
              <a:t>is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drinking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9" name="Obdélník 8"/>
          <p:cNvSpPr/>
          <p:nvPr/>
        </p:nvSpPr>
        <p:spPr>
          <a:xfrm>
            <a:off x="1000100" y="5429264"/>
            <a:ext cx="20597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The</a:t>
            </a:r>
            <a:r>
              <a:rPr lang="cs-CZ" sz="3200" dirty="0" smtClean="0"/>
              <a:t> baby </a:t>
            </a:r>
            <a:r>
              <a:rPr lang="cs-CZ" sz="3200" dirty="0" err="1" smtClean="0"/>
              <a:t>is</a:t>
            </a:r>
            <a:endParaRPr lang="cs-CZ" sz="3200" dirty="0"/>
          </a:p>
        </p:txBody>
      </p:sp>
      <p:sp>
        <p:nvSpPr>
          <p:cNvPr id="10" name="Obdélník 9"/>
          <p:cNvSpPr/>
          <p:nvPr/>
        </p:nvSpPr>
        <p:spPr>
          <a:xfrm>
            <a:off x="2928926" y="5429264"/>
            <a:ext cx="13376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young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11" name="Obdélník 10"/>
          <p:cNvSpPr/>
          <p:nvPr/>
        </p:nvSpPr>
        <p:spPr>
          <a:xfrm>
            <a:off x="1000100" y="6000768"/>
            <a:ext cx="42248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What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baby </a:t>
            </a:r>
            <a:r>
              <a:rPr lang="cs-CZ" sz="3200" dirty="0" err="1" smtClean="0"/>
              <a:t>doing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12" name="Obdélník 11"/>
          <p:cNvSpPr/>
          <p:nvPr/>
        </p:nvSpPr>
        <p:spPr>
          <a:xfrm>
            <a:off x="5143504" y="6000768"/>
            <a:ext cx="42148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err="1" smtClean="0"/>
              <a:t>The</a:t>
            </a:r>
            <a:r>
              <a:rPr lang="cs-CZ" sz="3200" b="1" dirty="0" smtClean="0"/>
              <a:t> baby </a:t>
            </a:r>
            <a:r>
              <a:rPr lang="cs-CZ" sz="3200" b="1" dirty="0" err="1" smtClean="0"/>
              <a:t>is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sleeping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oposites8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5525" y="214313"/>
            <a:ext cx="7078676" cy="50006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1000100" y="4000504"/>
            <a:ext cx="36894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The</a:t>
            </a:r>
            <a:r>
              <a:rPr lang="cs-CZ" sz="3200" dirty="0" smtClean="0"/>
              <a:t> boy on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left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4572000" y="4000504"/>
            <a:ext cx="757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fat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7" name="Obdélník 6"/>
          <p:cNvSpPr/>
          <p:nvPr/>
        </p:nvSpPr>
        <p:spPr>
          <a:xfrm>
            <a:off x="1071538" y="4643446"/>
            <a:ext cx="32821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What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he </a:t>
            </a:r>
            <a:r>
              <a:rPr lang="cs-CZ" sz="3200" dirty="0" err="1" smtClean="0"/>
              <a:t>eating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8" name="Obdélník 7"/>
          <p:cNvSpPr/>
          <p:nvPr/>
        </p:nvSpPr>
        <p:spPr>
          <a:xfrm>
            <a:off x="4071934" y="4643446"/>
            <a:ext cx="432054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000" b="1" dirty="0" smtClean="0"/>
              <a:t> He </a:t>
            </a:r>
            <a:r>
              <a:rPr lang="cs-CZ" sz="3000" b="1" dirty="0" err="1" smtClean="0"/>
              <a:t>is</a:t>
            </a:r>
            <a:r>
              <a:rPr lang="cs-CZ" sz="3000" b="1" dirty="0" smtClean="0"/>
              <a:t> </a:t>
            </a:r>
            <a:r>
              <a:rPr lang="cs-CZ" sz="3000" b="1" dirty="0" err="1" smtClean="0"/>
              <a:t>eating</a:t>
            </a:r>
            <a:r>
              <a:rPr lang="cs-CZ" sz="3000" b="1" dirty="0" smtClean="0"/>
              <a:t> </a:t>
            </a:r>
            <a:r>
              <a:rPr lang="cs-CZ" sz="3000" b="1" dirty="0" err="1" smtClean="0"/>
              <a:t>an</a:t>
            </a:r>
            <a:r>
              <a:rPr lang="cs-CZ" sz="3000" b="1" dirty="0" smtClean="0"/>
              <a:t> </a:t>
            </a:r>
            <a:r>
              <a:rPr lang="cs-CZ" sz="3000" b="1" dirty="0" err="1" smtClean="0"/>
              <a:t>ice</a:t>
            </a:r>
            <a:r>
              <a:rPr lang="cs-CZ" sz="3000" b="1" dirty="0" smtClean="0"/>
              <a:t> </a:t>
            </a:r>
            <a:r>
              <a:rPr lang="cs-CZ" sz="3000" b="1" dirty="0" err="1" smtClean="0"/>
              <a:t>cream</a:t>
            </a:r>
            <a:r>
              <a:rPr lang="cs-CZ" sz="3000" b="1" dirty="0" smtClean="0"/>
              <a:t>.</a:t>
            </a:r>
            <a:endParaRPr lang="cs-CZ" sz="3000" b="1" dirty="0"/>
          </a:p>
        </p:txBody>
      </p:sp>
      <p:sp>
        <p:nvSpPr>
          <p:cNvPr id="9" name="Obdélník 8"/>
          <p:cNvSpPr/>
          <p:nvPr/>
        </p:nvSpPr>
        <p:spPr>
          <a:xfrm>
            <a:off x="1000100" y="5286388"/>
            <a:ext cx="39137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The</a:t>
            </a:r>
            <a:r>
              <a:rPr lang="cs-CZ" sz="3200" dirty="0" smtClean="0"/>
              <a:t> boy on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right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endParaRPr lang="cs-CZ" sz="3200" dirty="0"/>
          </a:p>
        </p:txBody>
      </p:sp>
      <p:sp>
        <p:nvSpPr>
          <p:cNvPr id="10" name="Obdélník 9"/>
          <p:cNvSpPr/>
          <p:nvPr/>
        </p:nvSpPr>
        <p:spPr>
          <a:xfrm>
            <a:off x="4857752" y="5286388"/>
            <a:ext cx="9925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/>
              <a:t>slim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11" name="Obdélník 10"/>
          <p:cNvSpPr/>
          <p:nvPr/>
        </p:nvSpPr>
        <p:spPr>
          <a:xfrm>
            <a:off x="1000100" y="5786454"/>
            <a:ext cx="32821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What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he </a:t>
            </a:r>
            <a:r>
              <a:rPr lang="cs-CZ" sz="3200" dirty="0" err="1" smtClean="0"/>
              <a:t>eating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12" name="Obdélník 11"/>
          <p:cNvSpPr/>
          <p:nvPr/>
        </p:nvSpPr>
        <p:spPr>
          <a:xfrm>
            <a:off x="4143372" y="5786454"/>
            <a:ext cx="38293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/>
              <a:t>He </a:t>
            </a:r>
            <a:r>
              <a:rPr lang="cs-CZ" sz="3200" b="1" dirty="0" err="1" smtClean="0"/>
              <a:t>is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eating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an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apple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Zdroj obrázků: vlastní kresby autorky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406</Words>
  <Application>Microsoft Office PowerPoint</Application>
  <PresentationFormat>Předvádění na obrazovce (4:3)</PresentationFormat>
  <Paragraphs>97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Protiklady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Owner</dc:creator>
  <cp:lastModifiedBy>Owner</cp:lastModifiedBy>
  <cp:revision>27</cp:revision>
  <dcterms:created xsi:type="dcterms:W3CDTF">2013-01-05T12:55:35Z</dcterms:created>
  <dcterms:modified xsi:type="dcterms:W3CDTF">2013-06-02T18:44:06Z</dcterms:modified>
</cp:coreProperties>
</file>