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6" r:id="rId3"/>
    <p:sldId id="256" r:id="rId4"/>
    <p:sldId id="257" r:id="rId5"/>
    <p:sldId id="258" r:id="rId6"/>
    <p:sldId id="259" r:id="rId7"/>
    <p:sldId id="260" r:id="rId8"/>
    <p:sldId id="262" r:id="rId9"/>
    <p:sldId id="261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45AAF-0338-47D4-8486-86560538D34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96EFA-000A-4EA6-AB0D-D5598EE06E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45AAF-0338-47D4-8486-86560538D34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96EFA-000A-4EA6-AB0D-D5598EE06E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45AAF-0338-47D4-8486-86560538D34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96EFA-000A-4EA6-AB0D-D5598EE06E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45AAF-0338-47D4-8486-86560538D34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96EFA-000A-4EA6-AB0D-D5598EE06E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45AAF-0338-47D4-8486-86560538D34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96EFA-000A-4EA6-AB0D-D5598EE06E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45AAF-0338-47D4-8486-86560538D34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96EFA-000A-4EA6-AB0D-D5598EE06E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45AAF-0338-47D4-8486-86560538D34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96EFA-000A-4EA6-AB0D-D5598EE06E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45AAF-0338-47D4-8486-86560538D34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96EFA-000A-4EA6-AB0D-D5598EE06E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45AAF-0338-47D4-8486-86560538D34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96EFA-000A-4EA6-AB0D-D5598EE06E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45AAF-0338-47D4-8486-86560538D34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96EFA-000A-4EA6-AB0D-D5598EE06E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45AAF-0338-47D4-8486-86560538D34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96EFA-000A-4EA6-AB0D-D5598EE06E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345AAF-0338-47D4-8486-86560538D34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196EFA-000A-4EA6-AB0D-D5598EE06E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642910" y="4214818"/>
            <a:ext cx="7951787" cy="1800225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VÝUKOVÝ MATERIÁL ZPRACOVANÝ V RÁMCI PROJEKTU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MODERNÍ ŠKOLA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Registrační číslo projektu: CZ.1.07/1.400/21.3095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6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rgbClr val="999999"/>
                </a:solidFill>
                <a:cs typeface="Arial" charset="0"/>
              </a:rPr>
              <a:t>řed</a:t>
            </a:r>
            <a:r>
              <a:rPr lang="cs-CZ" sz="1200" b="1" dirty="0">
                <a:solidFill>
                  <a:srgbClr val="999999"/>
                </a:solidFill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rgbClr val="999999"/>
                </a:solidFill>
                <a:cs typeface="Arial" charset="0"/>
              </a:rPr>
              <a:t>skola</a:t>
            </a:r>
            <a:r>
              <a:rPr lang="cs-CZ" sz="1200" b="1" dirty="0">
                <a:solidFill>
                  <a:srgbClr val="999999"/>
                </a:solidFill>
                <a:cs typeface="Arial" charset="0"/>
              </a:rPr>
              <a:t>@</a:t>
            </a:r>
            <a:r>
              <a:rPr lang="cs-CZ" sz="1200" b="1" dirty="0" err="1">
                <a:solidFill>
                  <a:srgbClr val="999999"/>
                </a:solidFill>
                <a:cs typeface="Arial" charset="0"/>
              </a:rPr>
              <a:t>zsmojzir.cz</a:t>
            </a:r>
            <a:endParaRPr lang="cs-CZ" sz="1400" dirty="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 dirty="0"/>
          </a:p>
        </p:txBody>
      </p:sp>
      <p:pic>
        <p:nvPicPr>
          <p:cNvPr id="7" name="Obrázek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/>
        </p:nvSpPr>
        <p:spPr bwMode="auto">
          <a:xfrm>
            <a:off x="457200" y="1966119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Autor. Mgr. Radka </a:t>
            </a:r>
            <a:r>
              <a:rPr lang="cs-CZ" sz="1800" b="1" dirty="0" err="1" smtClean="0"/>
              <a:t>Kainová</a:t>
            </a: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Vytvořeno: </a:t>
            </a:r>
            <a:r>
              <a:rPr lang="cs-CZ" sz="1800" b="1" dirty="0" smtClean="0"/>
              <a:t>2. </a:t>
            </a:r>
            <a:r>
              <a:rPr lang="cs-CZ" sz="1800" b="1" dirty="0" smtClean="0"/>
              <a:t>11. 2012</a:t>
            </a: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Ročník:  4.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Vzdělávací oblast: ANGLICKÝ JAZYK – PŘÍTOMNÝ ČAS </a:t>
            </a:r>
            <a:r>
              <a:rPr lang="cs-CZ" sz="1800" b="1" dirty="0" smtClean="0"/>
              <a:t>PRŮBĚHOVÝ</a:t>
            </a:r>
            <a:endParaRPr lang="cs-CZ" sz="1800" b="1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Anotace: </a:t>
            </a:r>
            <a:r>
              <a:rPr lang="cs-CZ" dirty="0" smtClean="0"/>
              <a:t>Prezentace  slouží k seznámení s pravidly tvoření přítomného času průběhového a k jeho procvičení v jednoduchých větách.</a:t>
            </a:r>
            <a:endParaRPr lang="cs-CZ" sz="1800" dirty="0" smtClean="0"/>
          </a:p>
        </p:txBody>
      </p:sp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500" y="365919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/>
              <a:t>Přítomný čas průběhový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dirty="0" err="1" smtClean="0">
                <a:solidFill>
                  <a:schemeClr val="bg1"/>
                </a:solidFill>
              </a:rPr>
              <a:t>Present</a:t>
            </a:r>
            <a:r>
              <a:rPr lang="cs-CZ" sz="5400" dirty="0" smtClean="0">
                <a:solidFill>
                  <a:schemeClr val="bg1"/>
                </a:solidFill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</a:rPr>
              <a:t>continuous</a:t>
            </a:r>
            <a:endParaRPr lang="cs-CZ" sz="5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 smtClean="0"/>
              <a:t>Přítomný čas průběhový označuje děj, který probíhá právě teď.</a:t>
            </a:r>
          </a:p>
          <a:p>
            <a:endParaRPr lang="cs-CZ" dirty="0"/>
          </a:p>
          <a:p>
            <a:r>
              <a:rPr lang="cs-CZ" sz="4000" dirty="0" smtClean="0"/>
              <a:t>Příklad: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b="1" i="1" dirty="0" smtClean="0">
                <a:solidFill>
                  <a:schemeClr val="bg1"/>
                </a:solidFill>
              </a:rPr>
              <a:t>I‘m </a:t>
            </a:r>
            <a:r>
              <a:rPr lang="cs-CZ" b="1" i="1" dirty="0" err="1" smtClean="0">
                <a:solidFill>
                  <a:schemeClr val="bg1"/>
                </a:solidFill>
              </a:rPr>
              <a:t>writing</a:t>
            </a:r>
            <a:r>
              <a:rPr lang="cs-CZ" b="1" i="1" dirty="0" smtClean="0">
                <a:solidFill>
                  <a:schemeClr val="bg1"/>
                </a:solidFill>
              </a:rPr>
              <a:t> my </a:t>
            </a:r>
            <a:r>
              <a:rPr lang="cs-CZ" b="1" i="1" dirty="0" err="1" smtClean="0">
                <a:solidFill>
                  <a:schemeClr val="bg1"/>
                </a:solidFill>
              </a:rPr>
              <a:t>homework</a:t>
            </a:r>
            <a:r>
              <a:rPr lang="cs-CZ" b="1" i="1" dirty="0" smtClean="0">
                <a:solidFill>
                  <a:schemeClr val="bg1"/>
                </a:solidFill>
              </a:rPr>
              <a:t>.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Právě píšu svůj domácí úkol.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b="1" dirty="0" smtClean="0"/>
              <a:t>Kladná věta oznamovací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I</a:t>
            </a:r>
          </a:p>
          <a:p>
            <a:pPr>
              <a:buNone/>
            </a:pPr>
            <a:r>
              <a:rPr lang="cs-CZ" dirty="0" err="1" smtClean="0">
                <a:solidFill>
                  <a:schemeClr val="bg1"/>
                </a:solidFill>
              </a:rPr>
              <a:t>you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err="1" smtClean="0">
                <a:solidFill>
                  <a:schemeClr val="bg1"/>
                </a:solidFill>
              </a:rPr>
              <a:t>we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err="1">
                <a:solidFill>
                  <a:schemeClr val="bg1"/>
                </a:solidFill>
              </a:rPr>
              <a:t>t</a:t>
            </a:r>
            <a:r>
              <a:rPr lang="cs-CZ" dirty="0" err="1" smtClean="0">
                <a:solidFill>
                  <a:schemeClr val="bg1"/>
                </a:solidFill>
              </a:rPr>
              <a:t>hey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</a:p>
          <a:p>
            <a:pPr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he</a:t>
            </a:r>
          </a:p>
          <a:p>
            <a:pPr>
              <a:buNone/>
            </a:pPr>
            <a:r>
              <a:rPr lang="cs-CZ" dirty="0" err="1" smtClean="0">
                <a:solidFill>
                  <a:schemeClr val="bg1"/>
                </a:solidFill>
              </a:rPr>
              <a:t>she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err="1" smtClean="0">
                <a:solidFill>
                  <a:schemeClr val="bg1"/>
                </a:solidFill>
              </a:rPr>
              <a:t>it</a:t>
            </a:r>
            <a:endParaRPr lang="cs-CZ" dirty="0"/>
          </a:p>
        </p:txBody>
      </p:sp>
      <p:sp>
        <p:nvSpPr>
          <p:cNvPr id="4" name="Pravá složená závorka 3"/>
          <p:cNvSpPr/>
          <p:nvPr/>
        </p:nvSpPr>
        <p:spPr>
          <a:xfrm>
            <a:off x="539552" y="1844824"/>
            <a:ext cx="836736" cy="4379378"/>
          </a:xfrm>
          <a:prstGeom prst="rightBrace">
            <a:avLst>
              <a:gd name="adj1" fmla="val 40656"/>
              <a:gd name="adj2" fmla="val 50316"/>
            </a:avLst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411760" y="3284984"/>
            <a:ext cx="5328592" cy="43704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Němé </a:t>
            </a:r>
            <a:r>
              <a:rPr lang="cs-CZ" sz="2400" b="1" i="1" dirty="0" smtClean="0">
                <a:solidFill>
                  <a:srgbClr val="FF0000"/>
                </a:solidFill>
              </a:rPr>
              <a:t>– e</a:t>
            </a:r>
            <a:r>
              <a:rPr lang="cs-CZ" sz="2400" b="1" dirty="0" smtClean="0"/>
              <a:t> na konci se vynechává.</a:t>
            </a:r>
          </a:p>
          <a:p>
            <a:r>
              <a:rPr lang="cs-CZ" sz="2400" b="1" dirty="0" smtClean="0"/>
              <a:t>např.  </a:t>
            </a:r>
            <a:r>
              <a:rPr lang="cs-CZ" sz="2800" b="1" i="1" dirty="0" err="1" smtClean="0"/>
              <a:t>bik</a:t>
            </a:r>
            <a:r>
              <a:rPr lang="cs-CZ" sz="2800" b="1" i="1" dirty="0" err="1" smtClean="0">
                <a:solidFill>
                  <a:srgbClr val="FF0000"/>
                </a:solidFill>
              </a:rPr>
              <a:t>e</a:t>
            </a:r>
            <a:r>
              <a:rPr lang="cs-CZ" sz="2800" b="1" i="1" dirty="0" smtClean="0"/>
              <a:t> – </a:t>
            </a:r>
            <a:r>
              <a:rPr lang="cs-CZ" sz="2800" b="1" i="1" dirty="0" err="1" smtClean="0"/>
              <a:t>bik</a:t>
            </a:r>
            <a:r>
              <a:rPr lang="cs-CZ" sz="2800" b="1" i="1" dirty="0" err="1" smtClean="0">
                <a:solidFill>
                  <a:schemeClr val="bg1"/>
                </a:solidFill>
              </a:rPr>
              <a:t>ing</a:t>
            </a:r>
            <a:endParaRPr lang="cs-CZ" sz="2800" b="1" i="1" dirty="0" smtClean="0">
              <a:solidFill>
                <a:schemeClr val="bg1"/>
              </a:solidFill>
            </a:endParaRPr>
          </a:p>
          <a:p>
            <a:r>
              <a:rPr lang="cs-CZ" sz="2800" b="1" i="1" dirty="0"/>
              <a:t> </a:t>
            </a:r>
            <a:r>
              <a:rPr lang="cs-CZ" sz="2800" b="1" i="1" dirty="0" smtClean="0"/>
              <a:t>        </a:t>
            </a:r>
            <a:r>
              <a:rPr lang="cs-CZ" sz="2800" b="1" i="1" dirty="0" err="1" smtClean="0"/>
              <a:t>writ</a:t>
            </a:r>
            <a:r>
              <a:rPr lang="cs-CZ" sz="2800" b="1" i="1" dirty="0" err="1" smtClean="0">
                <a:solidFill>
                  <a:srgbClr val="FF0000"/>
                </a:solidFill>
              </a:rPr>
              <a:t>e</a:t>
            </a:r>
            <a:r>
              <a:rPr lang="cs-CZ" sz="2800" b="1" i="1" dirty="0" smtClean="0"/>
              <a:t> – </a:t>
            </a:r>
            <a:r>
              <a:rPr lang="cs-CZ" sz="2800" b="1" i="1" dirty="0" err="1" smtClean="0"/>
              <a:t>writ</a:t>
            </a:r>
            <a:r>
              <a:rPr lang="cs-CZ" sz="2800" b="1" i="1" dirty="0" err="1" smtClean="0">
                <a:solidFill>
                  <a:schemeClr val="bg1"/>
                </a:solidFill>
              </a:rPr>
              <a:t>ing</a:t>
            </a:r>
            <a:endParaRPr lang="cs-CZ" sz="2800" b="1" i="1" dirty="0" smtClean="0">
              <a:solidFill>
                <a:schemeClr val="bg1"/>
              </a:solidFill>
            </a:endParaRPr>
          </a:p>
          <a:p>
            <a:endParaRPr lang="cs-CZ" sz="2400" b="1" dirty="0" smtClean="0"/>
          </a:p>
          <a:p>
            <a:r>
              <a:rPr lang="cs-CZ" sz="2400" b="1" dirty="0" smtClean="0"/>
              <a:t>Koncová souhláska infinitivu se zdvojuje,předchází – li krátká přízvučná samohláska</a:t>
            </a:r>
          </a:p>
          <a:p>
            <a:r>
              <a:rPr lang="cs-CZ" sz="2400" b="1" dirty="0" smtClean="0"/>
              <a:t>např. </a:t>
            </a:r>
            <a:r>
              <a:rPr lang="cs-CZ" sz="2400" b="1" dirty="0"/>
              <a:t> </a:t>
            </a:r>
            <a:r>
              <a:rPr lang="cs-CZ" sz="2800" b="1" i="1" dirty="0" err="1" smtClean="0"/>
              <a:t>swi</a:t>
            </a:r>
            <a:r>
              <a:rPr lang="cs-CZ" sz="2800" b="1" i="1" dirty="0" err="1" smtClean="0">
                <a:solidFill>
                  <a:srgbClr val="FF0000"/>
                </a:solidFill>
              </a:rPr>
              <a:t>m</a:t>
            </a:r>
            <a:r>
              <a:rPr lang="cs-CZ" sz="2800" b="1" i="1" dirty="0" smtClean="0"/>
              <a:t> – </a:t>
            </a:r>
            <a:r>
              <a:rPr lang="cs-CZ" sz="2800" b="1" i="1" dirty="0" err="1" smtClean="0"/>
              <a:t>swi</a:t>
            </a:r>
            <a:r>
              <a:rPr lang="cs-CZ" sz="2800" b="1" i="1" dirty="0" err="1" smtClean="0">
                <a:solidFill>
                  <a:srgbClr val="FF0000"/>
                </a:solidFill>
              </a:rPr>
              <a:t>mm</a:t>
            </a:r>
            <a:r>
              <a:rPr lang="cs-CZ" sz="2800" b="1" i="1" dirty="0" err="1" smtClean="0">
                <a:solidFill>
                  <a:schemeClr val="bg1"/>
                </a:solidFill>
              </a:rPr>
              <a:t>ing</a:t>
            </a:r>
            <a:endParaRPr lang="cs-CZ" sz="2800" b="1" i="1" dirty="0" smtClean="0">
              <a:solidFill>
                <a:schemeClr val="bg1"/>
              </a:solidFill>
            </a:endParaRPr>
          </a:p>
          <a:p>
            <a:r>
              <a:rPr lang="cs-CZ" sz="2800" b="1" i="1" dirty="0"/>
              <a:t> </a:t>
            </a:r>
            <a:r>
              <a:rPr lang="cs-CZ" sz="2800" b="1" i="1" dirty="0" smtClean="0"/>
              <a:t>          </a:t>
            </a:r>
            <a:r>
              <a:rPr lang="cs-CZ" sz="2800" b="1" i="1" dirty="0" err="1" smtClean="0"/>
              <a:t>si</a:t>
            </a:r>
            <a:r>
              <a:rPr lang="cs-CZ" sz="2800" b="1" i="1" dirty="0" err="1" smtClean="0">
                <a:solidFill>
                  <a:srgbClr val="FF0000"/>
                </a:solidFill>
              </a:rPr>
              <a:t>t</a:t>
            </a:r>
            <a:r>
              <a:rPr lang="cs-CZ" sz="2800" b="1" i="1" dirty="0" smtClean="0"/>
              <a:t> - </a:t>
            </a:r>
            <a:r>
              <a:rPr lang="cs-CZ" sz="2800" b="1" i="1" dirty="0" err="1" smtClean="0"/>
              <a:t>si</a:t>
            </a:r>
            <a:r>
              <a:rPr lang="cs-CZ" sz="2800" b="1" i="1" dirty="0" err="1" smtClean="0">
                <a:solidFill>
                  <a:srgbClr val="FF0000"/>
                </a:solidFill>
              </a:rPr>
              <a:t>tt</a:t>
            </a:r>
            <a:r>
              <a:rPr lang="cs-CZ" sz="2800" b="1" i="1" dirty="0" err="1" smtClean="0">
                <a:solidFill>
                  <a:schemeClr val="bg1"/>
                </a:solidFill>
              </a:rPr>
              <a:t>ing</a:t>
            </a:r>
            <a:endParaRPr lang="cs-CZ" sz="2800" b="1" i="1" dirty="0" smtClean="0">
              <a:solidFill>
                <a:schemeClr val="bg1"/>
              </a:solidFill>
            </a:endParaRPr>
          </a:p>
          <a:p>
            <a:endParaRPr lang="cs-CZ" sz="2800" dirty="0" smtClean="0"/>
          </a:p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979712" y="1196752"/>
            <a:ext cx="5184576" cy="1938992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2400" b="1" dirty="0" smtClean="0"/>
              <a:t>Průběhový přítomný čas se tvoří </a:t>
            </a:r>
          </a:p>
          <a:p>
            <a:r>
              <a:rPr lang="cs-CZ" sz="2400" b="1" dirty="0" smtClean="0"/>
              <a:t>z plných i stažených tvarů </a:t>
            </a:r>
          </a:p>
          <a:p>
            <a:r>
              <a:rPr lang="cs-CZ" sz="2400" b="1" dirty="0" smtClean="0"/>
              <a:t>slovesa </a:t>
            </a:r>
            <a:r>
              <a:rPr lang="cs-CZ" sz="2400" b="1" i="1" dirty="0" err="1" smtClean="0">
                <a:solidFill>
                  <a:schemeClr val="bg1"/>
                </a:solidFill>
              </a:rPr>
              <a:t>be</a:t>
            </a:r>
            <a:r>
              <a:rPr lang="cs-CZ" sz="2400" b="1" i="1" dirty="0" smtClean="0"/>
              <a:t>,</a:t>
            </a:r>
            <a:r>
              <a:rPr lang="cs-CZ" sz="2400" b="1" i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smtClean="0"/>
              <a:t>slovesa v infinitivu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smtClean="0"/>
              <a:t>+</a:t>
            </a:r>
            <a:r>
              <a:rPr lang="cs-CZ" sz="2400" b="1" i="1" dirty="0" smtClean="0">
                <a:solidFill>
                  <a:schemeClr val="bg1"/>
                </a:solidFill>
              </a:rPr>
              <a:t> ing.</a:t>
            </a:r>
          </a:p>
          <a:p>
            <a:r>
              <a:rPr lang="cs-CZ" sz="2400" b="1" i="1" dirty="0" smtClean="0">
                <a:solidFill>
                  <a:schemeClr val="bg1"/>
                </a:solidFill>
              </a:rPr>
              <a:t>                               </a:t>
            </a:r>
          </a:p>
          <a:p>
            <a:r>
              <a:rPr lang="cs-CZ" sz="2400" b="1" i="1" dirty="0">
                <a:solidFill>
                  <a:schemeClr val="bg1"/>
                </a:solidFill>
              </a:rPr>
              <a:t> </a:t>
            </a:r>
            <a:r>
              <a:rPr lang="cs-CZ" sz="2400" b="1" i="1" dirty="0" smtClean="0">
                <a:solidFill>
                  <a:schemeClr val="bg1"/>
                </a:solidFill>
              </a:rPr>
              <a:t>                               </a:t>
            </a:r>
            <a:r>
              <a:rPr lang="cs-CZ" sz="2400" b="1" dirty="0" smtClean="0"/>
              <a:t>např.</a:t>
            </a:r>
            <a:r>
              <a:rPr lang="cs-CZ" sz="2400" b="1" i="1" dirty="0" smtClean="0"/>
              <a:t> </a:t>
            </a:r>
            <a:r>
              <a:rPr lang="cs-CZ" sz="2400" b="1" i="1" dirty="0" smtClean="0">
                <a:solidFill>
                  <a:schemeClr val="bg1"/>
                </a:solidFill>
              </a:rPr>
              <a:t>play</a:t>
            </a:r>
            <a:endParaRPr lang="cs-CZ" sz="2400" b="1" dirty="0"/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5148064" y="2348880"/>
            <a:ext cx="0" cy="360040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Zápor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I</a:t>
            </a:r>
          </a:p>
          <a:p>
            <a:pPr>
              <a:buNone/>
            </a:pPr>
            <a:r>
              <a:rPr lang="cs-CZ" dirty="0" err="1" smtClean="0">
                <a:solidFill>
                  <a:schemeClr val="bg1"/>
                </a:solidFill>
              </a:rPr>
              <a:t>you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err="1" smtClean="0">
                <a:solidFill>
                  <a:schemeClr val="bg1"/>
                </a:solidFill>
              </a:rPr>
              <a:t>we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err="1">
                <a:solidFill>
                  <a:schemeClr val="bg1"/>
                </a:solidFill>
              </a:rPr>
              <a:t>t</a:t>
            </a:r>
            <a:r>
              <a:rPr lang="cs-CZ" dirty="0" err="1" smtClean="0">
                <a:solidFill>
                  <a:schemeClr val="bg1"/>
                </a:solidFill>
              </a:rPr>
              <a:t>hey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dirty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he </a:t>
            </a:r>
          </a:p>
          <a:p>
            <a:pPr>
              <a:buNone/>
            </a:pPr>
            <a:r>
              <a:rPr lang="cs-CZ" dirty="0" err="1" smtClean="0">
                <a:solidFill>
                  <a:schemeClr val="bg1"/>
                </a:solidFill>
              </a:rPr>
              <a:t>she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err="1" smtClean="0">
                <a:solidFill>
                  <a:schemeClr val="bg1"/>
                </a:solidFill>
              </a:rPr>
              <a:t>it</a:t>
            </a:r>
            <a:endParaRPr lang="cs-CZ" dirty="0" smtClean="0"/>
          </a:p>
          <a:p>
            <a:pPr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endParaRPr lang="cs-CZ" dirty="0"/>
          </a:p>
        </p:txBody>
      </p:sp>
      <p:sp>
        <p:nvSpPr>
          <p:cNvPr id="4" name="Pravá složená závorka 3"/>
          <p:cNvSpPr/>
          <p:nvPr/>
        </p:nvSpPr>
        <p:spPr>
          <a:xfrm>
            <a:off x="683568" y="4797152"/>
            <a:ext cx="432048" cy="1368152"/>
          </a:xfrm>
          <a:prstGeom prst="rightBrace">
            <a:avLst>
              <a:gd name="adj1" fmla="val 40656"/>
              <a:gd name="adj2" fmla="val 50316"/>
            </a:avLst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á složená závorka 4"/>
          <p:cNvSpPr/>
          <p:nvPr/>
        </p:nvSpPr>
        <p:spPr>
          <a:xfrm>
            <a:off x="899592" y="2420888"/>
            <a:ext cx="432048" cy="1368152"/>
          </a:xfrm>
          <a:prstGeom prst="rightBrace">
            <a:avLst>
              <a:gd name="adj1" fmla="val 40656"/>
              <a:gd name="adj2" fmla="val 50316"/>
            </a:avLst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619672" y="1628800"/>
            <a:ext cx="3286156" cy="175432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err="1"/>
              <a:t>a</a:t>
            </a:r>
            <a:r>
              <a:rPr lang="cs-CZ" sz="3600" dirty="0" err="1" smtClean="0"/>
              <a:t>m</a:t>
            </a:r>
            <a:r>
              <a:rPr lang="cs-CZ" sz="3600" dirty="0" smtClean="0"/>
              <a:t> </a:t>
            </a:r>
            <a:r>
              <a:rPr lang="cs-CZ" sz="3600" i="1" dirty="0" smtClean="0">
                <a:solidFill>
                  <a:schemeClr val="bg1"/>
                </a:solidFill>
              </a:rPr>
              <a:t>(not) </a:t>
            </a:r>
            <a:r>
              <a:rPr lang="cs-CZ" sz="3600" dirty="0" err="1" smtClean="0"/>
              <a:t>play</a:t>
            </a:r>
            <a:r>
              <a:rPr lang="cs-CZ" sz="3600" dirty="0" err="1" smtClean="0">
                <a:solidFill>
                  <a:schemeClr val="bg1"/>
                </a:solidFill>
              </a:rPr>
              <a:t>ing</a:t>
            </a:r>
            <a:endParaRPr lang="cs-CZ" sz="3600" dirty="0" smtClean="0">
              <a:solidFill>
                <a:schemeClr val="bg1"/>
              </a:solidFill>
            </a:endParaRPr>
          </a:p>
          <a:p>
            <a:endParaRPr lang="cs-CZ" sz="3600" dirty="0"/>
          </a:p>
          <a:p>
            <a:r>
              <a:rPr lang="cs-CZ" sz="3600" dirty="0"/>
              <a:t>a</a:t>
            </a:r>
            <a:r>
              <a:rPr lang="cs-CZ" sz="3600" dirty="0" smtClean="0"/>
              <a:t>re </a:t>
            </a:r>
            <a:r>
              <a:rPr lang="cs-CZ" sz="3600" i="1" dirty="0" smtClean="0">
                <a:solidFill>
                  <a:schemeClr val="bg1"/>
                </a:solidFill>
              </a:rPr>
              <a:t>(not) </a:t>
            </a:r>
            <a:r>
              <a:rPr lang="cs-CZ" sz="3600" dirty="0" err="1" smtClean="0"/>
              <a:t>play</a:t>
            </a:r>
            <a:r>
              <a:rPr lang="cs-CZ" sz="3600" dirty="0" err="1" smtClean="0">
                <a:solidFill>
                  <a:schemeClr val="bg1"/>
                </a:solidFill>
              </a:rPr>
              <a:t>ing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835696" y="5013176"/>
            <a:ext cx="367240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i="1" dirty="0" smtClean="0">
                <a:solidFill>
                  <a:schemeClr val="bg1"/>
                </a:solidFill>
              </a:rPr>
              <a:t>(not) </a:t>
            </a:r>
            <a:r>
              <a:rPr lang="cs-CZ" sz="3600" dirty="0" err="1" smtClean="0"/>
              <a:t>play</a:t>
            </a:r>
            <a:r>
              <a:rPr lang="cs-CZ" sz="3600" dirty="0" err="1" smtClean="0">
                <a:solidFill>
                  <a:schemeClr val="bg1"/>
                </a:solidFill>
              </a:rPr>
              <a:t>ing</a:t>
            </a:r>
            <a:endParaRPr lang="cs-CZ" sz="3600" dirty="0" smtClean="0">
              <a:solidFill>
                <a:schemeClr val="bg1"/>
              </a:solidFill>
            </a:endParaRP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err="1" smtClean="0"/>
              <a:t>Am</a:t>
            </a:r>
            <a:r>
              <a:rPr lang="cs-CZ" dirty="0" smtClean="0"/>
              <a:t>                        </a:t>
            </a:r>
            <a:r>
              <a:rPr lang="cs-CZ" dirty="0" smtClean="0">
                <a:solidFill>
                  <a:schemeClr val="bg1"/>
                </a:solidFill>
              </a:rPr>
              <a:t>I                </a:t>
            </a:r>
            <a:r>
              <a:rPr lang="cs-CZ" dirty="0" err="1" smtClean="0"/>
              <a:t>play</a:t>
            </a:r>
            <a:r>
              <a:rPr lang="cs-CZ" dirty="0" err="1" smtClean="0">
                <a:solidFill>
                  <a:schemeClr val="bg1"/>
                </a:solidFill>
              </a:rPr>
              <a:t>ing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               </a:t>
            </a:r>
            <a:r>
              <a:rPr lang="cs-CZ" dirty="0" err="1" smtClean="0">
                <a:solidFill>
                  <a:schemeClr val="bg1"/>
                </a:solidFill>
              </a:rPr>
              <a:t>you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smtClean="0"/>
              <a:t>Are </a:t>
            </a:r>
            <a:r>
              <a:rPr lang="cs-CZ" dirty="0" smtClean="0">
                <a:solidFill>
                  <a:schemeClr val="bg1"/>
                </a:solidFill>
              </a:rPr>
              <a:t>                      </a:t>
            </a:r>
            <a:r>
              <a:rPr lang="cs-CZ" dirty="0" err="1" smtClean="0">
                <a:solidFill>
                  <a:schemeClr val="bg1"/>
                </a:solidFill>
              </a:rPr>
              <a:t>we</a:t>
            </a:r>
            <a:r>
              <a:rPr lang="cs-CZ" dirty="0" smtClean="0">
                <a:solidFill>
                  <a:schemeClr val="bg1"/>
                </a:solidFill>
              </a:rPr>
              <a:t>             </a:t>
            </a:r>
            <a:r>
              <a:rPr lang="cs-CZ" dirty="0" err="1" smtClean="0"/>
              <a:t>play</a:t>
            </a:r>
            <a:r>
              <a:rPr lang="cs-CZ" dirty="0" err="1" smtClean="0">
                <a:solidFill>
                  <a:schemeClr val="bg1"/>
                </a:solidFill>
              </a:rPr>
              <a:t>ing</a:t>
            </a:r>
            <a:r>
              <a:rPr lang="cs-CZ" dirty="0"/>
              <a:t>?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               </a:t>
            </a:r>
            <a:r>
              <a:rPr lang="cs-CZ" dirty="0" err="1" smtClean="0">
                <a:solidFill>
                  <a:schemeClr val="bg1"/>
                </a:solidFill>
              </a:rPr>
              <a:t>they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               he</a:t>
            </a:r>
          </a:p>
          <a:p>
            <a:pPr>
              <a:buNone/>
            </a:pPr>
            <a:r>
              <a:rPr lang="cs-CZ" dirty="0" err="1" smtClean="0"/>
              <a:t>Is</a:t>
            </a:r>
            <a:r>
              <a:rPr lang="cs-CZ" dirty="0" smtClean="0">
                <a:solidFill>
                  <a:schemeClr val="bg1"/>
                </a:solidFill>
              </a:rPr>
              <a:t>                           </a:t>
            </a:r>
            <a:r>
              <a:rPr lang="cs-CZ" dirty="0" err="1" smtClean="0">
                <a:solidFill>
                  <a:schemeClr val="bg1"/>
                </a:solidFill>
              </a:rPr>
              <a:t>she</a:t>
            </a:r>
            <a:r>
              <a:rPr lang="cs-CZ" dirty="0" smtClean="0">
                <a:solidFill>
                  <a:schemeClr val="bg1"/>
                </a:solidFill>
              </a:rPr>
              <a:t>           </a:t>
            </a:r>
            <a:r>
              <a:rPr lang="cs-CZ" dirty="0" err="1" smtClean="0"/>
              <a:t>play</a:t>
            </a:r>
            <a:r>
              <a:rPr lang="cs-CZ" dirty="0" err="1" smtClean="0">
                <a:solidFill>
                  <a:schemeClr val="bg1"/>
                </a:solidFill>
              </a:rPr>
              <a:t>ing</a:t>
            </a:r>
            <a:r>
              <a:rPr lang="cs-CZ" dirty="0" smtClean="0"/>
              <a:t>?</a:t>
            </a:r>
            <a:r>
              <a:rPr lang="cs-CZ" dirty="0" smtClean="0">
                <a:solidFill>
                  <a:schemeClr val="bg1"/>
                </a:solidFill>
              </a:rPr>
              <a:t>      </a:t>
            </a:r>
          </a:p>
          <a:p>
            <a:pPr>
              <a:buNone/>
            </a:pP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                        </a:t>
            </a:r>
            <a:r>
              <a:rPr lang="cs-CZ" dirty="0" err="1" smtClean="0">
                <a:solidFill>
                  <a:schemeClr val="bg1"/>
                </a:solidFill>
              </a:rPr>
              <a:t>it</a:t>
            </a:r>
            <a:endParaRPr lang="cs-CZ" dirty="0">
              <a:solidFill>
                <a:schemeClr val="bg1"/>
              </a:solidFill>
            </a:endParaRP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Pravá složená závorka 3"/>
          <p:cNvSpPr/>
          <p:nvPr/>
        </p:nvSpPr>
        <p:spPr>
          <a:xfrm rot="10800000">
            <a:off x="2555776" y="2420888"/>
            <a:ext cx="432048" cy="1368152"/>
          </a:xfrm>
          <a:prstGeom prst="rightBrace">
            <a:avLst>
              <a:gd name="adj1" fmla="val 40656"/>
              <a:gd name="adj2" fmla="val 50316"/>
            </a:avLst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á složená závorka 4"/>
          <p:cNvSpPr/>
          <p:nvPr/>
        </p:nvSpPr>
        <p:spPr>
          <a:xfrm rot="10800000">
            <a:off x="2627784" y="4149080"/>
            <a:ext cx="432048" cy="1368152"/>
          </a:xfrm>
          <a:prstGeom prst="rightBrace">
            <a:avLst>
              <a:gd name="adj1" fmla="val 40656"/>
              <a:gd name="adj2" fmla="val 50316"/>
            </a:avLst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852936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dirty="0" err="1" smtClean="0"/>
              <a:t>What</a:t>
            </a:r>
            <a:r>
              <a:rPr lang="cs-CZ" sz="6600" dirty="0" smtClean="0"/>
              <a:t> are </a:t>
            </a:r>
            <a:r>
              <a:rPr lang="cs-CZ" sz="6600" dirty="0" err="1" smtClean="0"/>
              <a:t>they</a:t>
            </a:r>
            <a:r>
              <a:rPr lang="cs-CZ" sz="6600" dirty="0" smtClean="0"/>
              <a:t> </a:t>
            </a:r>
            <a:r>
              <a:rPr lang="cs-CZ" sz="6600" dirty="0" err="1" smtClean="0"/>
              <a:t>doing</a:t>
            </a:r>
            <a:r>
              <a:rPr lang="cs-CZ" sz="6600" dirty="0" smtClean="0"/>
              <a:t>?</a:t>
            </a:r>
            <a:endParaRPr lang="cs-CZ" sz="6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Owner\Plocha\průběhový čas1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88640"/>
            <a:ext cx="9144000" cy="6460331"/>
          </a:xfrm>
          <a:prstGeom prst="rect">
            <a:avLst/>
          </a:prstGeom>
          <a:noFill/>
        </p:spPr>
      </p:pic>
      <p:sp>
        <p:nvSpPr>
          <p:cNvPr id="26" name="Obdélník 25"/>
          <p:cNvSpPr/>
          <p:nvPr/>
        </p:nvSpPr>
        <p:spPr>
          <a:xfrm>
            <a:off x="251520" y="2780928"/>
            <a:ext cx="203369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He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listening</a:t>
            </a:r>
            <a:r>
              <a:rPr lang="cs-CZ" sz="2400" b="1" dirty="0" smtClean="0"/>
              <a:t>.</a:t>
            </a:r>
            <a:endParaRPr lang="cs-CZ" sz="2400" dirty="0"/>
          </a:p>
        </p:txBody>
      </p:sp>
      <p:sp>
        <p:nvSpPr>
          <p:cNvPr id="27" name="Obdélník 26"/>
          <p:cNvSpPr/>
          <p:nvPr/>
        </p:nvSpPr>
        <p:spPr>
          <a:xfrm>
            <a:off x="2555776" y="2780928"/>
            <a:ext cx="214706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He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laughting</a:t>
            </a:r>
            <a:r>
              <a:rPr lang="cs-CZ" sz="2400" b="1" dirty="0" smtClean="0"/>
              <a:t>.</a:t>
            </a:r>
            <a:endParaRPr lang="cs-CZ" sz="2400" dirty="0"/>
          </a:p>
        </p:txBody>
      </p:sp>
      <p:sp>
        <p:nvSpPr>
          <p:cNvPr id="28" name="Obdélník 27"/>
          <p:cNvSpPr/>
          <p:nvPr/>
        </p:nvSpPr>
        <p:spPr>
          <a:xfrm>
            <a:off x="5148064" y="2780928"/>
            <a:ext cx="184031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/>
              <a:t>She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crying</a:t>
            </a:r>
            <a:r>
              <a:rPr lang="cs-CZ" sz="2400" b="1" dirty="0" smtClean="0"/>
              <a:t>.</a:t>
            </a:r>
            <a:endParaRPr lang="cs-CZ" sz="2400" dirty="0"/>
          </a:p>
        </p:txBody>
      </p:sp>
      <p:sp>
        <p:nvSpPr>
          <p:cNvPr id="29" name="Obdélník 28"/>
          <p:cNvSpPr/>
          <p:nvPr/>
        </p:nvSpPr>
        <p:spPr>
          <a:xfrm>
            <a:off x="7163971" y="2780928"/>
            <a:ext cx="198002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/>
              <a:t>She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smiling</a:t>
            </a:r>
            <a:r>
              <a:rPr lang="cs-CZ" sz="2400" b="1" dirty="0" smtClean="0"/>
              <a:t>.</a:t>
            </a:r>
            <a:endParaRPr lang="cs-CZ" sz="2400" dirty="0"/>
          </a:p>
        </p:txBody>
      </p:sp>
      <p:sp>
        <p:nvSpPr>
          <p:cNvPr id="30" name="Obdélník 29"/>
          <p:cNvSpPr/>
          <p:nvPr/>
        </p:nvSpPr>
        <p:spPr>
          <a:xfrm>
            <a:off x="323528" y="5949280"/>
            <a:ext cx="196560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/>
              <a:t>She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singing</a:t>
            </a:r>
            <a:r>
              <a:rPr lang="cs-CZ" sz="2400" b="1" dirty="0" smtClean="0"/>
              <a:t>.</a:t>
            </a:r>
            <a:endParaRPr lang="cs-CZ" sz="2400" dirty="0"/>
          </a:p>
        </p:txBody>
      </p:sp>
      <p:sp>
        <p:nvSpPr>
          <p:cNvPr id="31" name="Obdélník 30"/>
          <p:cNvSpPr/>
          <p:nvPr/>
        </p:nvSpPr>
        <p:spPr>
          <a:xfrm>
            <a:off x="2411760" y="5949280"/>
            <a:ext cx="200086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He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drinking</a:t>
            </a:r>
            <a:r>
              <a:rPr lang="cs-CZ" sz="2400" b="1" dirty="0" smtClean="0"/>
              <a:t>.</a:t>
            </a:r>
            <a:endParaRPr lang="cs-CZ" sz="2400" dirty="0"/>
          </a:p>
        </p:txBody>
      </p:sp>
      <p:sp>
        <p:nvSpPr>
          <p:cNvPr id="32" name="Obdélník 31"/>
          <p:cNvSpPr/>
          <p:nvPr/>
        </p:nvSpPr>
        <p:spPr>
          <a:xfrm>
            <a:off x="4716016" y="5949280"/>
            <a:ext cx="175112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He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eating</a:t>
            </a:r>
            <a:r>
              <a:rPr lang="cs-CZ" sz="2400" b="1" dirty="0" smtClean="0"/>
              <a:t>.</a:t>
            </a:r>
            <a:endParaRPr lang="cs-CZ" sz="2400" dirty="0"/>
          </a:p>
        </p:txBody>
      </p:sp>
      <p:sp>
        <p:nvSpPr>
          <p:cNvPr id="33" name="Obdélník 32"/>
          <p:cNvSpPr/>
          <p:nvPr/>
        </p:nvSpPr>
        <p:spPr>
          <a:xfrm>
            <a:off x="6732240" y="5949280"/>
            <a:ext cx="219964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/>
              <a:t>She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speaking</a:t>
            </a:r>
            <a:r>
              <a:rPr lang="cs-CZ" sz="2400" b="1" dirty="0" smtClean="0"/>
              <a:t>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C:\Documents and Settings\Owner\Plocha\průběhový čas2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88640"/>
            <a:ext cx="9144000" cy="6460331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395536" y="2276872"/>
            <a:ext cx="191725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He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reading</a:t>
            </a:r>
            <a:r>
              <a:rPr lang="cs-CZ" sz="2400" b="1" dirty="0" smtClean="0"/>
              <a:t>.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2699792" y="2276872"/>
            <a:ext cx="19768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/>
              <a:t>She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writing</a:t>
            </a:r>
            <a:r>
              <a:rPr lang="cs-CZ" sz="2400" b="1" dirty="0" smtClean="0"/>
              <a:t>.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4860032" y="2276872"/>
            <a:ext cx="198887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/>
              <a:t>She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playing</a:t>
            </a:r>
            <a:r>
              <a:rPr lang="cs-CZ" sz="2400" b="1" dirty="0" smtClean="0"/>
              <a:t>.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6876256" y="2276872"/>
            <a:ext cx="206030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/>
              <a:t>She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cooking</a:t>
            </a:r>
            <a:r>
              <a:rPr lang="cs-CZ" sz="2400" b="1" dirty="0" smtClean="0"/>
              <a:t>.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39552" y="6021288"/>
            <a:ext cx="194316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He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running</a:t>
            </a:r>
            <a:r>
              <a:rPr lang="cs-CZ" sz="2400" b="1" dirty="0" smtClean="0"/>
              <a:t>.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2627784" y="6021288"/>
            <a:ext cx="16850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He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skiing</a:t>
            </a:r>
            <a:r>
              <a:rPr lang="cs-CZ" sz="2400" b="1" dirty="0" smtClean="0"/>
              <a:t>.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4644008" y="6021288"/>
            <a:ext cx="204568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He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standing</a:t>
            </a:r>
            <a:r>
              <a:rPr lang="cs-CZ" sz="2400" b="1" dirty="0" smtClean="0"/>
              <a:t>.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7020272" y="6021288"/>
            <a:ext cx="174881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He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sitting</a:t>
            </a:r>
            <a:r>
              <a:rPr lang="cs-CZ" sz="2400" b="1" dirty="0" smtClean="0"/>
              <a:t>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Zdroj: vlastní kresby autorky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316</Words>
  <Application>Microsoft Office PowerPoint</Application>
  <PresentationFormat>Předvádění na obrazovce (4:3)</PresentationFormat>
  <Paragraphs>83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Přítomný čas průběhový</vt:lpstr>
      <vt:lpstr>Snímek 4</vt:lpstr>
      <vt:lpstr>Kladná věta oznamovací</vt:lpstr>
      <vt:lpstr>Zápor</vt:lpstr>
      <vt:lpstr>Otázka</vt:lpstr>
      <vt:lpstr>What are they doing?</vt:lpstr>
      <vt:lpstr>Snímek 9</vt:lpstr>
      <vt:lpstr>Snímek 10</vt:lpstr>
      <vt:lpstr>Zdroj: vlastní kresby autorky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Přítomný čas průběhový</dc:title>
  <dc:creator>Owner</dc:creator>
  <cp:lastModifiedBy>Owner</cp:lastModifiedBy>
  <cp:revision>21</cp:revision>
  <dcterms:created xsi:type="dcterms:W3CDTF">2013-04-28T09:14:57Z</dcterms:created>
  <dcterms:modified xsi:type="dcterms:W3CDTF">2013-06-02T19:26:33Z</dcterms:modified>
</cp:coreProperties>
</file>