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63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0099"/>
    <a:srgbClr val="66FF33"/>
    <a:srgbClr val="00FFFF"/>
    <a:srgbClr val="0DFF7A"/>
    <a:srgbClr val="FF00FF"/>
    <a:srgbClr val="663300"/>
    <a:srgbClr val="F73563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87686-C9FC-4F9A-BA1D-D7B76FDE57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D4963-B4E7-40D0-B4D8-093AE32D2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9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10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457200" y="196611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Autor. Mgr. Radka </a:t>
            </a:r>
            <a:r>
              <a:rPr lang="cs-CZ" sz="1800" b="1" dirty="0" err="1" smtClean="0"/>
              <a:t>Kainová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b="1" dirty="0" smtClean="0"/>
              <a:t>9</a:t>
            </a:r>
            <a:r>
              <a:rPr lang="cs-CZ" sz="1800" b="1" dirty="0" smtClean="0"/>
              <a:t>. </a:t>
            </a:r>
            <a:r>
              <a:rPr lang="cs-CZ" b="1" dirty="0" smtClean="0"/>
              <a:t>11</a:t>
            </a:r>
            <a:r>
              <a:rPr lang="cs-CZ" sz="1800" b="1" dirty="0" smtClean="0"/>
              <a:t>. 2012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4.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ANGLICKÝ JAZYK – </a:t>
            </a:r>
            <a:r>
              <a:rPr lang="cs-CZ" b="1" dirty="0" smtClean="0"/>
              <a:t>PŘÍTOMNÝ ČAS PROSTÝ</a:t>
            </a:r>
            <a:endParaRPr lang="cs-CZ" sz="1800" b="1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Prezentace slouží k seznámení s pravidly tvoření přítomného času prostého a k jeho </a:t>
            </a:r>
            <a:r>
              <a:rPr lang="cs-CZ" sz="1800" dirty="0" smtClean="0"/>
              <a:t>procvičení v jednoduchých větách</a:t>
            </a:r>
            <a:endParaRPr lang="cs-CZ" sz="1800" dirty="0" smtClean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365919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00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PŘÍTOMNÝ ČAS PROSTÝ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dirty="0" smtClean="0">
                <a:solidFill>
                  <a:schemeClr val="tx1"/>
                </a:solidFill>
              </a:rPr>
              <a:t>PRESENT SIMPLE TENSE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00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Přítomným časem prostým označujeme děj obvyklý, stále nebo pravidelně se opakující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Příklad:                                                                                                            </a:t>
            </a:r>
            <a:r>
              <a:rPr lang="cs-CZ" sz="3600" b="1" i="1" dirty="0" smtClean="0"/>
              <a:t>I </a:t>
            </a:r>
            <a:r>
              <a:rPr lang="cs-CZ" sz="3600" b="1" i="1" dirty="0" err="1" smtClean="0"/>
              <a:t>get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up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at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seven</a:t>
            </a:r>
            <a:r>
              <a:rPr lang="cs-CZ" sz="3600" b="1" i="1" dirty="0" smtClean="0"/>
              <a:t> o´</a:t>
            </a:r>
            <a:r>
              <a:rPr lang="cs-CZ" sz="3600" b="1" i="1" dirty="0" err="1" smtClean="0"/>
              <a:t>clock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every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morning</a:t>
            </a:r>
            <a:r>
              <a:rPr lang="cs-CZ" sz="3600" b="1" i="1" dirty="0" smtClean="0"/>
              <a:t>.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Každé ráno vstávám v sedm hodin.</a:t>
            </a:r>
            <a:r>
              <a:rPr lang="cs-CZ" sz="3600" b="1" dirty="0" smtClean="0">
                <a:solidFill>
                  <a:schemeClr val="bg1"/>
                </a:solidFill>
              </a:rPr>
              <a:t>   </a:t>
            </a:r>
            <a:r>
              <a:rPr lang="cs-CZ" sz="3600" b="1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0099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Kladná věta oznamovací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929718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I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you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>
                <a:solidFill>
                  <a:schemeClr val="bg1"/>
                </a:solidFill>
              </a:rPr>
              <a:t>w</a:t>
            </a:r>
            <a:r>
              <a:rPr lang="cs-CZ" dirty="0" err="1" smtClean="0">
                <a:solidFill>
                  <a:schemeClr val="bg1"/>
                </a:solidFill>
              </a:rPr>
              <a:t>e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>
                <a:solidFill>
                  <a:schemeClr val="bg1"/>
                </a:solidFill>
              </a:rPr>
              <a:t>t</a:t>
            </a:r>
            <a:r>
              <a:rPr lang="cs-CZ" dirty="0" err="1" smtClean="0">
                <a:solidFill>
                  <a:schemeClr val="bg1"/>
                </a:solidFill>
              </a:rPr>
              <a:t>hey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he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she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it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7" name="Pravá složená závorka 6"/>
          <p:cNvSpPr/>
          <p:nvPr/>
        </p:nvSpPr>
        <p:spPr>
          <a:xfrm>
            <a:off x="1142976" y="1785926"/>
            <a:ext cx="857256" cy="1928826"/>
          </a:xfrm>
          <a:prstGeom prst="rightBrace">
            <a:avLst>
              <a:gd name="adj1" fmla="val 40656"/>
              <a:gd name="adj2" fmla="val 50000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28992" y="2214554"/>
            <a:ext cx="3637919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600" dirty="0">
                <a:ln w="12700">
                  <a:noFill/>
                </a:ln>
                <a:solidFill>
                  <a:schemeClr val="bg1"/>
                </a:solidFill>
              </a:rPr>
              <a:t>s</a:t>
            </a:r>
            <a:r>
              <a:rPr lang="cs-CZ" sz="3600" dirty="0" smtClean="0">
                <a:ln w="12700">
                  <a:noFill/>
                </a:ln>
                <a:solidFill>
                  <a:schemeClr val="bg1"/>
                </a:solidFill>
              </a:rPr>
              <a:t>loveso v infinitivu</a:t>
            </a:r>
          </a:p>
          <a:p>
            <a:pPr algn="ctr"/>
            <a:r>
              <a:rPr lang="cs-CZ" sz="3600" b="1" i="1" dirty="0" smtClean="0">
                <a:ln w="12700">
                  <a:noFill/>
                </a:ln>
              </a:rPr>
              <a:t>play</a:t>
            </a:r>
            <a:endParaRPr lang="cs-CZ" sz="3600" b="1" i="1" dirty="0">
              <a:ln w="12700">
                <a:noFill/>
              </a:ln>
            </a:endParaRPr>
          </a:p>
        </p:txBody>
      </p:sp>
      <p:sp>
        <p:nvSpPr>
          <p:cNvPr id="9" name="Pravá složená závorka 8"/>
          <p:cNvSpPr/>
          <p:nvPr/>
        </p:nvSpPr>
        <p:spPr>
          <a:xfrm>
            <a:off x="1214414" y="4643446"/>
            <a:ext cx="642942" cy="1643074"/>
          </a:xfrm>
          <a:prstGeom prst="rightBrace">
            <a:avLst>
              <a:gd name="adj1" fmla="val 40656"/>
              <a:gd name="adj2" fmla="val 50000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43636" y="221455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3500430" y="4143380"/>
            <a:ext cx="5429288" cy="2246769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loveso končící na </a:t>
            </a:r>
            <a:r>
              <a:rPr lang="cs-CZ" sz="2800" dirty="0" smtClean="0">
                <a:solidFill>
                  <a:srgbClr val="FFFF00"/>
                </a:solidFill>
              </a:rPr>
              <a:t>sykavky</a:t>
            </a:r>
            <a:r>
              <a:rPr lang="cs-CZ" sz="2800" dirty="0" smtClean="0">
                <a:solidFill>
                  <a:schemeClr val="bg1"/>
                </a:solidFill>
              </a:rPr>
              <a:t> – např. </a:t>
            </a:r>
            <a:r>
              <a:rPr lang="cs-CZ" sz="2800" b="1" i="1" dirty="0" err="1" smtClean="0"/>
              <a:t>watch</a:t>
            </a:r>
            <a:r>
              <a:rPr lang="cs-CZ" sz="2800" b="1" i="1" dirty="0" err="1" smtClean="0">
                <a:solidFill>
                  <a:srgbClr val="00B0F0"/>
                </a:solidFill>
              </a:rPr>
              <a:t>es</a:t>
            </a:r>
            <a:endParaRPr lang="cs-CZ" sz="2800" b="1" i="1" dirty="0" smtClean="0">
              <a:solidFill>
                <a:srgbClr val="00B0F0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n</a:t>
            </a:r>
            <a:r>
              <a:rPr lang="cs-CZ" sz="2800" dirty="0" smtClean="0">
                <a:solidFill>
                  <a:schemeClr val="bg1"/>
                </a:solidFill>
              </a:rPr>
              <a:t>a </a:t>
            </a:r>
            <a:r>
              <a:rPr lang="cs-CZ" sz="2800" dirty="0" smtClean="0">
                <a:solidFill>
                  <a:srgbClr val="FFFF00"/>
                </a:solidFill>
              </a:rPr>
              <a:t>o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- např.  </a:t>
            </a:r>
            <a:r>
              <a:rPr lang="cs-CZ" sz="2800" b="1" dirty="0" smtClean="0"/>
              <a:t>go, </a:t>
            </a:r>
            <a:r>
              <a:rPr lang="cs-CZ" sz="2800" b="1" i="1" dirty="0" smtClean="0"/>
              <a:t>do</a:t>
            </a:r>
            <a:r>
              <a:rPr lang="cs-CZ" sz="2800" b="1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–  </a:t>
            </a:r>
            <a:r>
              <a:rPr lang="cs-CZ" sz="2800" b="1" i="1" dirty="0" err="1" smtClean="0"/>
              <a:t>go</a:t>
            </a:r>
            <a:r>
              <a:rPr lang="cs-CZ" sz="2800" b="1" i="1" dirty="0" err="1" smtClean="0">
                <a:solidFill>
                  <a:srgbClr val="00B0F0"/>
                </a:solidFill>
              </a:rPr>
              <a:t>es</a:t>
            </a:r>
            <a:r>
              <a:rPr lang="cs-CZ" sz="2800" dirty="0" smtClean="0">
                <a:solidFill>
                  <a:schemeClr val="bg1"/>
                </a:solidFill>
              </a:rPr>
              <a:t>,</a:t>
            </a:r>
            <a:r>
              <a:rPr lang="cs-CZ" sz="2800" dirty="0" smtClean="0"/>
              <a:t> </a:t>
            </a:r>
            <a:r>
              <a:rPr lang="cs-CZ" sz="2800" b="1" i="1" dirty="0" err="1" smtClean="0"/>
              <a:t>do</a:t>
            </a:r>
            <a:r>
              <a:rPr lang="cs-CZ" sz="2800" b="1" i="1" dirty="0" err="1" smtClean="0">
                <a:solidFill>
                  <a:srgbClr val="00B0F0"/>
                </a:solidFill>
              </a:rPr>
              <a:t>e</a:t>
            </a:r>
            <a:r>
              <a:rPr lang="cs-CZ" sz="2800" b="1" dirty="0" err="1" smtClean="0">
                <a:solidFill>
                  <a:srgbClr val="00B0F0"/>
                </a:solidFill>
              </a:rPr>
              <a:t>s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n</a:t>
            </a:r>
            <a:r>
              <a:rPr lang="cs-CZ" sz="2800" dirty="0" smtClean="0">
                <a:solidFill>
                  <a:schemeClr val="bg1"/>
                </a:solidFill>
              </a:rPr>
              <a:t>a</a:t>
            </a:r>
            <a:r>
              <a:rPr lang="cs-CZ" sz="2800" dirty="0" smtClean="0"/>
              <a:t> </a:t>
            </a:r>
            <a:r>
              <a:rPr lang="cs-CZ" sz="2800" b="1" i="1" dirty="0" smtClean="0">
                <a:solidFill>
                  <a:srgbClr val="FFFF00"/>
                </a:solidFill>
              </a:rPr>
              <a:t>y</a:t>
            </a:r>
            <a:r>
              <a:rPr lang="cs-CZ" sz="2800" i="1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a předním souhláska - </a:t>
            </a:r>
            <a:r>
              <a:rPr lang="cs-CZ" sz="2800" b="1" i="1" dirty="0" smtClean="0"/>
              <a:t>y </a:t>
            </a:r>
            <a:r>
              <a:rPr lang="cs-CZ" sz="2800" b="1" i="1" dirty="0" smtClean="0">
                <a:solidFill>
                  <a:schemeClr val="bg1"/>
                </a:solidFill>
              </a:rPr>
              <a:t>se</a:t>
            </a:r>
            <a:r>
              <a:rPr lang="cs-CZ" sz="2800" i="1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mění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v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FF00"/>
                </a:solidFill>
              </a:rPr>
              <a:t>i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– např. </a:t>
            </a:r>
            <a:r>
              <a:rPr lang="cs-CZ" sz="2800" b="1" i="1" dirty="0" smtClean="0"/>
              <a:t>study</a:t>
            </a:r>
            <a:r>
              <a:rPr lang="cs-CZ" sz="2800" i="1" dirty="0" smtClean="0"/>
              <a:t> - </a:t>
            </a:r>
            <a:r>
              <a:rPr lang="cs-CZ" sz="2800" b="1" i="1" dirty="0" err="1" smtClean="0"/>
              <a:t>stud</a:t>
            </a:r>
            <a:r>
              <a:rPr lang="cs-CZ" sz="2800" b="1" i="1" dirty="0" err="1" smtClean="0">
                <a:solidFill>
                  <a:srgbClr val="FFFF00"/>
                </a:solidFill>
              </a:rPr>
              <a:t>i</a:t>
            </a:r>
            <a:r>
              <a:rPr lang="cs-CZ" sz="2800" b="1" i="1" dirty="0" err="1" smtClean="0">
                <a:solidFill>
                  <a:srgbClr val="00B0F0"/>
                </a:solidFill>
              </a:rPr>
              <a:t>es</a:t>
            </a:r>
            <a:endParaRPr lang="cs-CZ" sz="2800" b="1" i="1" dirty="0">
              <a:solidFill>
                <a:srgbClr val="00B0F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28794" y="5072074"/>
            <a:ext cx="12144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i="1" dirty="0" smtClean="0"/>
              <a:t>play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643042" y="6150114"/>
            <a:ext cx="64292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/>
              <a:t>-</a:t>
            </a:r>
            <a:r>
              <a:rPr lang="cs-CZ" sz="4000" i="1" dirty="0" smtClean="0">
                <a:solidFill>
                  <a:srgbClr val="00FFFF"/>
                </a:solidFill>
              </a:rPr>
              <a:t>s</a:t>
            </a:r>
            <a:endParaRPr lang="cs-CZ" sz="4000" b="1" i="1" dirty="0">
              <a:solidFill>
                <a:srgbClr val="00FFFF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43174" y="6150114"/>
            <a:ext cx="7970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i="1" dirty="0" smtClean="0"/>
              <a:t>-</a:t>
            </a:r>
            <a:r>
              <a:rPr lang="cs-CZ" sz="4000" i="1" dirty="0" smtClean="0">
                <a:solidFill>
                  <a:srgbClr val="00FFFF"/>
                </a:solidFill>
              </a:rPr>
              <a:t>es</a:t>
            </a:r>
            <a:endParaRPr lang="cs-CZ" sz="4000" b="1" i="1" dirty="0">
              <a:solidFill>
                <a:srgbClr val="00FFFF"/>
              </a:solidFill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 rot="5400000">
            <a:off x="1928794" y="5786454"/>
            <a:ext cx="642942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H="1">
            <a:off x="2285984" y="5786454"/>
            <a:ext cx="642942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0099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Dosaď slovesa </a:t>
            </a:r>
            <a:r>
              <a:rPr lang="cs-CZ" dirty="0" smtClean="0">
                <a:solidFill>
                  <a:schemeClr val="bg1"/>
                </a:solidFill>
              </a:rPr>
              <a:t>– play, </a:t>
            </a:r>
            <a:r>
              <a:rPr lang="cs-CZ" dirty="0" err="1" smtClean="0">
                <a:solidFill>
                  <a:schemeClr val="bg1"/>
                </a:solidFill>
              </a:rPr>
              <a:t>read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write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     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wait</a:t>
            </a:r>
            <a:r>
              <a:rPr lang="cs-CZ" dirty="0" smtClean="0">
                <a:solidFill>
                  <a:schemeClr val="bg1"/>
                </a:solidFill>
              </a:rPr>
              <a:t>, drink, go, </a:t>
            </a:r>
            <a:r>
              <a:rPr lang="cs-CZ" dirty="0" err="1" smtClean="0">
                <a:solidFill>
                  <a:schemeClr val="bg1"/>
                </a:solidFill>
              </a:rPr>
              <a:t>eat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 numCol="2">
            <a:normAutofit/>
          </a:bodyPr>
          <a:lstStyle/>
          <a:p>
            <a:pPr>
              <a:buNone/>
            </a:pPr>
            <a:r>
              <a:rPr lang="cs-CZ" sz="2900" dirty="0" smtClean="0">
                <a:solidFill>
                  <a:schemeClr val="bg1"/>
                </a:solidFill>
              </a:rPr>
              <a:t>                     I</a:t>
            </a:r>
          </a:p>
          <a:p>
            <a:pPr>
              <a:buNone/>
            </a:pPr>
            <a:r>
              <a:rPr lang="cs-CZ" sz="2900" dirty="0" smtClean="0">
                <a:solidFill>
                  <a:schemeClr val="bg1"/>
                </a:solidFill>
              </a:rPr>
              <a:t>                    </a:t>
            </a:r>
            <a:r>
              <a:rPr lang="cs-CZ" sz="2900" dirty="0" err="1" smtClean="0">
                <a:solidFill>
                  <a:schemeClr val="bg1"/>
                </a:solidFill>
              </a:rPr>
              <a:t>You</a:t>
            </a:r>
            <a:endParaRPr lang="cs-CZ" sz="29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900" dirty="0" smtClean="0">
                <a:solidFill>
                  <a:schemeClr val="bg1"/>
                </a:solidFill>
              </a:rPr>
              <a:t>                    </a:t>
            </a:r>
            <a:r>
              <a:rPr lang="cs-CZ" sz="2900" dirty="0" err="1" smtClean="0">
                <a:solidFill>
                  <a:schemeClr val="bg1"/>
                </a:solidFill>
              </a:rPr>
              <a:t>We</a:t>
            </a:r>
            <a:endParaRPr lang="cs-CZ" sz="29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900" dirty="0" smtClean="0">
                <a:solidFill>
                  <a:schemeClr val="bg1"/>
                </a:solidFill>
              </a:rPr>
              <a:t>                    </a:t>
            </a:r>
            <a:r>
              <a:rPr lang="cs-CZ" sz="2900" dirty="0" err="1" smtClean="0">
                <a:solidFill>
                  <a:schemeClr val="bg1"/>
                </a:solidFill>
              </a:rPr>
              <a:t>They</a:t>
            </a:r>
            <a:endParaRPr lang="cs-CZ" sz="29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900" dirty="0" smtClean="0">
                <a:solidFill>
                  <a:schemeClr val="bg1"/>
                </a:solidFill>
              </a:rPr>
              <a:t>                    He</a:t>
            </a:r>
          </a:p>
          <a:p>
            <a:pPr>
              <a:buNone/>
            </a:pPr>
            <a:r>
              <a:rPr lang="cs-CZ" sz="2900" dirty="0" smtClean="0">
                <a:solidFill>
                  <a:schemeClr val="bg1"/>
                </a:solidFill>
              </a:rPr>
              <a:t>                    </a:t>
            </a:r>
            <a:r>
              <a:rPr lang="cs-CZ" sz="2900" dirty="0" err="1" smtClean="0">
                <a:solidFill>
                  <a:schemeClr val="bg1"/>
                </a:solidFill>
              </a:rPr>
              <a:t>She</a:t>
            </a:r>
            <a:endParaRPr lang="cs-CZ" sz="29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900" dirty="0" smtClean="0">
                <a:solidFill>
                  <a:schemeClr val="bg1"/>
                </a:solidFill>
              </a:rPr>
              <a:t>                    </a:t>
            </a:r>
            <a:r>
              <a:rPr lang="cs-CZ" sz="2900" dirty="0" err="1" smtClean="0">
                <a:solidFill>
                  <a:schemeClr val="bg1"/>
                </a:solidFill>
              </a:rPr>
              <a:t>It</a:t>
            </a:r>
            <a:endParaRPr lang="cs-CZ" sz="29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900" dirty="0" smtClean="0"/>
          </a:p>
          <a:p>
            <a:pPr>
              <a:buNone/>
            </a:pPr>
            <a:r>
              <a:rPr lang="cs-CZ" sz="2900" dirty="0" err="1">
                <a:solidFill>
                  <a:schemeClr val="bg1"/>
                </a:solidFill>
              </a:rPr>
              <a:t>b</a:t>
            </a:r>
            <a:r>
              <a:rPr lang="cs-CZ" sz="2900" dirty="0" err="1" smtClean="0">
                <a:solidFill>
                  <a:schemeClr val="bg1"/>
                </a:solidFill>
              </a:rPr>
              <a:t>ooks</a:t>
            </a:r>
            <a:r>
              <a:rPr lang="cs-CZ" sz="2900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sz="2900" dirty="0" err="1">
                <a:solidFill>
                  <a:schemeClr val="bg1"/>
                </a:solidFill>
              </a:rPr>
              <a:t>t</a:t>
            </a:r>
            <a:r>
              <a:rPr lang="cs-CZ" sz="2900" dirty="0" err="1" smtClean="0">
                <a:solidFill>
                  <a:schemeClr val="bg1"/>
                </a:solidFill>
              </a:rPr>
              <a:t>ennis</a:t>
            </a:r>
            <a:r>
              <a:rPr lang="cs-CZ" sz="2900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sz="2900" dirty="0" smtClean="0">
                <a:solidFill>
                  <a:schemeClr val="bg1"/>
                </a:solidFill>
              </a:rPr>
              <a:t>on </a:t>
            </a:r>
            <a:r>
              <a:rPr lang="cs-CZ" sz="2900" dirty="0" err="1" smtClean="0">
                <a:solidFill>
                  <a:schemeClr val="bg1"/>
                </a:solidFill>
              </a:rPr>
              <a:t>the</a:t>
            </a:r>
            <a:r>
              <a:rPr lang="cs-CZ" sz="2900" dirty="0" smtClean="0">
                <a:solidFill>
                  <a:schemeClr val="bg1"/>
                </a:solidFill>
              </a:rPr>
              <a:t> </a:t>
            </a:r>
            <a:r>
              <a:rPr lang="cs-CZ" sz="2900" dirty="0" err="1" smtClean="0">
                <a:solidFill>
                  <a:schemeClr val="bg1"/>
                </a:solidFill>
              </a:rPr>
              <a:t>blackboard</a:t>
            </a:r>
            <a:r>
              <a:rPr lang="cs-CZ" sz="2900" dirty="0" smtClean="0">
                <a:solidFill>
                  <a:schemeClr val="bg1"/>
                </a:solidFill>
              </a:rPr>
              <a:t> </a:t>
            </a:r>
            <a:r>
              <a:rPr lang="cs-CZ" sz="2900" dirty="0" err="1" smtClean="0">
                <a:solidFill>
                  <a:schemeClr val="bg1"/>
                </a:solidFill>
              </a:rPr>
              <a:t>everyday</a:t>
            </a:r>
            <a:r>
              <a:rPr lang="cs-CZ" sz="2900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sz="2900" dirty="0" err="1" smtClean="0">
                <a:solidFill>
                  <a:schemeClr val="bg1"/>
                </a:solidFill>
              </a:rPr>
              <a:t>for</a:t>
            </a:r>
            <a:r>
              <a:rPr lang="cs-CZ" sz="2900" dirty="0" smtClean="0">
                <a:solidFill>
                  <a:schemeClr val="bg1"/>
                </a:solidFill>
              </a:rPr>
              <a:t> a bus </a:t>
            </a:r>
            <a:r>
              <a:rPr lang="cs-CZ" sz="2900" dirty="0" err="1" smtClean="0">
                <a:solidFill>
                  <a:schemeClr val="bg1"/>
                </a:solidFill>
              </a:rPr>
              <a:t>every</a:t>
            </a:r>
            <a:r>
              <a:rPr lang="cs-CZ" sz="2900" dirty="0" smtClean="0">
                <a:solidFill>
                  <a:schemeClr val="bg1"/>
                </a:solidFill>
              </a:rPr>
              <a:t> </a:t>
            </a:r>
            <a:r>
              <a:rPr lang="cs-CZ" sz="2900" dirty="0" err="1" smtClean="0">
                <a:solidFill>
                  <a:schemeClr val="bg1"/>
                </a:solidFill>
              </a:rPr>
              <a:t>afternoon</a:t>
            </a:r>
            <a:r>
              <a:rPr lang="cs-CZ" sz="2900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sz="2900" dirty="0">
                <a:solidFill>
                  <a:schemeClr val="bg1"/>
                </a:solidFill>
              </a:rPr>
              <a:t>t</a:t>
            </a:r>
            <a:r>
              <a:rPr lang="cs-CZ" sz="2900" dirty="0" smtClean="0">
                <a:solidFill>
                  <a:schemeClr val="bg1"/>
                </a:solidFill>
              </a:rPr>
              <a:t>o </a:t>
            </a:r>
            <a:r>
              <a:rPr lang="cs-CZ" sz="2900" dirty="0" err="1" smtClean="0">
                <a:solidFill>
                  <a:schemeClr val="bg1"/>
                </a:solidFill>
              </a:rPr>
              <a:t>school</a:t>
            </a:r>
            <a:r>
              <a:rPr lang="cs-CZ" sz="2900" dirty="0" smtClean="0">
                <a:solidFill>
                  <a:schemeClr val="bg1"/>
                </a:solidFill>
              </a:rPr>
              <a:t> </a:t>
            </a:r>
            <a:r>
              <a:rPr lang="cs-CZ" sz="2900" dirty="0" err="1" smtClean="0">
                <a:solidFill>
                  <a:schemeClr val="bg1"/>
                </a:solidFill>
              </a:rPr>
              <a:t>every</a:t>
            </a:r>
            <a:r>
              <a:rPr lang="cs-CZ" sz="2900" dirty="0" smtClean="0">
                <a:solidFill>
                  <a:schemeClr val="bg1"/>
                </a:solidFill>
              </a:rPr>
              <a:t> </a:t>
            </a:r>
            <a:r>
              <a:rPr lang="cs-CZ" sz="2900" dirty="0" err="1" smtClean="0">
                <a:solidFill>
                  <a:schemeClr val="bg1"/>
                </a:solidFill>
              </a:rPr>
              <a:t>morning</a:t>
            </a:r>
            <a:r>
              <a:rPr lang="cs-CZ" sz="2900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sz="2900" dirty="0" err="1">
                <a:solidFill>
                  <a:schemeClr val="bg1"/>
                </a:solidFill>
              </a:rPr>
              <a:t>t</a:t>
            </a:r>
            <a:r>
              <a:rPr lang="cs-CZ" sz="2900" dirty="0" err="1" smtClean="0">
                <a:solidFill>
                  <a:schemeClr val="bg1"/>
                </a:solidFill>
              </a:rPr>
              <a:t>ea</a:t>
            </a:r>
            <a:r>
              <a:rPr lang="cs-CZ" sz="2900" dirty="0" smtClean="0">
                <a:solidFill>
                  <a:schemeClr val="bg1"/>
                </a:solidFill>
              </a:rPr>
              <a:t> </a:t>
            </a:r>
            <a:r>
              <a:rPr lang="cs-CZ" sz="2900" dirty="0" err="1" smtClean="0">
                <a:solidFill>
                  <a:schemeClr val="bg1"/>
                </a:solidFill>
              </a:rPr>
              <a:t>with</a:t>
            </a:r>
            <a:r>
              <a:rPr lang="cs-CZ" sz="2900" dirty="0" smtClean="0">
                <a:solidFill>
                  <a:schemeClr val="bg1"/>
                </a:solidFill>
              </a:rPr>
              <a:t> </a:t>
            </a:r>
            <a:r>
              <a:rPr lang="cs-CZ" sz="2900" dirty="0" err="1" smtClean="0">
                <a:solidFill>
                  <a:schemeClr val="bg1"/>
                </a:solidFill>
              </a:rPr>
              <a:t>milk</a:t>
            </a:r>
            <a:r>
              <a:rPr lang="cs-CZ" sz="2900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sz="2900" dirty="0" err="1">
                <a:solidFill>
                  <a:schemeClr val="bg1"/>
                </a:solidFill>
              </a:rPr>
              <a:t>f</a:t>
            </a:r>
            <a:r>
              <a:rPr lang="cs-CZ" sz="2900" dirty="0" err="1" smtClean="0">
                <a:solidFill>
                  <a:schemeClr val="bg1"/>
                </a:solidFill>
              </a:rPr>
              <a:t>ish</a:t>
            </a:r>
            <a:r>
              <a:rPr lang="cs-CZ" sz="29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071670" y="1571612"/>
            <a:ext cx="17758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        </a:t>
            </a:r>
            <a:r>
              <a:rPr lang="cs-CZ" sz="3200" dirty="0" err="1" smtClean="0">
                <a:solidFill>
                  <a:srgbClr val="FFFF00"/>
                </a:solidFill>
              </a:rPr>
              <a:t>read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28794" y="2071678"/>
            <a:ext cx="235745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           </a:t>
            </a:r>
            <a:r>
              <a:rPr lang="cs-CZ" sz="3200" dirty="0" smtClean="0">
                <a:solidFill>
                  <a:srgbClr val="0DFF7A"/>
                </a:solidFill>
              </a:rPr>
              <a:t>play</a:t>
            </a:r>
            <a:endParaRPr lang="cs-CZ" sz="3200" dirty="0">
              <a:solidFill>
                <a:srgbClr val="0DFF7A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86050" y="2643182"/>
            <a:ext cx="11452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write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57488" y="3143248"/>
            <a:ext cx="9030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srgbClr val="FF00FF"/>
                </a:solidFill>
              </a:rPr>
              <a:t>wait</a:t>
            </a:r>
            <a:endParaRPr lang="cs-CZ" sz="3200" dirty="0">
              <a:solidFill>
                <a:srgbClr val="FF00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28926" y="3714752"/>
            <a:ext cx="150019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goes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86050" y="4214818"/>
            <a:ext cx="12901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00FFFF"/>
                </a:solidFill>
              </a:rPr>
              <a:t>drinks</a:t>
            </a:r>
            <a:endParaRPr lang="cs-CZ" sz="3200" dirty="0">
              <a:solidFill>
                <a:srgbClr val="00FFFF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86050" y="4786322"/>
            <a:ext cx="9727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66FF33"/>
                </a:solidFill>
              </a:rPr>
              <a:t>eats</a:t>
            </a:r>
            <a:endParaRPr lang="cs-CZ" sz="3200" dirty="0">
              <a:solidFill>
                <a:srgbClr val="66FF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0099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Tvoří se pomocí </a:t>
            </a:r>
            <a:r>
              <a:rPr lang="cs-CZ" b="1" i="1" dirty="0" smtClean="0">
                <a:solidFill>
                  <a:srgbClr val="00FFFF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nebo</a:t>
            </a:r>
            <a:r>
              <a:rPr lang="cs-CZ" dirty="0" smtClean="0"/>
              <a:t> </a:t>
            </a:r>
            <a:r>
              <a:rPr lang="cs-CZ" b="1" i="1" dirty="0" err="1" smtClean="0">
                <a:solidFill>
                  <a:srgbClr val="66FF33"/>
                </a:solidFill>
              </a:rPr>
              <a:t>Does</a:t>
            </a:r>
            <a:endParaRPr lang="cs-CZ" b="1" i="1" dirty="0" smtClean="0">
              <a:solidFill>
                <a:srgbClr val="66FF33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chemeClr val="bg1"/>
                </a:solidFill>
              </a:rPr>
              <a:t>I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we</a:t>
            </a:r>
            <a:r>
              <a:rPr lang="cs-CZ" dirty="0" smtClean="0">
                <a:solidFill>
                  <a:schemeClr val="bg1"/>
                </a:solidFill>
              </a:rPr>
              <a:t>           - např</a:t>
            </a:r>
            <a:r>
              <a:rPr lang="cs-CZ" dirty="0">
                <a:solidFill>
                  <a:schemeClr val="bg1"/>
                </a:solidFill>
              </a:rPr>
              <a:t>.</a:t>
            </a:r>
            <a:r>
              <a:rPr lang="cs-CZ" dirty="0" smtClean="0">
                <a:solidFill>
                  <a:schemeClr val="bg1"/>
                </a:solidFill>
              </a:rPr>
              <a:t>   </a:t>
            </a:r>
            <a:r>
              <a:rPr lang="cs-CZ" dirty="0" smtClean="0">
                <a:solidFill>
                  <a:srgbClr val="00FFFF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play </a:t>
            </a:r>
            <a:r>
              <a:rPr lang="cs-CZ" dirty="0" err="1" smtClean="0">
                <a:solidFill>
                  <a:schemeClr val="bg1"/>
                </a:solidFill>
              </a:rPr>
              <a:t>tennis</a:t>
            </a:r>
            <a:r>
              <a:rPr lang="cs-CZ" dirty="0" smtClean="0">
                <a:solidFill>
                  <a:schemeClr val="bg1"/>
                </a:solidFill>
              </a:rPr>
              <a:t>?  </a:t>
            </a:r>
          </a:p>
          <a:p>
            <a:pPr>
              <a:buNone/>
            </a:pPr>
            <a:r>
              <a:rPr lang="cs-CZ" dirty="0" smtClean="0"/>
              <a:t>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they</a:t>
            </a:r>
            <a:r>
              <a:rPr lang="cs-CZ" dirty="0" smtClean="0">
                <a:solidFill>
                  <a:schemeClr val="bg1"/>
                </a:solidFill>
              </a:rPr>
              <a:t>                       </a:t>
            </a:r>
            <a:r>
              <a:rPr lang="cs-CZ" dirty="0" smtClean="0">
                <a:solidFill>
                  <a:srgbClr val="00FFFF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like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ice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cream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</a:t>
            </a:r>
            <a:r>
              <a:rPr lang="cs-CZ" dirty="0" smtClean="0">
                <a:solidFill>
                  <a:schemeClr val="bg1"/>
                </a:solidFill>
              </a:rPr>
              <a:t>he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she</a:t>
            </a:r>
            <a:r>
              <a:rPr lang="cs-CZ" dirty="0" smtClean="0">
                <a:solidFill>
                  <a:schemeClr val="bg1"/>
                </a:solidFill>
              </a:rPr>
              <a:t>          - např.  </a:t>
            </a:r>
            <a:r>
              <a:rPr lang="cs-CZ" dirty="0" err="1" smtClean="0">
                <a:solidFill>
                  <a:srgbClr val="66FF33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he play </a:t>
            </a:r>
            <a:r>
              <a:rPr lang="cs-CZ" dirty="0" err="1" smtClean="0">
                <a:solidFill>
                  <a:schemeClr val="bg1"/>
                </a:solidFill>
              </a:rPr>
              <a:t>tennis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                         </a:t>
            </a:r>
            <a:r>
              <a:rPr lang="cs-CZ" dirty="0" err="1" smtClean="0">
                <a:solidFill>
                  <a:srgbClr val="66FF33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bg1"/>
                </a:solidFill>
              </a:rPr>
              <a:t>she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like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icecream</a:t>
            </a:r>
            <a:r>
              <a:rPr lang="cs-CZ" dirty="0" smtClean="0">
                <a:solidFill>
                  <a:schemeClr val="bg1"/>
                </a:solidFill>
              </a:rPr>
              <a:t>?                    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636912"/>
            <a:ext cx="79861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</a:rPr>
              <a:t>+</a:t>
            </a:r>
            <a:endParaRPr lang="cs-CZ" sz="96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3068960"/>
            <a:ext cx="83067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Do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357290" y="4714884"/>
            <a:ext cx="79861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</a:rPr>
              <a:t>+</a:t>
            </a:r>
            <a:endParaRPr lang="cs-CZ" sz="9600" dirty="0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0" y="5157192"/>
            <a:ext cx="133241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err="1" smtClean="0">
                <a:solidFill>
                  <a:schemeClr val="bg1"/>
                </a:solidFill>
              </a:rPr>
              <a:t>Does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7944" y="4293096"/>
            <a:ext cx="1093569" cy="707886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4000" b="1" i="1" dirty="0" smtClean="0"/>
              <a:t>play</a:t>
            </a:r>
            <a:endParaRPr lang="cs-CZ" sz="4000" b="1" i="1" dirty="0"/>
          </a:p>
        </p:txBody>
      </p:sp>
      <p:sp>
        <p:nvSpPr>
          <p:cNvPr id="9" name="Pravá složená závorka 8"/>
          <p:cNvSpPr/>
          <p:nvPr/>
        </p:nvSpPr>
        <p:spPr>
          <a:xfrm>
            <a:off x="2987824" y="3356992"/>
            <a:ext cx="857256" cy="2592288"/>
          </a:xfrm>
          <a:prstGeom prst="rightBrace">
            <a:avLst>
              <a:gd name="adj1" fmla="val 40656"/>
              <a:gd name="adj2" fmla="val 50000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0099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Dosaď tvary </a:t>
            </a:r>
            <a:r>
              <a:rPr lang="cs-CZ" dirty="0" smtClean="0">
                <a:solidFill>
                  <a:srgbClr val="66FF33"/>
                </a:solidFill>
              </a:rPr>
              <a:t>Do</a:t>
            </a:r>
            <a:r>
              <a:rPr lang="cs-CZ" dirty="0" smtClean="0"/>
              <a:t>/</a:t>
            </a:r>
            <a:r>
              <a:rPr lang="cs-CZ" dirty="0" err="1" smtClean="0">
                <a:solidFill>
                  <a:srgbClr val="00FFFF"/>
                </a:solidFill>
              </a:rPr>
              <a:t>Does</a:t>
            </a:r>
            <a:endParaRPr lang="cs-CZ" dirty="0">
              <a:solidFill>
                <a:srgbClr val="00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 numCol="2"/>
          <a:lstStyle/>
          <a:p>
            <a:pPr>
              <a:buNone/>
            </a:pPr>
            <a:r>
              <a:rPr lang="cs-CZ" dirty="0" smtClean="0"/>
              <a:t>                              </a:t>
            </a:r>
            <a:r>
              <a:rPr lang="cs-CZ" dirty="0" smtClean="0">
                <a:solidFill>
                  <a:srgbClr val="66FF33"/>
                </a:solidFill>
              </a:rPr>
              <a:t>Do</a:t>
            </a:r>
            <a:endParaRPr lang="cs-CZ" dirty="0">
              <a:solidFill>
                <a:srgbClr val="66FF33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   </a:t>
            </a:r>
            <a:r>
              <a:rPr lang="cs-CZ" dirty="0" smtClean="0">
                <a:solidFill>
                  <a:srgbClr val="66FF33"/>
                </a:solidFill>
              </a:rPr>
              <a:t>Do</a:t>
            </a:r>
          </a:p>
          <a:p>
            <a:pPr>
              <a:buNone/>
            </a:pPr>
            <a:r>
              <a:rPr lang="cs-CZ" dirty="0" smtClean="0"/>
              <a:t>                              </a:t>
            </a:r>
            <a:r>
              <a:rPr lang="cs-CZ" dirty="0" smtClean="0">
                <a:solidFill>
                  <a:srgbClr val="66FF33"/>
                </a:solidFill>
              </a:rPr>
              <a:t>Do</a:t>
            </a:r>
            <a:endParaRPr lang="cs-CZ" dirty="0">
              <a:solidFill>
                <a:srgbClr val="66FF33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   </a:t>
            </a:r>
            <a:r>
              <a:rPr lang="cs-CZ" dirty="0" err="1" smtClean="0">
                <a:solidFill>
                  <a:srgbClr val="00FFFF"/>
                </a:solidFill>
              </a:rPr>
              <a:t>Does</a:t>
            </a:r>
            <a:endParaRPr lang="cs-CZ" dirty="0" smtClean="0">
              <a:solidFill>
                <a:srgbClr val="00FFFF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   </a:t>
            </a:r>
            <a:r>
              <a:rPr lang="cs-CZ" dirty="0" err="1" smtClean="0">
                <a:solidFill>
                  <a:srgbClr val="00FFFF"/>
                </a:solidFill>
              </a:rPr>
              <a:t>Does</a:t>
            </a:r>
            <a:endParaRPr lang="cs-CZ" dirty="0">
              <a:solidFill>
                <a:srgbClr val="00FFFF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ski in </a:t>
            </a:r>
            <a:r>
              <a:rPr lang="cs-CZ" dirty="0" err="1" smtClean="0">
                <a:solidFill>
                  <a:schemeClr val="bg1"/>
                </a:solidFill>
              </a:rPr>
              <a:t>winter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they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want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picture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I </a:t>
            </a:r>
            <a:r>
              <a:rPr lang="cs-CZ" dirty="0" err="1" smtClean="0">
                <a:solidFill>
                  <a:schemeClr val="bg1"/>
                </a:solidFill>
              </a:rPr>
              <a:t>know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he </a:t>
            </a:r>
            <a:r>
              <a:rPr lang="cs-CZ" dirty="0" err="1" smtClean="0">
                <a:solidFill>
                  <a:schemeClr val="bg1"/>
                </a:solidFill>
              </a:rPr>
              <a:t>like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snakes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she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wait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for</a:t>
            </a:r>
            <a:r>
              <a:rPr lang="cs-CZ" dirty="0" smtClean="0">
                <a:solidFill>
                  <a:schemeClr val="bg1"/>
                </a:solidFill>
              </a:rPr>
              <a:t> a bus?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0099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I</a:t>
            </a:r>
          </a:p>
          <a:p>
            <a:pPr>
              <a:buNone/>
            </a:pPr>
            <a:r>
              <a:rPr lang="cs-CZ" dirty="0" err="1">
                <a:solidFill>
                  <a:schemeClr val="bg1"/>
                </a:solidFill>
              </a:rPr>
              <a:t>y</a:t>
            </a:r>
            <a:r>
              <a:rPr lang="cs-CZ" dirty="0" err="1" smtClean="0">
                <a:solidFill>
                  <a:schemeClr val="bg1"/>
                </a:solidFill>
              </a:rPr>
              <a:t>ou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we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they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he</a:t>
            </a:r>
          </a:p>
          <a:p>
            <a:pPr>
              <a:buNone/>
            </a:pPr>
            <a:r>
              <a:rPr lang="cs-CZ" dirty="0" err="1">
                <a:solidFill>
                  <a:schemeClr val="bg1"/>
                </a:solidFill>
              </a:rPr>
              <a:t>s</a:t>
            </a:r>
            <a:r>
              <a:rPr lang="cs-CZ" dirty="0" err="1" smtClean="0">
                <a:solidFill>
                  <a:schemeClr val="bg1"/>
                </a:solidFill>
              </a:rPr>
              <a:t>he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it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1071538" y="1857364"/>
            <a:ext cx="857256" cy="1928826"/>
          </a:xfrm>
          <a:prstGeom prst="rightBrace">
            <a:avLst>
              <a:gd name="adj1" fmla="val 40656"/>
              <a:gd name="adj2" fmla="val 50000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á složená závorka 4"/>
          <p:cNvSpPr/>
          <p:nvPr/>
        </p:nvSpPr>
        <p:spPr>
          <a:xfrm>
            <a:off x="642910" y="4643446"/>
            <a:ext cx="642942" cy="1643074"/>
          </a:xfrm>
          <a:prstGeom prst="rightBrace">
            <a:avLst>
              <a:gd name="adj1" fmla="val 40656"/>
              <a:gd name="adj2" fmla="val 50000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23728" y="2492896"/>
            <a:ext cx="27363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do not/don‘t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076056" y="3501008"/>
            <a:ext cx="3637919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sloveso v infinitivu</a:t>
            </a:r>
          </a:p>
          <a:p>
            <a:pPr algn="ctr"/>
            <a:r>
              <a:rPr lang="cs-CZ" sz="3600" b="1" i="1" dirty="0" smtClean="0"/>
              <a:t>play</a:t>
            </a:r>
            <a:endParaRPr lang="cs-CZ" sz="3600" b="1" i="1" dirty="0"/>
          </a:p>
        </p:txBody>
      </p:sp>
      <p:sp>
        <p:nvSpPr>
          <p:cNvPr id="9" name="Obdélník 8"/>
          <p:cNvSpPr/>
          <p:nvPr/>
        </p:nvSpPr>
        <p:spPr>
          <a:xfrm>
            <a:off x="1475656" y="5229200"/>
            <a:ext cx="30498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does</a:t>
            </a:r>
            <a:r>
              <a:rPr lang="cs-CZ" sz="3200" dirty="0" smtClean="0">
                <a:solidFill>
                  <a:schemeClr val="bg1"/>
                </a:solidFill>
              </a:rPr>
              <a:t> not/</a:t>
            </a:r>
            <a:r>
              <a:rPr lang="cs-CZ" sz="3200" dirty="0" err="1" smtClean="0">
                <a:solidFill>
                  <a:schemeClr val="bg1"/>
                </a:solidFill>
              </a:rPr>
              <a:t>doesn</a:t>
            </a:r>
            <a:r>
              <a:rPr lang="cs-CZ" sz="3200" dirty="0" smtClean="0">
                <a:solidFill>
                  <a:schemeClr val="bg1"/>
                </a:solidFill>
              </a:rPr>
              <a:t>‘t</a:t>
            </a:r>
            <a:endParaRPr lang="cs-CZ" sz="3200" dirty="0">
              <a:solidFill>
                <a:schemeClr val="bg1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4427984" y="2924944"/>
            <a:ext cx="576064" cy="504056"/>
          </a:xfrm>
          <a:prstGeom prst="straightConnector1">
            <a:avLst/>
          </a:prstGeom>
          <a:ln w="73025" cmpd="sng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4499992" y="4797152"/>
            <a:ext cx="504056" cy="576064"/>
          </a:xfrm>
          <a:prstGeom prst="straightConnector1">
            <a:avLst/>
          </a:prstGeom>
          <a:ln w="73025" cmpd="sng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00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Dosaď tvary </a:t>
            </a:r>
            <a:r>
              <a:rPr lang="cs-CZ" dirty="0" smtClean="0">
                <a:solidFill>
                  <a:srgbClr val="66FF33"/>
                </a:solidFill>
              </a:rPr>
              <a:t>Don‘t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rgbClr val="00FFFF"/>
                </a:solidFill>
              </a:rPr>
              <a:t>Doesn</a:t>
            </a:r>
            <a:r>
              <a:rPr lang="cs-CZ" dirty="0" smtClean="0">
                <a:solidFill>
                  <a:srgbClr val="00FFFF"/>
                </a:solidFill>
              </a:rPr>
              <a:t>‘t</a:t>
            </a:r>
            <a:endParaRPr lang="cs-CZ" dirty="0">
              <a:solidFill>
                <a:srgbClr val="00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We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 I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They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He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She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eat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fish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like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spiders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drink </a:t>
            </a:r>
            <a:r>
              <a:rPr lang="cs-CZ" dirty="0" err="1" smtClean="0">
                <a:solidFill>
                  <a:schemeClr val="bg1"/>
                </a:solidFill>
              </a:rPr>
              <a:t>milk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read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books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play </a:t>
            </a:r>
            <a:r>
              <a:rPr lang="cs-CZ" dirty="0" err="1" smtClean="0">
                <a:solidFill>
                  <a:schemeClr val="bg1"/>
                </a:solidFill>
              </a:rPr>
              <a:t>tennis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watch</a:t>
            </a:r>
            <a:r>
              <a:rPr lang="cs-CZ" dirty="0" smtClean="0">
                <a:solidFill>
                  <a:schemeClr val="bg1"/>
                </a:solidFill>
              </a:rPr>
              <a:t> TV.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live in </a:t>
            </a:r>
            <a:r>
              <a:rPr lang="cs-CZ" dirty="0" err="1" smtClean="0">
                <a:solidFill>
                  <a:schemeClr val="bg1"/>
                </a:solidFill>
              </a:rPr>
              <a:t>Prague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491880" y="1556792"/>
            <a:ext cx="12961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66FF33"/>
                </a:solidFill>
              </a:rPr>
              <a:t>don‘t</a:t>
            </a:r>
            <a:endParaRPr lang="cs-CZ" sz="2800" dirty="0">
              <a:solidFill>
                <a:srgbClr val="66FF33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1880" y="2132856"/>
            <a:ext cx="9556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66FF33"/>
                </a:solidFill>
              </a:rPr>
              <a:t>don‘t</a:t>
            </a:r>
            <a:endParaRPr lang="cs-CZ" sz="2800" dirty="0">
              <a:solidFill>
                <a:srgbClr val="66FF33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47864" y="2636912"/>
            <a:ext cx="12746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rgbClr val="00FFFF"/>
                </a:solidFill>
              </a:rPr>
              <a:t>doesn</a:t>
            </a:r>
            <a:r>
              <a:rPr lang="cs-CZ" sz="2800" dirty="0" smtClean="0">
                <a:solidFill>
                  <a:srgbClr val="00FFFF"/>
                </a:solidFill>
              </a:rPr>
              <a:t>‘t</a:t>
            </a:r>
            <a:endParaRPr lang="cs-CZ" sz="2800" dirty="0">
              <a:solidFill>
                <a:srgbClr val="00FFFF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63888" y="3140968"/>
            <a:ext cx="9556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66FF33"/>
                </a:solidFill>
              </a:rPr>
              <a:t>don‘t</a:t>
            </a:r>
            <a:endParaRPr lang="cs-CZ" sz="2800" dirty="0">
              <a:solidFill>
                <a:srgbClr val="66FF33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5856" y="3645024"/>
            <a:ext cx="12746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rgbClr val="00FFFF"/>
                </a:solidFill>
              </a:rPr>
              <a:t>doesn</a:t>
            </a:r>
            <a:r>
              <a:rPr lang="cs-CZ" sz="2800" dirty="0" smtClean="0">
                <a:solidFill>
                  <a:srgbClr val="00FFFF"/>
                </a:solidFill>
              </a:rPr>
              <a:t>‘t</a:t>
            </a:r>
            <a:endParaRPr lang="cs-CZ" sz="2800" dirty="0">
              <a:solidFill>
                <a:srgbClr val="00FFFF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3888" y="4149080"/>
            <a:ext cx="9556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66FF33"/>
                </a:solidFill>
              </a:rPr>
              <a:t>don‘t</a:t>
            </a:r>
            <a:endParaRPr lang="cs-CZ" sz="2800" dirty="0">
              <a:solidFill>
                <a:srgbClr val="66FF33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1880" y="4725144"/>
            <a:ext cx="12746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rgbClr val="00FFFF"/>
                </a:solidFill>
              </a:rPr>
              <a:t>doesn</a:t>
            </a:r>
            <a:r>
              <a:rPr lang="cs-CZ" sz="2800" dirty="0" smtClean="0">
                <a:solidFill>
                  <a:srgbClr val="00FFFF"/>
                </a:solidFill>
              </a:rPr>
              <a:t>‘t</a:t>
            </a:r>
            <a:endParaRPr lang="cs-CZ" sz="2800" dirty="0">
              <a:solidFill>
                <a:srgbClr val="00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404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PŘÍTOMNÝ ČAS PROSTÝ</vt:lpstr>
      <vt:lpstr>Snímek 4</vt:lpstr>
      <vt:lpstr>Kladná věta oznamovací</vt:lpstr>
      <vt:lpstr>Dosaď slovesa – play, read, write,                                  wait, drink, go, eat</vt:lpstr>
      <vt:lpstr>Otázka</vt:lpstr>
      <vt:lpstr>Dosaď tvary Do/Does</vt:lpstr>
      <vt:lpstr>Zápor</vt:lpstr>
      <vt:lpstr>Dosaď tvary Don‘t/Doesn‘t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Owner</dc:creator>
  <cp:lastModifiedBy>Owner</cp:lastModifiedBy>
  <cp:revision>27</cp:revision>
  <dcterms:created xsi:type="dcterms:W3CDTF">2013-01-29T18:35:30Z</dcterms:created>
  <dcterms:modified xsi:type="dcterms:W3CDTF">2013-06-02T19:29:12Z</dcterms:modified>
</cp:coreProperties>
</file>